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1"/>
  </p:notesMasterIdLst>
  <p:handoutMasterIdLst>
    <p:handoutMasterId r:id="rId102"/>
  </p:handoutMasterIdLst>
  <p:sldIdLst>
    <p:sldId id="256" r:id="rId2"/>
    <p:sldId id="361" r:id="rId3"/>
    <p:sldId id="453" r:id="rId4"/>
    <p:sldId id="363" r:id="rId5"/>
    <p:sldId id="593" r:id="rId6"/>
    <p:sldId id="318" r:id="rId7"/>
    <p:sldId id="480" r:id="rId8"/>
    <p:sldId id="403" r:id="rId9"/>
    <p:sldId id="498" r:id="rId10"/>
    <p:sldId id="481" r:id="rId11"/>
    <p:sldId id="570" r:id="rId12"/>
    <p:sldId id="506" r:id="rId13"/>
    <p:sldId id="484" r:id="rId14"/>
    <p:sldId id="486" r:id="rId15"/>
    <p:sldId id="487" r:id="rId16"/>
    <p:sldId id="488" r:id="rId17"/>
    <p:sldId id="489" r:id="rId18"/>
    <p:sldId id="491" r:id="rId19"/>
    <p:sldId id="492" r:id="rId20"/>
    <p:sldId id="493" r:id="rId21"/>
    <p:sldId id="494" r:id="rId22"/>
    <p:sldId id="495" r:id="rId23"/>
    <p:sldId id="496" r:id="rId24"/>
    <p:sldId id="497" r:id="rId25"/>
    <p:sldId id="457" r:id="rId26"/>
    <p:sldId id="459" r:id="rId27"/>
    <p:sldId id="460" r:id="rId28"/>
    <p:sldId id="466" r:id="rId29"/>
    <p:sldId id="462" r:id="rId30"/>
    <p:sldId id="463" r:id="rId31"/>
    <p:sldId id="464" r:id="rId32"/>
    <p:sldId id="467" r:id="rId33"/>
    <p:sldId id="469" r:id="rId34"/>
    <p:sldId id="478" r:id="rId35"/>
    <p:sldId id="568" r:id="rId36"/>
    <p:sldId id="571" r:id="rId37"/>
    <p:sldId id="573" r:id="rId38"/>
    <p:sldId id="589" r:id="rId39"/>
    <p:sldId id="569" r:id="rId40"/>
    <p:sldId id="503" r:id="rId41"/>
    <p:sldId id="508" r:id="rId42"/>
    <p:sldId id="509" r:id="rId43"/>
    <p:sldId id="477" r:id="rId44"/>
    <p:sldId id="474" r:id="rId45"/>
    <p:sldId id="475" r:id="rId46"/>
    <p:sldId id="476" r:id="rId47"/>
    <p:sldId id="479" r:id="rId48"/>
    <p:sldId id="582" r:id="rId49"/>
    <p:sldId id="583" r:id="rId50"/>
    <p:sldId id="584" r:id="rId51"/>
    <p:sldId id="586" r:id="rId52"/>
    <p:sldId id="587" r:id="rId53"/>
    <p:sldId id="402" r:id="rId54"/>
    <p:sldId id="404" r:id="rId55"/>
    <p:sldId id="567" r:id="rId56"/>
    <p:sldId id="566" r:id="rId57"/>
    <p:sldId id="371" r:id="rId58"/>
    <p:sldId id="500" r:id="rId59"/>
    <p:sldId id="501" r:id="rId60"/>
    <p:sldId id="502" r:id="rId61"/>
    <p:sldId id="533" r:id="rId62"/>
    <p:sldId id="555" r:id="rId63"/>
    <p:sldId id="561" r:id="rId64"/>
    <p:sldId id="554" r:id="rId65"/>
    <p:sldId id="511" r:id="rId66"/>
    <p:sldId id="512" r:id="rId67"/>
    <p:sldId id="513" r:id="rId68"/>
    <p:sldId id="515" r:id="rId69"/>
    <p:sldId id="516" r:id="rId70"/>
    <p:sldId id="517" r:id="rId71"/>
    <p:sldId id="563" r:id="rId72"/>
    <p:sldId id="590" r:id="rId73"/>
    <p:sldId id="552" r:id="rId74"/>
    <p:sldId id="553" r:id="rId75"/>
    <p:sldId id="519" r:id="rId76"/>
    <p:sldId id="520" r:id="rId77"/>
    <p:sldId id="521" r:id="rId78"/>
    <p:sldId id="522" r:id="rId79"/>
    <p:sldId id="523" r:id="rId80"/>
    <p:sldId id="524" r:id="rId81"/>
    <p:sldId id="525" r:id="rId82"/>
    <p:sldId id="526" r:id="rId83"/>
    <p:sldId id="527" r:id="rId84"/>
    <p:sldId id="528" r:id="rId85"/>
    <p:sldId id="529" r:id="rId86"/>
    <p:sldId id="534" r:id="rId87"/>
    <p:sldId id="535" r:id="rId88"/>
    <p:sldId id="536" r:id="rId89"/>
    <p:sldId id="592" r:id="rId90"/>
    <p:sldId id="537" r:id="rId91"/>
    <p:sldId id="538" r:id="rId92"/>
    <p:sldId id="539" r:id="rId93"/>
    <p:sldId id="579" r:id="rId94"/>
    <p:sldId id="588" r:id="rId95"/>
    <p:sldId id="580" r:id="rId96"/>
    <p:sldId id="575" r:id="rId97"/>
    <p:sldId id="576" r:id="rId98"/>
    <p:sldId id="550" r:id="rId99"/>
    <p:sldId id="581" r:id="rId100"/>
  </p:sldIdLst>
  <p:sldSz cx="9144000" cy="6858000" type="screen4x3"/>
  <p:notesSz cx="6858000" cy="8686800"/>
  <p:defaultTextStyle>
    <a:defPPr>
      <a:defRPr lang="pt-BR"/>
    </a:defPPr>
    <a:lvl1pPr algn="ctr" rtl="0" eaLnBrk="0" fontAlgn="base" hangingPunct="0">
      <a:spcBef>
        <a:spcPct val="0"/>
      </a:spcBef>
      <a:spcAft>
        <a:spcPct val="0"/>
      </a:spcAft>
      <a:defRPr sz="2800" b="1" kern="1200">
        <a:solidFill>
          <a:schemeClr val="bg1"/>
        </a:solidFill>
        <a:latin typeface="Arial" pitchFamily="34" charset="0"/>
        <a:ea typeface="+mn-ea"/>
        <a:cs typeface="+mn-cs"/>
      </a:defRPr>
    </a:lvl1pPr>
    <a:lvl2pPr marL="457200" algn="ctr" rtl="0" eaLnBrk="0" fontAlgn="base" hangingPunct="0">
      <a:spcBef>
        <a:spcPct val="0"/>
      </a:spcBef>
      <a:spcAft>
        <a:spcPct val="0"/>
      </a:spcAft>
      <a:defRPr sz="2800" b="1" kern="1200">
        <a:solidFill>
          <a:schemeClr val="bg1"/>
        </a:solidFill>
        <a:latin typeface="Arial" pitchFamily="34" charset="0"/>
        <a:ea typeface="+mn-ea"/>
        <a:cs typeface="+mn-cs"/>
      </a:defRPr>
    </a:lvl2pPr>
    <a:lvl3pPr marL="914400" algn="ctr" rtl="0" eaLnBrk="0" fontAlgn="base" hangingPunct="0">
      <a:spcBef>
        <a:spcPct val="0"/>
      </a:spcBef>
      <a:spcAft>
        <a:spcPct val="0"/>
      </a:spcAft>
      <a:defRPr sz="2800" b="1" kern="1200">
        <a:solidFill>
          <a:schemeClr val="bg1"/>
        </a:solidFill>
        <a:latin typeface="Arial" pitchFamily="34" charset="0"/>
        <a:ea typeface="+mn-ea"/>
        <a:cs typeface="+mn-cs"/>
      </a:defRPr>
    </a:lvl3pPr>
    <a:lvl4pPr marL="1371600" algn="ctr" rtl="0" eaLnBrk="0" fontAlgn="base" hangingPunct="0">
      <a:spcBef>
        <a:spcPct val="0"/>
      </a:spcBef>
      <a:spcAft>
        <a:spcPct val="0"/>
      </a:spcAft>
      <a:defRPr sz="2800" b="1" kern="1200">
        <a:solidFill>
          <a:schemeClr val="bg1"/>
        </a:solidFill>
        <a:latin typeface="Arial" pitchFamily="34" charset="0"/>
        <a:ea typeface="+mn-ea"/>
        <a:cs typeface="+mn-cs"/>
      </a:defRPr>
    </a:lvl4pPr>
    <a:lvl5pPr marL="1828800" algn="ctr" rtl="0" eaLnBrk="0" fontAlgn="base" hangingPunct="0">
      <a:spcBef>
        <a:spcPct val="0"/>
      </a:spcBef>
      <a:spcAft>
        <a:spcPct val="0"/>
      </a:spcAft>
      <a:defRPr sz="2800" b="1" kern="1200">
        <a:solidFill>
          <a:schemeClr val="bg1"/>
        </a:solidFill>
        <a:latin typeface="Arial" pitchFamily="34" charset="0"/>
        <a:ea typeface="+mn-ea"/>
        <a:cs typeface="+mn-cs"/>
      </a:defRPr>
    </a:lvl5pPr>
    <a:lvl6pPr marL="2286000" algn="l" defTabSz="914400" rtl="0" eaLnBrk="1" latinLnBrk="0" hangingPunct="1">
      <a:defRPr sz="2800" b="1" kern="1200">
        <a:solidFill>
          <a:schemeClr val="bg1"/>
        </a:solidFill>
        <a:latin typeface="Arial" pitchFamily="34" charset="0"/>
        <a:ea typeface="+mn-ea"/>
        <a:cs typeface="+mn-cs"/>
      </a:defRPr>
    </a:lvl6pPr>
    <a:lvl7pPr marL="2743200" algn="l" defTabSz="914400" rtl="0" eaLnBrk="1" latinLnBrk="0" hangingPunct="1">
      <a:defRPr sz="2800" b="1" kern="1200">
        <a:solidFill>
          <a:schemeClr val="bg1"/>
        </a:solidFill>
        <a:latin typeface="Arial" pitchFamily="34" charset="0"/>
        <a:ea typeface="+mn-ea"/>
        <a:cs typeface="+mn-cs"/>
      </a:defRPr>
    </a:lvl7pPr>
    <a:lvl8pPr marL="3200400" algn="l" defTabSz="914400" rtl="0" eaLnBrk="1" latinLnBrk="0" hangingPunct="1">
      <a:defRPr sz="2800" b="1" kern="1200">
        <a:solidFill>
          <a:schemeClr val="bg1"/>
        </a:solidFill>
        <a:latin typeface="Arial" pitchFamily="34" charset="0"/>
        <a:ea typeface="+mn-ea"/>
        <a:cs typeface="+mn-cs"/>
      </a:defRPr>
    </a:lvl8pPr>
    <a:lvl9pPr marL="3657600" algn="l" defTabSz="914400" rtl="0" eaLnBrk="1" latinLnBrk="0" hangingPunct="1">
      <a:defRPr sz="2800" b="1"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66FF66"/>
    <a:srgbClr val="FFFFCC"/>
    <a:srgbClr val="00FF00"/>
    <a:srgbClr val="0066FF"/>
    <a:srgbClr val="14E619"/>
    <a:srgbClr val="FFFF00"/>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2" autoAdjust="0"/>
    <p:restoredTop sz="97797" autoAdjust="0"/>
  </p:normalViewPr>
  <p:slideViewPr>
    <p:cSldViewPr>
      <p:cViewPr>
        <p:scale>
          <a:sx n="75" d="100"/>
          <a:sy n="75" d="100"/>
        </p:scale>
        <p:origin x="-1482" y="-72"/>
      </p:cViewPr>
      <p:guideLst>
        <p:guide orient="horz" pos="2160"/>
        <p:guide pos="864"/>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200" b="0">
                <a:solidFill>
                  <a:schemeClr val="tx1"/>
                </a:solidFill>
                <a:latin typeface="Times New Roman" pitchFamily="18" charset="0"/>
              </a:defRPr>
            </a:lvl1pPr>
          </a:lstStyle>
          <a:p>
            <a:endParaRPr lang="pt-BR"/>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b="0">
                <a:solidFill>
                  <a:schemeClr val="tx1"/>
                </a:solidFill>
                <a:latin typeface="Times New Roman" pitchFamily="18" charset="0"/>
              </a:defRPr>
            </a:lvl1pPr>
          </a:lstStyle>
          <a:p>
            <a:endParaRPr lang="pt-BR"/>
          </a:p>
        </p:txBody>
      </p:sp>
      <p:sp>
        <p:nvSpPr>
          <p:cNvPr id="3076" name="Rectangle 4"/>
          <p:cNvSpPr>
            <a:spLocks noGrp="1" noChangeArrowheads="1"/>
          </p:cNvSpPr>
          <p:nvPr>
            <p:ph type="ftr" sz="quarter" idx="2"/>
          </p:nvPr>
        </p:nvSpPr>
        <p:spPr bwMode="auto">
          <a:xfrm>
            <a:off x="0" y="82296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b="0">
                <a:solidFill>
                  <a:schemeClr val="tx1"/>
                </a:solidFill>
                <a:latin typeface="Times New Roman" pitchFamily="18" charset="0"/>
              </a:defRPr>
            </a:lvl1pPr>
          </a:lstStyle>
          <a:p>
            <a:endParaRPr lang="pt-BR"/>
          </a:p>
        </p:txBody>
      </p:sp>
      <p:sp>
        <p:nvSpPr>
          <p:cNvPr id="3077" name="Rectangle 5"/>
          <p:cNvSpPr>
            <a:spLocks noGrp="1" noChangeArrowheads="1"/>
          </p:cNvSpPr>
          <p:nvPr>
            <p:ph type="sldNum" sz="quarter" idx="3"/>
          </p:nvPr>
        </p:nvSpPr>
        <p:spPr bwMode="auto">
          <a:xfrm>
            <a:off x="3886200" y="82296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b="0">
                <a:solidFill>
                  <a:schemeClr val="tx1"/>
                </a:solidFill>
                <a:latin typeface="Times New Roman" pitchFamily="18" charset="0"/>
              </a:defRPr>
            </a:lvl1pPr>
          </a:lstStyle>
          <a:p>
            <a:fld id="{ED4BC4F4-EA9D-406A-B49A-207ECC1203B4}" type="slidenum">
              <a:rPr lang="pt-BR"/>
              <a:pPr/>
              <a:t>‹Nº›</a:t>
            </a:fld>
            <a:endParaRPr lang="pt-BR"/>
          </a:p>
        </p:txBody>
      </p:sp>
    </p:spTree>
    <p:extLst>
      <p:ext uri="{BB962C8B-B14F-4D97-AF65-F5344CB8AC3E}">
        <p14:creationId xmlns:p14="http://schemas.microsoft.com/office/powerpoint/2010/main" val="343783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200" b="0">
                <a:solidFill>
                  <a:schemeClr val="tx1"/>
                </a:solidFill>
                <a:latin typeface="Times New Roman" pitchFamily="18" charset="0"/>
              </a:defRPr>
            </a:lvl1pPr>
          </a:lstStyle>
          <a:p>
            <a:endParaRPr lang="pt-BR"/>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b="0">
                <a:solidFill>
                  <a:schemeClr val="tx1"/>
                </a:solidFill>
                <a:latin typeface="Times New Roman" pitchFamily="18" charset="0"/>
              </a:defRPr>
            </a:lvl1pPr>
          </a:lstStyle>
          <a:p>
            <a:endParaRPr lang="pt-BR"/>
          </a:p>
        </p:txBody>
      </p:sp>
      <p:sp>
        <p:nvSpPr>
          <p:cNvPr id="2052" name="Rectangle 4"/>
          <p:cNvSpPr>
            <a:spLocks noGrp="1" noRot="1" noChangeAspect="1" noChangeArrowheads="1" noTextEdit="1"/>
          </p:cNvSpPr>
          <p:nvPr>
            <p:ph type="sldImg" idx="2"/>
          </p:nvPr>
        </p:nvSpPr>
        <p:spPr bwMode="auto">
          <a:xfrm>
            <a:off x="1296988" y="687388"/>
            <a:ext cx="4264025" cy="319722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14400" y="4114800"/>
            <a:ext cx="5029200" cy="3886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2054" name="Rectangle 6"/>
          <p:cNvSpPr>
            <a:spLocks noGrp="1" noChangeArrowheads="1"/>
          </p:cNvSpPr>
          <p:nvPr>
            <p:ph type="ftr" sz="quarter" idx="4"/>
          </p:nvPr>
        </p:nvSpPr>
        <p:spPr bwMode="auto">
          <a:xfrm>
            <a:off x="0" y="82296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b="0">
                <a:solidFill>
                  <a:schemeClr val="tx1"/>
                </a:solidFill>
                <a:latin typeface="Times New Roman" pitchFamily="18" charset="0"/>
              </a:defRPr>
            </a:lvl1pPr>
          </a:lstStyle>
          <a:p>
            <a:endParaRPr lang="pt-BR"/>
          </a:p>
        </p:txBody>
      </p:sp>
      <p:sp>
        <p:nvSpPr>
          <p:cNvPr id="2055" name="Rectangle 7"/>
          <p:cNvSpPr>
            <a:spLocks noGrp="1" noChangeArrowheads="1"/>
          </p:cNvSpPr>
          <p:nvPr>
            <p:ph type="sldNum" sz="quarter" idx="5"/>
          </p:nvPr>
        </p:nvSpPr>
        <p:spPr bwMode="auto">
          <a:xfrm>
            <a:off x="3886200" y="82296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b="0">
                <a:solidFill>
                  <a:schemeClr val="tx1"/>
                </a:solidFill>
                <a:latin typeface="Times New Roman" pitchFamily="18" charset="0"/>
              </a:defRPr>
            </a:lvl1pPr>
          </a:lstStyle>
          <a:p>
            <a:fld id="{56E1190C-BC51-4DCE-A5B7-AD3A40466229}" type="slidenum">
              <a:rPr lang="pt-BR"/>
              <a:pPr/>
              <a:t>‹Nº›</a:t>
            </a:fld>
            <a:endParaRPr lang="pt-BR"/>
          </a:p>
        </p:txBody>
      </p:sp>
    </p:spTree>
    <p:extLst>
      <p:ext uri="{BB962C8B-B14F-4D97-AF65-F5344CB8AC3E}">
        <p14:creationId xmlns:p14="http://schemas.microsoft.com/office/powerpoint/2010/main" val="2226418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Y" dirty="0"/>
          </a:p>
        </p:txBody>
      </p:sp>
      <p:sp>
        <p:nvSpPr>
          <p:cNvPr id="4" name="3 Marcador de número de diapositiva"/>
          <p:cNvSpPr>
            <a:spLocks noGrp="1"/>
          </p:cNvSpPr>
          <p:nvPr>
            <p:ph type="sldNum" sz="quarter" idx="10"/>
          </p:nvPr>
        </p:nvSpPr>
        <p:spPr/>
        <p:txBody>
          <a:bodyPr/>
          <a:lstStyle/>
          <a:p>
            <a:fld id="{56E1190C-BC51-4DCE-A5B7-AD3A40466229}" type="slidenum">
              <a:rPr lang="pt-BR" smtClean="0"/>
              <a:pPr/>
              <a:t>11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lvl1pPr>
              <a:defRPr/>
            </a:lvl1pPr>
          </a:lstStyle>
          <a:p>
            <a:endParaRPr lang="pt-BR"/>
          </a:p>
        </p:txBody>
      </p:sp>
      <p:sp>
        <p:nvSpPr>
          <p:cNvPr id="5" name="4 Marcador de pie de página"/>
          <p:cNvSpPr>
            <a:spLocks noGrp="1"/>
          </p:cNvSpPr>
          <p:nvPr>
            <p:ph type="ftr" sz="quarter" idx="11"/>
          </p:nvPr>
        </p:nvSpPr>
        <p:spPr/>
        <p:txBody>
          <a:bodyPr/>
          <a:lstStyle>
            <a:lvl1pPr>
              <a:defRPr/>
            </a:lvl1pPr>
          </a:lstStyle>
          <a:p>
            <a:endParaRPr lang="pt-BR"/>
          </a:p>
        </p:txBody>
      </p:sp>
      <p:sp>
        <p:nvSpPr>
          <p:cNvPr id="6" name="5 Marcador de número de diapositiva"/>
          <p:cNvSpPr>
            <a:spLocks noGrp="1"/>
          </p:cNvSpPr>
          <p:nvPr>
            <p:ph type="sldNum" sz="quarter" idx="12"/>
          </p:nvPr>
        </p:nvSpPr>
        <p:spPr/>
        <p:txBody>
          <a:bodyPr/>
          <a:lstStyle>
            <a:lvl1pPr>
              <a:defRPr/>
            </a:lvl1pPr>
          </a:lstStyle>
          <a:p>
            <a:fld id="{A8C86EB4-F845-4CD4-A0F1-49D7C090FC80}"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lvl1pPr>
              <a:defRPr/>
            </a:lvl1pPr>
          </a:lstStyle>
          <a:p>
            <a:endParaRPr lang="pt-BR"/>
          </a:p>
        </p:txBody>
      </p:sp>
      <p:sp>
        <p:nvSpPr>
          <p:cNvPr id="5" name="4 Marcador de pie de página"/>
          <p:cNvSpPr>
            <a:spLocks noGrp="1"/>
          </p:cNvSpPr>
          <p:nvPr>
            <p:ph type="ftr" sz="quarter" idx="11"/>
          </p:nvPr>
        </p:nvSpPr>
        <p:spPr/>
        <p:txBody>
          <a:bodyPr/>
          <a:lstStyle>
            <a:lvl1pPr>
              <a:defRPr/>
            </a:lvl1pPr>
          </a:lstStyle>
          <a:p>
            <a:endParaRPr lang="pt-BR"/>
          </a:p>
        </p:txBody>
      </p:sp>
      <p:sp>
        <p:nvSpPr>
          <p:cNvPr id="6" name="5 Marcador de número de diapositiva"/>
          <p:cNvSpPr>
            <a:spLocks noGrp="1"/>
          </p:cNvSpPr>
          <p:nvPr>
            <p:ph type="sldNum" sz="quarter" idx="12"/>
          </p:nvPr>
        </p:nvSpPr>
        <p:spPr/>
        <p:txBody>
          <a:bodyPr/>
          <a:lstStyle>
            <a:lvl1pPr>
              <a:defRPr/>
            </a:lvl1pPr>
          </a:lstStyle>
          <a:p>
            <a:fld id="{5FEE1CF4-0751-48DC-93F7-DAEDCFDF856A}"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lvl1pPr>
              <a:defRPr/>
            </a:lvl1pPr>
          </a:lstStyle>
          <a:p>
            <a:endParaRPr lang="pt-BR"/>
          </a:p>
        </p:txBody>
      </p:sp>
      <p:sp>
        <p:nvSpPr>
          <p:cNvPr id="5" name="4 Marcador de pie de página"/>
          <p:cNvSpPr>
            <a:spLocks noGrp="1"/>
          </p:cNvSpPr>
          <p:nvPr>
            <p:ph type="ftr" sz="quarter" idx="11"/>
          </p:nvPr>
        </p:nvSpPr>
        <p:spPr/>
        <p:txBody>
          <a:bodyPr/>
          <a:lstStyle>
            <a:lvl1pPr>
              <a:defRPr/>
            </a:lvl1pPr>
          </a:lstStyle>
          <a:p>
            <a:endParaRPr lang="pt-BR"/>
          </a:p>
        </p:txBody>
      </p:sp>
      <p:sp>
        <p:nvSpPr>
          <p:cNvPr id="6" name="5 Marcador de número de diapositiva"/>
          <p:cNvSpPr>
            <a:spLocks noGrp="1"/>
          </p:cNvSpPr>
          <p:nvPr>
            <p:ph type="sldNum" sz="quarter" idx="12"/>
          </p:nvPr>
        </p:nvSpPr>
        <p:spPr/>
        <p:txBody>
          <a:bodyPr/>
          <a:lstStyle>
            <a:lvl1pPr>
              <a:defRPr/>
            </a:lvl1pPr>
          </a:lstStyle>
          <a:p>
            <a:fld id="{73813558-EBED-4EB9-ACDE-3D40AB5514C9}" type="slidenum">
              <a:rPr lang="pt-B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PY"/>
          </a:p>
        </p:txBody>
      </p:sp>
      <p:sp>
        <p:nvSpPr>
          <p:cNvPr id="3" name="2 Marcador de tabla"/>
          <p:cNvSpPr>
            <a:spLocks noGrp="1"/>
          </p:cNvSpPr>
          <p:nvPr>
            <p:ph type="tbl" idx="1"/>
          </p:nvPr>
        </p:nvSpPr>
        <p:spPr>
          <a:xfrm>
            <a:off x="685800" y="1981200"/>
            <a:ext cx="7772400" cy="4114800"/>
          </a:xfrm>
        </p:spPr>
        <p:txBody>
          <a:bodyPr/>
          <a:lstStyle/>
          <a:p>
            <a:r>
              <a:rPr lang="es-ES" smtClean="0"/>
              <a:t>Haga clic en el icono para agregar una tabla</a:t>
            </a:r>
            <a:endParaRPr lang="es-PY"/>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pt-BR"/>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pt-BR"/>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E5FF25C3-AC5F-4B26-8D44-C001727BC1E1}"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lvl1pPr>
              <a:defRPr/>
            </a:lvl1pPr>
          </a:lstStyle>
          <a:p>
            <a:endParaRPr lang="pt-BR"/>
          </a:p>
        </p:txBody>
      </p:sp>
      <p:sp>
        <p:nvSpPr>
          <p:cNvPr id="5" name="4 Marcador de pie de página"/>
          <p:cNvSpPr>
            <a:spLocks noGrp="1"/>
          </p:cNvSpPr>
          <p:nvPr>
            <p:ph type="ftr" sz="quarter" idx="11"/>
          </p:nvPr>
        </p:nvSpPr>
        <p:spPr/>
        <p:txBody>
          <a:bodyPr/>
          <a:lstStyle>
            <a:lvl1pPr>
              <a:defRPr/>
            </a:lvl1pPr>
          </a:lstStyle>
          <a:p>
            <a:endParaRPr lang="pt-BR"/>
          </a:p>
        </p:txBody>
      </p:sp>
      <p:sp>
        <p:nvSpPr>
          <p:cNvPr id="6" name="5 Marcador de número de diapositiva"/>
          <p:cNvSpPr>
            <a:spLocks noGrp="1"/>
          </p:cNvSpPr>
          <p:nvPr>
            <p:ph type="sldNum" sz="quarter" idx="12"/>
          </p:nvPr>
        </p:nvSpPr>
        <p:spPr/>
        <p:txBody>
          <a:bodyPr/>
          <a:lstStyle>
            <a:lvl1pPr>
              <a:defRPr/>
            </a:lvl1pPr>
          </a:lstStyle>
          <a:p>
            <a:fld id="{3836650E-A2D8-43EF-B347-BAB4D484710F}"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p>
        </p:txBody>
      </p:sp>
      <p:sp>
        <p:nvSpPr>
          <p:cNvPr id="5" name="4 Marcador de pie de página"/>
          <p:cNvSpPr>
            <a:spLocks noGrp="1"/>
          </p:cNvSpPr>
          <p:nvPr>
            <p:ph type="ftr" sz="quarter" idx="11"/>
          </p:nvPr>
        </p:nvSpPr>
        <p:spPr/>
        <p:txBody>
          <a:bodyPr/>
          <a:lstStyle>
            <a:lvl1pPr>
              <a:defRPr/>
            </a:lvl1pPr>
          </a:lstStyle>
          <a:p>
            <a:endParaRPr lang="pt-BR"/>
          </a:p>
        </p:txBody>
      </p:sp>
      <p:sp>
        <p:nvSpPr>
          <p:cNvPr id="6" name="5 Marcador de número de diapositiva"/>
          <p:cNvSpPr>
            <a:spLocks noGrp="1"/>
          </p:cNvSpPr>
          <p:nvPr>
            <p:ph type="sldNum" sz="quarter" idx="12"/>
          </p:nvPr>
        </p:nvSpPr>
        <p:spPr/>
        <p:txBody>
          <a:bodyPr/>
          <a:lstStyle>
            <a:lvl1pPr>
              <a:defRPr/>
            </a:lvl1pPr>
          </a:lstStyle>
          <a:p>
            <a:fld id="{34C7C688-F5A3-4374-874F-1728C4A65289}"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lvl1pPr>
              <a:defRPr/>
            </a:lvl1pPr>
          </a:lstStyle>
          <a:p>
            <a:endParaRPr lang="pt-BR"/>
          </a:p>
        </p:txBody>
      </p:sp>
      <p:sp>
        <p:nvSpPr>
          <p:cNvPr id="6" name="5 Marcador de pie de página"/>
          <p:cNvSpPr>
            <a:spLocks noGrp="1"/>
          </p:cNvSpPr>
          <p:nvPr>
            <p:ph type="ftr" sz="quarter" idx="11"/>
          </p:nvPr>
        </p:nvSpPr>
        <p:spPr/>
        <p:txBody>
          <a:bodyPr/>
          <a:lstStyle>
            <a:lvl1pPr>
              <a:defRPr/>
            </a:lvl1pPr>
          </a:lstStyle>
          <a:p>
            <a:endParaRPr lang="pt-BR"/>
          </a:p>
        </p:txBody>
      </p:sp>
      <p:sp>
        <p:nvSpPr>
          <p:cNvPr id="7" name="6 Marcador de número de diapositiva"/>
          <p:cNvSpPr>
            <a:spLocks noGrp="1"/>
          </p:cNvSpPr>
          <p:nvPr>
            <p:ph type="sldNum" sz="quarter" idx="12"/>
          </p:nvPr>
        </p:nvSpPr>
        <p:spPr/>
        <p:txBody>
          <a:bodyPr/>
          <a:lstStyle>
            <a:lvl1pPr>
              <a:defRPr/>
            </a:lvl1pPr>
          </a:lstStyle>
          <a:p>
            <a:fld id="{804087C3-B624-4414-9D3A-1EED5A133CBC}"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lvl1pPr>
              <a:defRPr/>
            </a:lvl1pPr>
          </a:lstStyle>
          <a:p>
            <a:endParaRPr lang="pt-BR"/>
          </a:p>
        </p:txBody>
      </p:sp>
      <p:sp>
        <p:nvSpPr>
          <p:cNvPr id="8" name="7 Marcador de pie de página"/>
          <p:cNvSpPr>
            <a:spLocks noGrp="1"/>
          </p:cNvSpPr>
          <p:nvPr>
            <p:ph type="ftr" sz="quarter" idx="11"/>
          </p:nvPr>
        </p:nvSpPr>
        <p:spPr/>
        <p:txBody>
          <a:bodyPr/>
          <a:lstStyle>
            <a:lvl1pPr>
              <a:defRPr/>
            </a:lvl1pPr>
          </a:lstStyle>
          <a:p>
            <a:endParaRPr lang="pt-BR"/>
          </a:p>
        </p:txBody>
      </p:sp>
      <p:sp>
        <p:nvSpPr>
          <p:cNvPr id="9" name="8 Marcador de número de diapositiva"/>
          <p:cNvSpPr>
            <a:spLocks noGrp="1"/>
          </p:cNvSpPr>
          <p:nvPr>
            <p:ph type="sldNum" sz="quarter" idx="12"/>
          </p:nvPr>
        </p:nvSpPr>
        <p:spPr/>
        <p:txBody>
          <a:bodyPr/>
          <a:lstStyle>
            <a:lvl1pPr>
              <a:defRPr/>
            </a:lvl1pPr>
          </a:lstStyle>
          <a:p>
            <a:fld id="{0A90B122-F022-4C48-87A3-F9A0388D02DE}"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lvl1pPr>
              <a:defRPr/>
            </a:lvl1pPr>
          </a:lstStyle>
          <a:p>
            <a:endParaRPr lang="pt-BR"/>
          </a:p>
        </p:txBody>
      </p:sp>
      <p:sp>
        <p:nvSpPr>
          <p:cNvPr id="4" name="3 Marcador de pie de página"/>
          <p:cNvSpPr>
            <a:spLocks noGrp="1"/>
          </p:cNvSpPr>
          <p:nvPr>
            <p:ph type="ftr" sz="quarter" idx="11"/>
          </p:nvPr>
        </p:nvSpPr>
        <p:spPr/>
        <p:txBody>
          <a:bodyPr/>
          <a:lstStyle>
            <a:lvl1pPr>
              <a:defRPr/>
            </a:lvl1pPr>
          </a:lstStyle>
          <a:p>
            <a:endParaRPr lang="pt-BR"/>
          </a:p>
        </p:txBody>
      </p:sp>
      <p:sp>
        <p:nvSpPr>
          <p:cNvPr id="5" name="4 Marcador de número de diapositiva"/>
          <p:cNvSpPr>
            <a:spLocks noGrp="1"/>
          </p:cNvSpPr>
          <p:nvPr>
            <p:ph type="sldNum" sz="quarter" idx="12"/>
          </p:nvPr>
        </p:nvSpPr>
        <p:spPr/>
        <p:txBody>
          <a:bodyPr/>
          <a:lstStyle>
            <a:lvl1pPr>
              <a:defRPr/>
            </a:lvl1pPr>
          </a:lstStyle>
          <a:p>
            <a:fld id="{27CFAC10-97D2-479F-9089-E69AA610AA13}"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p>
        </p:txBody>
      </p:sp>
      <p:sp>
        <p:nvSpPr>
          <p:cNvPr id="3" name="2 Marcador de pie de página"/>
          <p:cNvSpPr>
            <a:spLocks noGrp="1"/>
          </p:cNvSpPr>
          <p:nvPr>
            <p:ph type="ftr" sz="quarter" idx="11"/>
          </p:nvPr>
        </p:nvSpPr>
        <p:spPr/>
        <p:txBody>
          <a:bodyPr/>
          <a:lstStyle>
            <a:lvl1pPr>
              <a:defRPr/>
            </a:lvl1pPr>
          </a:lstStyle>
          <a:p>
            <a:endParaRPr lang="pt-BR"/>
          </a:p>
        </p:txBody>
      </p:sp>
      <p:sp>
        <p:nvSpPr>
          <p:cNvPr id="4" name="3 Marcador de número de diapositiva"/>
          <p:cNvSpPr>
            <a:spLocks noGrp="1"/>
          </p:cNvSpPr>
          <p:nvPr>
            <p:ph type="sldNum" sz="quarter" idx="12"/>
          </p:nvPr>
        </p:nvSpPr>
        <p:spPr/>
        <p:txBody>
          <a:bodyPr/>
          <a:lstStyle>
            <a:lvl1pPr>
              <a:defRPr/>
            </a:lvl1pPr>
          </a:lstStyle>
          <a:p>
            <a:fld id="{B05D99C1-C8A1-49CD-886E-101131DA166A}"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p>
        </p:txBody>
      </p:sp>
      <p:sp>
        <p:nvSpPr>
          <p:cNvPr id="6" name="5 Marcador de pie de página"/>
          <p:cNvSpPr>
            <a:spLocks noGrp="1"/>
          </p:cNvSpPr>
          <p:nvPr>
            <p:ph type="ftr" sz="quarter" idx="11"/>
          </p:nvPr>
        </p:nvSpPr>
        <p:spPr/>
        <p:txBody>
          <a:bodyPr/>
          <a:lstStyle>
            <a:lvl1pPr>
              <a:defRPr/>
            </a:lvl1pPr>
          </a:lstStyle>
          <a:p>
            <a:endParaRPr lang="pt-BR"/>
          </a:p>
        </p:txBody>
      </p:sp>
      <p:sp>
        <p:nvSpPr>
          <p:cNvPr id="7" name="6 Marcador de número de diapositiva"/>
          <p:cNvSpPr>
            <a:spLocks noGrp="1"/>
          </p:cNvSpPr>
          <p:nvPr>
            <p:ph type="sldNum" sz="quarter" idx="12"/>
          </p:nvPr>
        </p:nvSpPr>
        <p:spPr/>
        <p:txBody>
          <a:bodyPr/>
          <a:lstStyle>
            <a:lvl1pPr>
              <a:defRPr/>
            </a:lvl1pPr>
          </a:lstStyle>
          <a:p>
            <a:fld id="{2DB7C28C-44F6-4C8B-9A71-0315A3340566}"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p>
        </p:txBody>
      </p:sp>
      <p:sp>
        <p:nvSpPr>
          <p:cNvPr id="6" name="5 Marcador de pie de página"/>
          <p:cNvSpPr>
            <a:spLocks noGrp="1"/>
          </p:cNvSpPr>
          <p:nvPr>
            <p:ph type="ftr" sz="quarter" idx="11"/>
          </p:nvPr>
        </p:nvSpPr>
        <p:spPr/>
        <p:txBody>
          <a:bodyPr/>
          <a:lstStyle>
            <a:lvl1pPr>
              <a:defRPr/>
            </a:lvl1pPr>
          </a:lstStyle>
          <a:p>
            <a:endParaRPr lang="pt-BR"/>
          </a:p>
        </p:txBody>
      </p:sp>
      <p:sp>
        <p:nvSpPr>
          <p:cNvPr id="7" name="6 Marcador de número de diapositiva"/>
          <p:cNvSpPr>
            <a:spLocks noGrp="1"/>
          </p:cNvSpPr>
          <p:nvPr>
            <p:ph type="sldNum" sz="quarter" idx="12"/>
          </p:nvPr>
        </p:nvSpPr>
        <p:spPr/>
        <p:txBody>
          <a:bodyPr/>
          <a:lstStyle>
            <a:lvl1pPr>
              <a:defRPr/>
            </a:lvl1pPr>
          </a:lstStyle>
          <a:p>
            <a:fld id="{3648E87F-2EE3-401E-8885-9A1671E72CDD}"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400" b="0">
                <a:solidFill>
                  <a:schemeClr val="tx1"/>
                </a:solidFill>
                <a:latin typeface="+mn-lt"/>
              </a:defRPr>
            </a:lvl1pPr>
          </a:lstStyle>
          <a:p>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b="0">
                <a:solidFill>
                  <a:schemeClr val="tx1"/>
                </a:solidFill>
                <a:latin typeface="+mn-lt"/>
              </a:defRPr>
            </a:lvl1pPr>
          </a:lstStyle>
          <a:p>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b="0">
                <a:solidFill>
                  <a:schemeClr val="tx1"/>
                </a:solidFill>
                <a:latin typeface="+mn-lt"/>
              </a:defRPr>
            </a:lvl1pPr>
          </a:lstStyle>
          <a:p>
            <a:fld id="{33B71B42-302E-4E94-9B47-DC69721B8A61}"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CCFFFF"/>
        </a:buClr>
        <a:buFont typeface="Symbol" pitchFamily="18" charset="2"/>
        <a:buChar char="¨"/>
        <a:defRPr sz="3200">
          <a:solidFill>
            <a:srgbClr val="FFCCFF"/>
          </a:solidFill>
          <a:latin typeface="+mn-lt"/>
          <a:ea typeface="+mn-ea"/>
          <a:cs typeface="+mn-cs"/>
        </a:defRPr>
      </a:lvl1pPr>
      <a:lvl2pPr marL="742950" indent="-285750" algn="l" rtl="0" eaLnBrk="1" fontAlgn="base" hangingPunct="1">
        <a:spcBef>
          <a:spcPct val="20000"/>
        </a:spcBef>
        <a:spcAft>
          <a:spcPct val="0"/>
        </a:spcAft>
        <a:buClr>
          <a:srgbClr val="CCFFFF"/>
        </a:buClr>
        <a:buChar char="•"/>
        <a:defRPr sz="2800">
          <a:solidFill>
            <a:schemeClr val="hlink"/>
          </a:solidFill>
          <a:latin typeface="+mn-lt"/>
        </a:defRPr>
      </a:lvl2pPr>
      <a:lvl3pPr marL="1143000" indent="-228600" algn="l" rtl="0" eaLnBrk="1" fontAlgn="base" hangingPunct="1">
        <a:spcBef>
          <a:spcPct val="20000"/>
        </a:spcBef>
        <a:spcAft>
          <a:spcPct val="0"/>
        </a:spcAft>
        <a:buClr>
          <a:srgbClr val="CCFFFF"/>
        </a:buClr>
        <a:buChar char="•"/>
        <a:defRPr sz="2400">
          <a:solidFill>
            <a:schemeClr val="hlink"/>
          </a:solidFill>
          <a:latin typeface="+mn-lt"/>
        </a:defRPr>
      </a:lvl3pPr>
      <a:lvl4pPr marL="1600200" indent="-228600" algn="l" rtl="0" eaLnBrk="1" fontAlgn="base" hangingPunct="1">
        <a:spcBef>
          <a:spcPct val="20000"/>
        </a:spcBef>
        <a:spcAft>
          <a:spcPct val="0"/>
        </a:spcAft>
        <a:buChar char="–"/>
        <a:defRPr sz="2000">
          <a:solidFill>
            <a:schemeClr val="hlink"/>
          </a:solidFill>
          <a:latin typeface="+mn-lt"/>
        </a:defRPr>
      </a:lvl4pPr>
      <a:lvl5pPr marL="2057400" indent="-228600" algn="l" rtl="0" eaLnBrk="1" fontAlgn="base" hangingPunct="1">
        <a:spcBef>
          <a:spcPct val="20000"/>
        </a:spcBef>
        <a:spcAft>
          <a:spcPct val="0"/>
        </a:spcAft>
        <a:buChar char="»"/>
        <a:defRPr sz="2000">
          <a:solidFill>
            <a:schemeClr val="hlink"/>
          </a:solidFill>
          <a:latin typeface="+mn-lt"/>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1524000" y="304800"/>
            <a:ext cx="6975475" cy="1143000"/>
          </a:xfrm>
          <a:noFill/>
          <a:ln/>
        </p:spPr>
        <p:txBody>
          <a:bodyPr/>
          <a:lstStyle/>
          <a:p>
            <a:pPr eaLnBrk="0" hangingPunct="0"/>
            <a:r>
              <a:rPr lang="pt-BR" sz="3200" b="1" dirty="0" smtClean="0">
                <a:solidFill>
                  <a:srgbClr val="0066FF"/>
                </a:solidFill>
              </a:rPr>
              <a:t>COOPERATIVA COOECI LTDA.-</a:t>
            </a:r>
            <a:br>
              <a:rPr lang="pt-BR" sz="3200" b="1" dirty="0" smtClean="0">
                <a:solidFill>
                  <a:srgbClr val="0066FF"/>
                </a:solidFill>
              </a:rPr>
            </a:br>
            <a:r>
              <a:rPr lang="pt-BR" sz="3200" b="1" dirty="0" smtClean="0">
                <a:solidFill>
                  <a:srgbClr val="0066FF"/>
                </a:solidFill>
              </a:rPr>
              <a:t>2012</a:t>
            </a:r>
            <a:endParaRPr lang="pt-BR" sz="3200" b="1" dirty="0">
              <a:solidFill>
                <a:srgbClr val="0066FF"/>
              </a:solidFill>
            </a:endParaRPr>
          </a:p>
        </p:txBody>
      </p:sp>
      <p:sp>
        <p:nvSpPr>
          <p:cNvPr id="4100" name="Rectangle 4"/>
          <p:cNvSpPr>
            <a:spLocks noGrp="1" noChangeArrowheads="1"/>
          </p:cNvSpPr>
          <p:nvPr>
            <p:ph type="body" idx="1"/>
          </p:nvPr>
        </p:nvSpPr>
        <p:spPr>
          <a:xfrm>
            <a:off x="762000" y="1828800"/>
            <a:ext cx="7772400" cy="1219200"/>
          </a:xfrm>
          <a:noFill/>
          <a:ln/>
        </p:spPr>
        <p:txBody>
          <a:bodyPr/>
          <a:lstStyle/>
          <a:p>
            <a:pPr algn="ctr" eaLnBrk="0" hangingPunct="0">
              <a:buNone/>
            </a:pPr>
            <a:r>
              <a:rPr lang="es-PY" sz="3600" b="1" dirty="0" smtClean="0">
                <a:solidFill>
                  <a:srgbClr val="FF66FF"/>
                </a:solidFill>
                <a:cs typeface="Times New Roman" pitchFamily="18" charset="0"/>
              </a:rPr>
              <a:t>EL LÍDER DEL FUTURO: </a:t>
            </a:r>
            <a:r>
              <a:rPr lang="pt-BR" sz="3600" b="1" dirty="0" smtClean="0">
                <a:solidFill>
                  <a:srgbClr val="FF00FF"/>
                </a:solidFill>
                <a:cs typeface="Times New Roman" pitchFamily="18" charset="0"/>
              </a:rPr>
              <a:t>EL PAPEL DEL LIDER EN EL DESARROLLO DE LA ORGANIZACIÓN</a:t>
            </a:r>
            <a:endParaRPr lang="es-PY" sz="3600" b="1" dirty="0">
              <a:solidFill>
                <a:srgbClr val="FF00FF"/>
              </a:solidFill>
              <a:cs typeface="Times New Roman" pitchFamily="18" charset="0"/>
            </a:endParaRPr>
          </a:p>
          <a:p>
            <a:pPr algn="ctr" eaLnBrk="0" hangingPunct="0">
              <a:buFont typeface="Symbol" pitchFamily="18" charset="2"/>
              <a:buNone/>
            </a:pPr>
            <a:endParaRPr lang="pt-BR" sz="2800" b="1" dirty="0">
              <a:solidFill>
                <a:srgbClr val="CCFFFF"/>
              </a:solidFill>
            </a:endParaRPr>
          </a:p>
        </p:txBody>
      </p:sp>
      <p:sp>
        <p:nvSpPr>
          <p:cNvPr id="4102" name="Rectangle 6"/>
          <p:cNvSpPr>
            <a:spLocks noChangeArrowheads="1"/>
          </p:cNvSpPr>
          <p:nvPr/>
        </p:nvSpPr>
        <p:spPr bwMode="auto">
          <a:xfrm>
            <a:off x="685800" y="3124200"/>
            <a:ext cx="7813675" cy="3322064"/>
          </a:xfrm>
          <a:prstGeom prst="rect">
            <a:avLst/>
          </a:prstGeom>
          <a:noFill/>
          <a:ln w="9525">
            <a:noFill/>
            <a:miter lim="800000"/>
            <a:headEnd/>
            <a:tailEnd/>
          </a:ln>
          <a:effectLst/>
        </p:spPr>
        <p:txBody>
          <a:bodyPr lIns="92075" tIns="46038" rIns="92075" bIns="46038">
            <a:spAutoFit/>
          </a:bodyPr>
          <a:lstStyle/>
          <a:p>
            <a:endParaRPr lang="pt-BR" dirty="0">
              <a:solidFill>
                <a:srgbClr val="CCFFFF"/>
              </a:solidFill>
            </a:endParaRPr>
          </a:p>
          <a:p>
            <a:pPr>
              <a:spcBef>
                <a:spcPts val="500"/>
              </a:spcBef>
              <a:spcAft>
                <a:spcPts val="500"/>
              </a:spcAft>
            </a:pPr>
            <a:endParaRPr lang="pt-BR" sz="2000" dirty="0" smtClean="0">
              <a:solidFill>
                <a:srgbClr val="CCFFFF"/>
              </a:solidFill>
            </a:endParaRPr>
          </a:p>
          <a:p>
            <a:pPr>
              <a:spcBef>
                <a:spcPts val="500"/>
              </a:spcBef>
              <a:spcAft>
                <a:spcPts val="500"/>
              </a:spcAft>
            </a:pPr>
            <a:endParaRPr lang="pt-BR" sz="2000" dirty="0" smtClean="0">
              <a:solidFill>
                <a:srgbClr val="CCFFFF"/>
              </a:solidFill>
            </a:endParaRPr>
          </a:p>
          <a:p>
            <a:pPr>
              <a:spcBef>
                <a:spcPts val="500"/>
              </a:spcBef>
              <a:spcAft>
                <a:spcPts val="500"/>
              </a:spcAft>
            </a:pPr>
            <a:r>
              <a:rPr lang="pt-BR" sz="3200" dirty="0" smtClean="0">
                <a:solidFill>
                  <a:srgbClr val="66FF66"/>
                </a:solidFill>
                <a:latin typeface="+mj-lt"/>
              </a:rPr>
              <a:t>Dra. Ing. Sonia D. Godoy Viera</a:t>
            </a:r>
          </a:p>
          <a:p>
            <a:pPr>
              <a:spcBef>
                <a:spcPts val="500"/>
              </a:spcBef>
              <a:spcAft>
                <a:spcPts val="500"/>
              </a:spcAft>
            </a:pPr>
            <a:endParaRPr lang="pt-BR" sz="2000" dirty="0">
              <a:solidFill>
                <a:srgbClr val="CCFFFF"/>
              </a:solidFill>
            </a:endParaRPr>
          </a:p>
          <a:p>
            <a:pPr>
              <a:spcBef>
                <a:spcPts val="500"/>
              </a:spcBef>
              <a:spcAft>
                <a:spcPts val="500"/>
              </a:spcAft>
            </a:pPr>
            <a:endParaRPr lang="pt-BR" sz="2000" dirty="0">
              <a:solidFill>
                <a:srgbClr val="CCFFFF"/>
              </a:solidFill>
            </a:endParaRPr>
          </a:p>
          <a:p>
            <a:pPr>
              <a:spcBef>
                <a:spcPts val="500"/>
              </a:spcBef>
              <a:spcAft>
                <a:spcPts val="500"/>
              </a:spcAft>
            </a:pPr>
            <a:r>
              <a:rPr lang="pt-BR" sz="2400" dirty="0" err="1" smtClean="0">
                <a:solidFill>
                  <a:srgbClr val="CCFFFF"/>
                </a:solidFill>
              </a:rPr>
              <a:t>Asunción</a:t>
            </a:r>
            <a:r>
              <a:rPr lang="pt-BR" sz="2400" dirty="0" smtClean="0">
                <a:solidFill>
                  <a:srgbClr val="CCFFFF"/>
                </a:solidFill>
              </a:rPr>
              <a:t>, 23 </a:t>
            </a:r>
            <a:r>
              <a:rPr lang="pt-BR" sz="2400" dirty="0">
                <a:solidFill>
                  <a:srgbClr val="CCFFFF"/>
                </a:solidFill>
              </a:rPr>
              <a:t>de </a:t>
            </a:r>
            <a:r>
              <a:rPr lang="pt-BR" sz="2400" dirty="0" err="1" smtClean="0">
                <a:solidFill>
                  <a:srgbClr val="CCFFFF"/>
                </a:solidFill>
              </a:rPr>
              <a:t>julio</a:t>
            </a:r>
            <a:r>
              <a:rPr lang="pt-BR" sz="2400" dirty="0" smtClean="0">
                <a:solidFill>
                  <a:srgbClr val="CCFFFF"/>
                </a:solidFill>
              </a:rPr>
              <a:t> de 2012.</a:t>
            </a:r>
            <a:endParaRPr lang="pt-BR" sz="2400" dirty="0">
              <a:solidFill>
                <a:srgbClr val="000066"/>
              </a:solidFill>
            </a:endParaRPr>
          </a:p>
        </p:txBody>
      </p:sp>
      <p:sp>
        <p:nvSpPr>
          <p:cNvPr id="4103" name="Rectangle 7"/>
          <p:cNvSpPr>
            <a:spLocks noChangeArrowheads="1"/>
          </p:cNvSpPr>
          <p:nvPr/>
        </p:nvSpPr>
        <p:spPr bwMode="auto">
          <a:xfrm>
            <a:off x="-1588" y="-1588"/>
            <a:ext cx="9147176" cy="6861176"/>
          </a:xfrm>
          <a:prstGeom prst="rect">
            <a:avLst/>
          </a:prstGeom>
          <a:noFill/>
          <a:ln w="25400">
            <a:solidFill>
              <a:srgbClr val="0000CC"/>
            </a:solidFill>
            <a:miter lim="800000"/>
            <a:headEnd/>
            <a:tailEnd/>
          </a:ln>
          <a:effectLst/>
        </p:spPr>
        <p:txBody>
          <a:bodyPr wrap="none" anchor="ctr"/>
          <a:lstStyle/>
          <a:p>
            <a:endParaRPr lang="es-PY"/>
          </a:p>
        </p:txBody>
      </p:sp>
    </p:spTree>
  </p:cSld>
  <p:clrMapOvr>
    <a:masterClrMapping/>
  </p:clrMapOvr>
  <p:transition advTm="25424">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Top)">
                                      <p:cBhvr>
                                        <p:cTn id="7" dur="500"/>
                                        <p:tgtEl>
                                          <p:spTgt spid="4099"/>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anim calcmode="lin" valueType="num">
                                      <p:cBhvr>
                                        <p:cTn id="11" dur="500" fill="hold"/>
                                        <p:tgtEl>
                                          <p:spTgt spid="4100">
                                            <p:txEl>
                                              <p:pRg st="0" end="0"/>
                                            </p:txEl>
                                          </p:spTgt>
                                        </p:tgtEl>
                                        <p:attrNameLst>
                                          <p:attrName>ppt_w</p:attrName>
                                        </p:attrNameLst>
                                      </p:cBhvr>
                                      <p:tavLst>
                                        <p:tav tm="0">
                                          <p:val>
                                            <p:strVal val="4*#ppt_w"/>
                                          </p:val>
                                        </p:tav>
                                        <p:tav tm="100000">
                                          <p:val>
                                            <p:strVal val="#ppt_w"/>
                                          </p:val>
                                        </p:tav>
                                      </p:tavLst>
                                    </p:anim>
                                    <p:anim calcmode="lin" valueType="num">
                                      <p:cBhvr>
                                        <p:cTn id="12" dur="500" fill="hold"/>
                                        <p:tgtEl>
                                          <p:spTgt spid="4100">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4102"/>
                                        </p:tgtEl>
                                        <p:attrNameLst>
                                          <p:attrName>style.visibility</p:attrName>
                                        </p:attrNameLst>
                                      </p:cBhvr>
                                      <p:to>
                                        <p:strVal val="visible"/>
                                      </p:to>
                                    </p:set>
                                    <p:anim calcmode="lin" valueType="num">
                                      <p:cBhvr>
                                        <p:cTn id="16" dur="1000" fill="hold"/>
                                        <p:tgtEl>
                                          <p:spTgt spid="4102"/>
                                        </p:tgtEl>
                                        <p:attrNameLst>
                                          <p:attrName>ppt_w</p:attrName>
                                        </p:attrNameLst>
                                      </p:cBhvr>
                                      <p:tavLst>
                                        <p:tav tm="0">
                                          <p:val>
                                            <p:fltVal val="0"/>
                                          </p:val>
                                        </p:tav>
                                        <p:tav tm="100000">
                                          <p:val>
                                            <p:strVal val="#ppt_w"/>
                                          </p:val>
                                        </p:tav>
                                      </p:tavLst>
                                    </p:anim>
                                    <p:anim calcmode="lin" valueType="num">
                                      <p:cBhvr>
                                        <p:cTn id="17" dur="1000" fill="hold"/>
                                        <p:tgtEl>
                                          <p:spTgt spid="4102"/>
                                        </p:tgtEl>
                                        <p:attrNameLst>
                                          <p:attrName>ppt_h</p:attrName>
                                        </p:attrNameLst>
                                      </p:cBhvr>
                                      <p:tavLst>
                                        <p:tav tm="0">
                                          <p:val>
                                            <p:fltVal val="0"/>
                                          </p:val>
                                        </p:tav>
                                        <p:tav tm="100000">
                                          <p:val>
                                            <p:strVal val="#ppt_h"/>
                                          </p:val>
                                        </p:tav>
                                      </p:tavLst>
                                    </p:anim>
                                    <p:anim calcmode="lin" valueType="num">
                                      <p:cBhvr>
                                        <p:cTn id="18" dur="1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build="p" autoUpdateAnimBg="0" advAuto="0"/>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685800" y="0"/>
            <a:ext cx="7772400" cy="1066800"/>
          </a:xfrm>
        </p:spPr>
        <p:txBody>
          <a:bodyPr/>
          <a:lstStyle/>
          <a:p>
            <a:r>
              <a:rPr lang="pt-BR" sz="2800" b="1" dirty="0" err="1" smtClean="0">
                <a:solidFill>
                  <a:srgbClr val="FFFF66"/>
                </a:solidFill>
              </a:rPr>
              <a:t>Definiciones</a:t>
            </a:r>
            <a:r>
              <a:rPr lang="pt-BR" sz="2800" b="1" dirty="0" smtClean="0">
                <a:solidFill>
                  <a:srgbClr val="FFFF66"/>
                </a:solidFill>
              </a:rPr>
              <a:t> de </a:t>
            </a:r>
            <a:r>
              <a:rPr lang="pt-BR" sz="2800" b="1" dirty="0" err="1" smtClean="0">
                <a:solidFill>
                  <a:srgbClr val="FFFF66"/>
                </a:solidFill>
              </a:rPr>
              <a:t>Liderazgo</a:t>
            </a:r>
            <a:r>
              <a:rPr lang="pt-BR" sz="2800" b="1" dirty="0" smtClean="0">
                <a:solidFill>
                  <a:srgbClr val="FFFF66"/>
                </a:solidFill>
              </a:rPr>
              <a:t> </a:t>
            </a:r>
            <a:endParaRPr lang="pt-BR" sz="2800" b="1" dirty="0">
              <a:solidFill>
                <a:srgbClr val="FFFF66"/>
              </a:solidFill>
            </a:endParaRPr>
          </a:p>
        </p:txBody>
      </p:sp>
      <p:sp>
        <p:nvSpPr>
          <p:cNvPr id="325635" name="Rectangle 3"/>
          <p:cNvSpPr>
            <a:spLocks noGrp="1" noChangeArrowheads="1"/>
          </p:cNvSpPr>
          <p:nvPr>
            <p:ph type="body" idx="4294967295"/>
          </p:nvPr>
        </p:nvSpPr>
        <p:spPr>
          <a:xfrm>
            <a:off x="609600" y="1676400"/>
            <a:ext cx="7924800" cy="5486400"/>
          </a:xfrm>
          <a:ln/>
        </p:spPr>
        <p:txBody>
          <a:bodyPr/>
          <a:lstStyle/>
          <a:p>
            <a:pPr>
              <a:buFont typeface="Symbol" pitchFamily="18" charset="2"/>
              <a:buNone/>
            </a:pPr>
            <a:r>
              <a:rPr lang="pt-BR" b="1" dirty="0">
                <a:solidFill>
                  <a:srgbClr val="00FF00"/>
                </a:solidFill>
              </a:rPr>
              <a:t>	</a:t>
            </a:r>
            <a:r>
              <a:rPr lang="pt-BR" b="1" dirty="0">
                <a:solidFill>
                  <a:srgbClr val="00FF00"/>
                </a:solidFill>
                <a:cs typeface="Times New Roman" pitchFamily="18" charset="0"/>
              </a:rPr>
              <a:t> “</a:t>
            </a:r>
            <a:r>
              <a:rPr lang="pt-BR" b="1" dirty="0" err="1" smtClean="0">
                <a:solidFill>
                  <a:srgbClr val="00FF00"/>
                </a:solidFill>
                <a:cs typeface="Times New Roman" pitchFamily="18" charset="0"/>
              </a:rPr>
              <a:t>Liderazgo</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es</a:t>
            </a:r>
            <a:r>
              <a:rPr lang="pt-BR" b="1" dirty="0" smtClean="0">
                <a:solidFill>
                  <a:srgbClr val="00FF00"/>
                </a:solidFill>
                <a:cs typeface="Times New Roman" pitchFamily="18" charset="0"/>
              </a:rPr>
              <a:t> </a:t>
            </a:r>
            <a:r>
              <a:rPr lang="pt-BR" b="1" dirty="0">
                <a:solidFill>
                  <a:srgbClr val="00FF00"/>
                </a:solidFill>
                <a:cs typeface="Times New Roman" pitchFamily="18" charset="0"/>
              </a:rPr>
              <a:t>influencia”. </a:t>
            </a:r>
            <a:r>
              <a:rPr lang="pt-BR" b="1" dirty="0" smtClean="0">
                <a:solidFill>
                  <a:srgbClr val="00FF00"/>
                </a:solidFill>
                <a:cs typeface="Times New Roman" pitchFamily="18" charset="0"/>
              </a:rPr>
              <a:t>“El que </a:t>
            </a:r>
            <a:r>
              <a:rPr lang="pt-BR" b="1" dirty="0" err="1" smtClean="0">
                <a:solidFill>
                  <a:srgbClr val="00FF00"/>
                </a:solidFill>
                <a:cs typeface="Times New Roman" pitchFamily="18" charset="0"/>
              </a:rPr>
              <a:t>piensa</a:t>
            </a:r>
            <a:r>
              <a:rPr lang="pt-BR" b="1" dirty="0" smtClean="0">
                <a:solidFill>
                  <a:srgbClr val="00FF00"/>
                </a:solidFill>
                <a:cs typeface="Times New Roman" pitchFamily="18" charset="0"/>
              </a:rPr>
              <a:t> </a:t>
            </a:r>
            <a:r>
              <a:rPr lang="pt-BR" b="1" dirty="0">
                <a:solidFill>
                  <a:srgbClr val="00FF00"/>
                </a:solidFill>
                <a:cs typeface="Times New Roman" pitchFamily="18" charset="0"/>
              </a:rPr>
              <a:t>que dirige </a:t>
            </a:r>
            <a:r>
              <a:rPr lang="pt-BR" b="1" dirty="0" smtClean="0">
                <a:solidFill>
                  <a:srgbClr val="00FF00"/>
                </a:solidFill>
                <a:cs typeface="Times New Roman" pitchFamily="18" charset="0"/>
              </a:rPr>
              <a:t>y </a:t>
            </a:r>
            <a:r>
              <a:rPr lang="pt-BR" b="1" dirty="0" err="1" smtClean="0">
                <a:solidFill>
                  <a:srgbClr val="00FF00"/>
                </a:solidFill>
                <a:cs typeface="Times New Roman" pitchFamily="18" charset="0"/>
              </a:rPr>
              <a:t>nadie</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lo</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sigue</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solamente</a:t>
            </a:r>
            <a:r>
              <a:rPr lang="pt-BR" b="1" dirty="0" smtClean="0">
                <a:solidFill>
                  <a:srgbClr val="00FF00"/>
                </a:solidFill>
                <a:cs typeface="Times New Roman" pitchFamily="18" charset="0"/>
              </a:rPr>
              <a:t> está dando </a:t>
            </a:r>
            <a:r>
              <a:rPr lang="pt-BR" b="1" dirty="0" err="1" smtClean="0">
                <a:solidFill>
                  <a:srgbClr val="00FF00"/>
                </a:solidFill>
                <a:cs typeface="Times New Roman" pitchFamily="18" charset="0"/>
              </a:rPr>
              <a:t>un</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paseo</a:t>
            </a:r>
            <a:r>
              <a:rPr lang="pt-BR" b="1" dirty="0">
                <a:solidFill>
                  <a:srgbClr val="00FF00"/>
                </a:solidFill>
                <a:cs typeface="Times New Roman" pitchFamily="18" charset="0"/>
              </a:rPr>
              <a:t>”. </a:t>
            </a:r>
            <a:r>
              <a:rPr lang="pt-BR" b="1" dirty="0" smtClean="0">
                <a:solidFill>
                  <a:srgbClr val="00FF00"/>
                </a:solidFill>
                <a:cs typeface="Times New Roman" pitchFamily="18" charset="0"/>
              </a:rPr>
              <a:t>Los </a:t>
            </a:r>
            <a:r>
              <a:rPr lang="pt-BR" b="1" dirty="0">
                <a:solidFill>
                  <a:srgbClr val="00FF00"/>
                </a:solidFill>
                <a:cs typeface="Times New Roman" pitchFamily="18" charset="0"/>
              </a:rPr>
              <a:t>sociólogos </a:t>
            </a:r>
            <a:r>
              <a:rPr lang="pt-BR" b="1" dirty="0" err="1" smtClean="0">
                <a:solidFill>
                  <a:srgbClr val="00FF00"/>
                </a:solidFill>
                <a:cs typeface="Times New Roman" pitchFamily="18" charset="0"/>
              </a:rPr>
              <a:t>dicen</a:t>
            </a:r>
            <a:r>
              <a:rPr lang="pt-BR" b="1" dirty="0" smtClean="0">
                <a:solidFill>
                  <a:srgbClr val="00FF00"/>
                </a:solidFill>
                <a:cs typeface="Times New Roman" pitchFamily="18" charset="0"/>
              </a:rPr>
              <a:t> que </a:t>
            </a:r>
            <a:r>
              <a:rPr lang="pt-BR" b="1" dirty="0" err="1" smtClean="0">
                <a:solidFill>
                  <a:srgbClr val="00FF00"/>
                </a:solidFill>
                <a:cs typeface="Times New Roman" pitchFamily="18" charset="0"/>
              </a:rPr>
              <a:t>aún</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la</a:t>
            </a:r>
            <a:r>
              <a:rPr lang="pt-BR" b="1" dirty="0" smtClean="0">
                <a:solidFill>
                  <a:srgbClr val="00FF00"/>
                </a:solidFill>
                <a:cs typeface="Times New Roman" pitchFamily="18" charset="0"/>
              </a:rPr>
              <a:t> </a:t>
            </a:r>
            <a:r>
              <a:rPr lang="pt-BR" b="1" dirty="0" err="1" smtClean="0">
                <a:solidFill>
                  <a:srgbClr val="00FF00"/>
                </a:solidFill>
                <a:cs typeface="Times New Roman" pitchFamily="18" charset="0"/>
              </a:rPr>
              <a:t>persona</a:t>
            </a:r>
            <a:r>
              <a:rPr lang="pt-BR" b="1" dirty="0" smtClean="0">
                <a:solidFill>
                  <a:srgbClr val="00FF00"/>
                </a:solidFill>
                <a:cs typeface="Times New Roman" pitchFamily="18" charset="0"/>
              </a:rPr>
              <a:t> más introvertida </a:t>
            </a:r>
            <a:r>
              <a:rPr lang="pt-BR" b="1" dirty="0">
                <a:solidFill>
                  <a:srgbClr val="00FF00"/>
                </a:solidFill>
                <a:cs typeface="Times New Roman" pitchFamily="18" charset="0"/>
              </a:rPr>
              <a:t>influirá </a:t>
            </a:r>
            <a:r>
              <a:rPr lang="pt-BR" b="1" dirty="0" err="1" smtClean="0">
                <a:solidFill>
                  <a:srgbClr val="00FF00"/>
                </a:solidFill>
                <a:cs typeface="Times New Roman" pitchFamily="18" charset="0"/>
              </a:rPr>
              <a:t>en</a:t>
            </a:r>
            <a:r>
              <a:rPr lang="pt-BR" b="1" dirty="0" smtClean="0">
                <a:solidFill>
                  <a:srgbClr val="00FF00"/>
                </a:solidFill>
                <a:cs typeface="Times New Roman" pitchFamily="18" charset="0"/>
              </a:rPr>
              <a:t> </a:t>
            </a:r>
            <a:r>
              <a:rPr lang="pt-BR" b="1" dirty="0">
                <a:solidFill>
                  <a:srgbClr val="00FF00"/>
                </a:solidFill>
                <a:cs typeface="Times New Roman" pitchFamily="18" charset="0"/>
              </a:rPr>
              <a:t>¡</a:t>
            </a:r>
            <a:r>
              <a:rPr lang="pt-BR" b="1" dirty="0" err="1" smtClean="0">
                <a:solidFill>
                  <a:srgbClr val="00FF00"/>
                </a:solidFill>
                <a:cs typeface="Times New Roman" pitchFamily="18" charset="0"/>
              </a:rPr>
              <a:t>diez</a:t>
            </a:r>
            <a:r>
              <a:rPr lang="pt-BR" b="1" dirty="0" smtClean="0">
                <a:solidFill>
                  <a:srgbClr val="00FF00"/>
                </a:solidFill>
                <a:cs typeface="Times New Roman" pitchFamily="18" charset="0"/>
              </a:rPr>
              <a:t> </a:t>
            </a:r>
            <a:r>
              <a:rPr lang="pt-BR" b="1" dirty="0">
                <a:solidFill>
                  <a:srgbClr val="00FF00"/>
                </a:solidFill>
                <a:cs typeface="Times New Roman" pitchFamily="18" charset="0"/>
              </a:rPr>
              <a:t>mil </a:t>
            </a:r>
            <a:r>
              <a:rPr lang="pt-BR" b="1" dirty="0" err="1" smtClean="0">
                <a:solidFill>
                  <a:srgbClr val="00FF00"/>
                </a:solidFill>
                <a:cs typeface="Times New Roman" pitchFamily="18" charset="0"/>
              </a:rPr>
              <a:t>personas</a:t>
            </a:r>
            <a:r>
              <a:rPr lang="pt-BR" b="1" dirty="0" smtClean="0">
                <a:solidFill>
                  <a:srgbClr val="00FF00"/>
                </a:solidFill>
                <a:cs typeface="Times New Roman" pitchFamily="18" charset="0"/>
              </a:rPr>
              <a:t> </a:t>
            </a:r>
            <a:r>
              <a:rPr lang="pt-BR" b="1" dirty="0">
                <a:solidFill>
                  <a:srgbClr val="00FF00"/>
                </a:solidFill>
                <a:cs typeface="Times New Roman" pitchFamily="18" charset="0"/>
              </a:rPr>
              <a:t>durante toda sua vida!  </a:t>
            </a:r>
            <a:r>
              <a:rPr lang="pt-BR" sz="1600" dirty="0">
                <a:solidFill>
                  <a:srgbClr val="00FF00"/>
                </a:solidFill>
                <a:cs typeface="Times New Roman" pitchFamily="18" charset="0"/>
              </a:rPr>
              <a:t>(Maxwell,1996).</a:t>
            </a:r>
            <a:endParaRPr lang="pt-BR" sz="1600" dirty="0">
              <a:solidFill>
                <a:srgbClr val="FF00FF"/>
              </a:solidFill>
            </a:endParaRPr>
          </a:p>
        </p:txBody>
      </p:sp>
      <p:sp>
        <p:nvSpPr>
          <p:cNvPr id="325636" name="Line 4"/>
          <p:cNvSpPr>
            <a:spLocks noChangeShapeType="1"/>
          </p:cNvSpPr>
          <p:nvPr/>
        </p:nvSpPr>
        <p:spPr bwMode="auto">
          <a:xfrm>
            <a:off x="4572000" y="4495800"/>
            <a:ext cx="533400" cy="0"/>
          </a:xfrm>
          <a:prstGeom prst="line">
            <a:avLst/>
          </a:prstGeom>
          <a:noFill/>
          <a:ln w="9525">
            <a:noFill/>
            <a:round/>
            <a:headEnd/>
            <a:tailEnd type="triangle" w="med" len="med"/>
          </a:ln>
          <a:effectLst/>
        </p:spPr>
        <p:txBody>
          <a:bodyPr wrap="none" anchor="ctr"/>
          <a:lstStyle/>
          <a:p>
            <a:endParaRPr lang="es-PY"/>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wipe(left)">
                                      <p:cBhvr>
                                        <p:cTn id="7" dur="500"/>
                                        <p:tgtEl>
                                          <p:spTgt spid="325634"/>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25635">
                                            <p:txEl>
                                              <p:pRg st="0" end="0"/>
                                            </p:txEl>
                                          </p:spTgt>
                                        </p:tgtEl>
                                        <p:attrNameLst>
                                          <p:attrName>style.visibility</p:attrName>
                                        </p:attrNameLst>
                                      </p:cBhvr>
                                      <p:to>
                                        <p:strVal val="visible"/>
                                      </p:to>
                                    </p:set>
                                    <p:anim calcmode="lin" valueType="num">
                                      <p:cBhvr>
                                        <p:cTn id="11" dur="500" fill="hold"/>
                                        <p:tgtEl>
                                          <p:spTgt spid="325635">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2563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256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563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autoUpdateAnimBg="0"/>
      <p:bldP spid="325635"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685800" y="0"/>
            <a:ext cx="7772400" cy="1066800"/>
          </a:xfrm>
        </p:spPr>
        <p:txBody>
          <a:bodyPr/>
          <a:lstStyle/>
          <a:p>
            <a:r>
              <a:rPr lang="pt-BR" sz="2800" b="1" dirty="0" err="1" smtClean="0">
                <a:solidFill>
                  <a:srgbClr val="FFFF66"/>
                </a:solidFill>
              </a:rPr>
              <a:t>Definiciones</a:t>
            </a:r>
            <a:r>
              <a:rPr lang="pt-BR" sz="2800" b="1" dirty="0" smtClean="0">
                <a:solidFill>
                  <a:srgbClr val="FFFF66"/>
                </a:solidFill>
              </a:rPr>
              <a:t> de </a:t>
            </a:r>
            <a:r>
              <a:rPr lang="pt-BR" sz="2800" b="1" dirty="0" err="1" smtClean="0">
                <a:solidFill>
                  <a:srgbClr val="FFFF66"/>
                </a:solidFill>
              </a:rPr>
              <a:t>Liderazgo</a:t>
            </a:r>
            <a:r>
              <a:rPr lang="pt-BR" sz="2800" b="1" dirty="0" smtClean="0">
                <a:solidFill>
                  <a:srgbClr val="FFFF66"/>
                </a:solidFill>
              </a:rPr>
              <a:t> </a:t>
            </a:r>
            <a:endParaRPr lang="pt-BR" sz="2800" b="1" dirty="0">
              <a:solidFill>
                <a:srgbClr val="FFFF66"/>
              </a:solidFill>
            </a:endParaRPr>
          </a:p>
        </p:txBody>
      </p:sp>
      <p:sp>
        <p:nvSpPr>
          <p:cNvPr id="325635" name="Rectangle 3"/>
          <p:cNvSpPr>
            <a:spLocks noGrp="1" noChangeArrowheads="1"/>
          </p:cNvSpPr>
          <p:nvPr>
            <p:ph type="body" idx="4294967295"/>
          </p:nvPr>
        </p:nvSpPr>
        <p:spPr>
          <a:xfrm>
            <a:off x="285720" y="1214422"/>
            <a:ext cx="7924800" cy="5948378"/>
          </a:xfrm>
          <a:ln/>
        </p:spPr>
        <p:txBody>
          <a:bodyPr/>
          <a:lstStyle/>
          <a:p>
            <a:pPr marL="914400" lvl="2" indent="0" algn="just">
              <a:lnSpc>
                <a:spcPct val="90000"/>
              </a:lnSpc>
              <a:buNone/>
              <a:defRPr/>
            </a:pPr>
            <a:r>
              <a:rPr lang="pt-BR" b="1" dirty="0" smtClean="0">
                <a:solidFill>
                  <a:srgbClr val="14E619"/>
                </a:solidFill>
                <a:cs typeface="Times New Roman" pitchFamily="18" charset="0"/>
              </a:rPr>
              <a:t> “</a:t>
            </a:r>
            <a:r>
              <a:rPr lang="es-GT" sz="2800" b="1" dirty="0" smtClean="0">
                <a:solidFill>
                  <a:srgbClr val="14E619"/>
                </a:solidFill>
              </a:rPr>
              <a:t>El liderazgo es la influencia, el arte o proceso de influir en las personas para que se esfuercen con buena disposición y entusiastamente, hacia la consecución de metas grupales”.</a:t>
            </a:r>
          </a:p>
          <a:p>
            <a:pPr marL="457200" lvl="1" indent="0" algn="just">
              <a:lnSpc>
                <a:spcPct val="90000"/>
              </a:lnSpc>
              <a:buNone/>
              <a:defRPr/>
            </a:pPr>
            <a:endParaRPr lang="es-GT" b="1" dirty="0" smtClean="0">
              <a:solidFill>
                <a:srgbClr val="14E619"/>
              </a:solidFill>
            </a:endParaRPr>
          </a:p>
          <a:p>
            <a:pPr marL="914400" lvl="2" indent="0" algn="just">
              <a:lnSpc>
                <a:spcPct val="90000"/>
              </a:lnSpc>
              <a:buFont typeface="Wingdings" pitchFamily="2" charset="2"/>
              <a:buChar char="Ø"/>
              <a:defRPr/>
            </a:pPr>
            <a:r>
              <a:rPr lang="es-GT" sz="2800" b="1" dirty="0" smtClean="0">
                <a:solidFill>
                  <a:srgbClr val="14E619"/>
                </a:solidFill>
              </a:rPr>
              <a:t>“</a:t>
            </a:r>
            <a:r>
              <a:rPr lang="es-GT" sz="2800" b="1" dirty="0" smtClean="0">
                <a:solidFill>
                  <a:srgbClr val="FF99FF"/>
                </a:solidFill>
              </a:rPr>
              <a:t>El liderazgo gerencial  </a:t>
            </a:r>
            <a:r>
              <a:rPr lang="es-GT" sz="2800" b="1" dirty="0" smtClean="0">
                <a:solidFill>
                  <a:srgbClr val="14E619"/>
                </a:solidFill>
              </a:rPr>
              <a:t>es el proceso de dirigir las actividades laborales en los miembros de un grupo y de influir en ellas ”. </a:t>
            </a:r>
          </a:p>
        </p:txBody>
      </p:sp>
      <p:sp>
        <p:nvSpPr>
          <p:cNvPr id="325636" name="Line 4"/>
          <p:cNvSpPr>
            <a:spLocks noChangeShapeType="1"/>
          </p:cNvSpPr>
          <p:nvPr/>
        </p:nvSpPr>
        <p:spPr bwMode="auto">
          <a:xfrm>
            <a:off x="4572000" y="4495800"/>
            <a:ext cx="533400" cy="0"/>
          </a:xfrm>
          <a:prstGeom prst="line">
            <a:avLst/>
          </a:prstGeom>
          <a:noFill/>
          <a:ln w="9525">
            <a:noFill/>
            <a:round/>
            <a:headEnd/>
            <a:tailEnd type="triangle" w="med" len="med"/>
          </a:ln>
          <a:effectLst/>
        </p:spPr>
        <p:txBody>
          <a:bodyPr wrap="none" anchor="ctr"/>
          <a:lstStyle/>
          <a:p>
            <a:endParaRPr lang="es-PY"/>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wipe(left)">
                                      <p:cBhvr>
                                        <p:cTn id="7" dur="500"/>
                                        <p:tgtEl>
                                          <p:spTgt spid="325634"/>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25635">
                                            <p:txEl>
                                              <p:pRg st="0" end="0"/>
                                            </p:txEl>
                                          </p:spTgt>
                                        </p:tgtEl>
                                        <p:attrNameLst>
                                          <p:attrName>style.visibility</p:attrName>
                                        </p:attrNameLst>
                                      </p:cBhvr>
                                      <p:to>
                                        <p:strVal val="visible"/>
                                      </p:to>
                                    </p:set>
                                    <p:anim calcmode="lin" valueType="num">
                                      <p:cBhvr>
                                        <p:cTn id="11" dur="500" fill="hold"/>
                                        <p:tgtEl>
                                          <p:spTgt spid="325635">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2563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256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5635">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25635">
                                            <p:txEl>
                                              <p:pRg st="2" end="2"/>
                                            </p:txEl>
                                          </p:spTgt>
                                        </p:tgtEl>
                                        <p:attrNameLst>
                                          <p:attrName>style.visibility</p:attrName>
                                        </p:attrNameLst>
                                      </p:cBhvr>
                                      <p:to>
                                        <p:strVal val="visible"/>
                                      </p:to>
                                    </p:set>
                                    <p:anim calcmode="lin" valueType="num">
                                      <p:cBhvr>
                                        <p:cTn id="17" dur="500" fill="hold"/>
                                        <p:tgtEl>
                                          <p:spTgt spid="325635">
                                            <p:txEl>
                                              <p:pRg st="2" end="2"/>
                                            </p:txEl>
                                          </p:spTgt>
                                        </p:tgtEl>
                                        <p:attrNameLst>
                                          <p:attrName>ppt_x</p:attrName>
                                        </p:attrNameLst>
                                      </p:cBhvr>
                                      <p:tavLst>
                                        <p:tav tm="0">
                                          <p:val>
                                            <p:strVal val="#ppt_x-#ppt_w/2"/>
                                          </p:val>
                                        </p:tav>
                                        <p:tav tm="100000">
                                          <p:val>
                                            <p:strVal val="#ppt_x"/>
                                          </p:val>
                                        </p:tav>
                                      </p:tavLst>
                                    </p:anim>
                                    <p:anim calcmode="lin" valueType="num">
                                      <p:cBhvr>
                                        <p:cTn id="18" dur="500" fill="hold"/>
                                        <p:tgtEl>
                                          <p:spTgt spid="325635">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3256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2563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autoUpdateAnimBg="0"/>
      <p:bldP spid="325635"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0"/>
            <a:ext cx="7772400" cy="1066800"/>
          </a:xfrm>
        </p:spPr>
        <p:txBody>
          <a:bodyPr/>
          <a:lstStyle/>
          <a:p>
            <a:r>
              <a:rPr lang="pt-BR" sz="3200" b="1" dirty="0" err="1" smtClean="0">
                <a:solidFill>
                  <a:srgbClr val="FFFF66"/>
                </a:solidFill>
              </a:rPr>
              <a:t>Definiciones</a:t>
            </a:r>
            <a:r>
              <a:rPr lang="pt-BR" sz="3200" b="1" dirty="0" smtClean="0">
                <a:solidFill>
                  <a:srgbClr val="FFFF66"/>
                </a:solidFill>
              </a:rPr>
              <a:t> de </a:t>
            </a:r>
            <a:r>
              <a:rPr lang="pt-BR" sz="3200" b="1" dirty="0" err="1" smtClean="0">
                <a:solidFill>
                  <a:srgbClr val="FFFF66"/>
                </a:solidFill>
              </a:rPr>
              <a:t>Liderazgo</a:t>
            </a:r>
            <a:endParaRPr lang="pt-BR" sz="3200" dirty="0"/>
          </a:p>
        </p:txBody>
      </p:sp>
      <p:sp>
        <p:nvSpPr>
          <p:cNvPr id="357379" name="Rectangle 3"/>
          <p:cNvSpPr>
            <a:spLocks noGrp="1" noChangeArrowheads="1"/>
          </p:cNvSpPr>
          <p:nvPr>
            <p:ph type="body" idx="4294967295"/>
          </p:nvPr>
        </p:nvSpPr>
        <p:spPr>
          <a:xfrm>
            <a:off x="685800" y="1295400"/>
            <a:ext cx="7772400" cy="4800600"/>
          </a:xfrm>
        </p:spPr>
        <p:txBody>
          <a:bodyPr/>
          <a:lstStyle/>
          <a:p>
            <a:r>
              <a:rPr lang="pt-BR" sz="3000" b="1" dirty="0" smtClean="0"/>
              <a:t>Clave </a:t>
            </a:r>
            <a:r>
              <a:rPr lang="pt-BR" sz="3000" b="1" dirty="0"/>
              <a:t>para todas </a:t>
            </a:r>
            <a:r>
              <a:rPr lang="pt-BR" sz="3000" b="1" dirty="0" err="1" smtClean="0"/>
              <a:t>las</a:t>
            </a:r>
            <a:r>
              <a:rPr lang="pt-BR" sz="3000" b="1" dirty="0" smtClean="0"/>
              <a:t> </a:t>
            </a:r>
            <a:r>
              <a:rPr lang="pt-BR" sz="3000" b="1" dirty="0" err="1" smtClean="0"/>
              <a:t>definiciones</a:t>
            </a:r>
            <a:r>
              <a:rPr lang="pt-BR" sz="3000" b="1" dirty="0" smtClean="0"/>
              <a:t> de </a:t>
            </a:r>
            <a:r>
              <a:rPr lang="pt-BR" sz="3000" b="1" dirty="0" err="1" smtClean="0"/>
              <a:t>liderazgo</a:t>
            </a:r>
            <a:r>
              <a:rPr lang="pt-BR" sz="3000" b="1" dirty="0" smtClean="0"/>
              <a:t>:</a:t>
            </a:r>
            <a:endParaRPr lang="pt-BR" sz="3000" b="1" dirty="0"/>
          </a:p>
          <a:p>
            <a:pPr>
              <a:buFont typeface="Symbol" pitchFamily="18" charset="2"/>
              <a:buNone/>
            </a:pPr>
            <a:endParaRPr lang="pt-BR" sz="2400" b="1" dirty="0"/>
          </a:p>
          <a:p>
            <a:pPr lvl="1"/>
            <a:r>
              <a:rPr lang="pt-BR" sz="3000" b="1" dirty="0" err="1" smtClean="0"/>
              <a:t>es</a:t>
            </a:r>
            <a:r>
              <a:rPr lang="pt-BR" sz="3000" b="1" dirty="0" smtClean="0"/>
              <a:t> una </a:t>
            </a:r>
            <a:r>
              <a:rPr lang="pt-BR" sz="3000" b="1" dirty="0" err="1" smtClean="0">
                <a:solidFill>
                  <a:srgbClr val="FFCC00"/>
                </a:solidFill>
              </a:rPr>
              <a:t>relación</a:t>
            </a:r>
            <a:r>
              <a:rPr lang="pt-BR" sz="3000" b="1" dirty="0" smtClean="0">
                <a:solidFill>
                  <a:srgbClr val="FFCC00"/>
                </a:solidFill>
              </a:rPr>
              <a:t> entre </a:t>
            </a:r>
            <a:r>
              <a:rPr lang="pt-BR" sz="3000" b="1" dirty="0" err="1" smtClean="0">
                <a:solidFill>
                  <a:srgbClr val="FFCC00"/>
                </a:solidFill>
              </a:rPr>
              <a:t>personas</a:t>
            </a:r>
            <a:r>
              <a:rPr lang="pt-BR" sz="3000" b="1" dirty="0" smtClean="0"/>
              <a:t> donde </a:t>
            </a:r>
            <a:r>
              <a:rPr lang="pt-BR" sz="3000" b="1" dirty="0" err="1" smtClean="0"/>
              <a:t>la</a:t>
            </a:r>
            <a:r>
              <a:rPr lang="pt-BR" sz="3000" b="1" dirty="0" smtClean="0"/>
              <a:t> </a:t>
            </a:r>
            <a:r>
              <a:rPr lang="pt-BR" sz="3000" b="1" dirty="0"/>
              <a:t>influencia </a:t>
            </a:r>
            <a:r>
              <a:rPr lang="pt-BR" sz="3000" b="1" dirty="0" smtClean="0"/>
              <a:t>y el </a:t>
            </a:r>
            <a:r>
              <a:rPr lang="pt-BR" sz="3000" b="1" dirty="0"/>
              <a:t>poder </a:t>
            </a:r>
            <a:r>
              <a:rPr lang="pt-BR" sz="3000" b="1" dirty="0" err="1" smtClean="0"/>
              <a:t>fueron</a:t>
            </a:r>
            <a:r>
              <a:rPr lang="pt-BR" sz="3000" b="1" dirty="0" smtClean="0"/>
              <a:t> distribuídos </a:t>
            </a:r>
            <a:r>
              <a:rPr lang="pt-BR" sz="3000" b="1" dirty="0"/>
              <a:t>de </a:t>
            </a:r>
            <a:r>
              <a:rPr lang="pt-BR" sz="3000" b="1" dirty="0" err="1" smtClean="0"/>
              <a:t>manera</a:t>
            </a:r>
            <a:r>
              <a:rPr lang="pt-BR" sz="3000" b="1" dirty="0" smtClean="0"/>
              <a:t> </a:t>
            </a:r>
            <a:r>
              <a:rPr lang="pt-BR" sz="3000" b="1" dirty="0"/>
              <a:t>desigual </a:t>
            </a:r>
            <a:r>
              <a:rPr lang="pt-BR" sz="3000" b="1" dirty="0" err="1" smtClean="0"/>
              <a:t>en</a:t>
            </a:r>
            <a:r>
              <a:rPr lang="pt-BR" sz="3000" b="1" dirty="0" smtClean="0"/>
              <a:t> una </a:t>
            </a:r>
            <a:r>
              <a:rPr lang="pt-BR" sz="3000" b="1" dirty="0"/>
              <a:t>base legitima (</a:t>
            </a:r>
            <a:r>
              <a:rPr lang="pt-BR" sz="3000" b="1" dirty="0" err="1" smtClean="0"/>
              <a:t>contractual</a:t>
            </a:r>
            <a:r>
              <a:rPr lang="pt-BR" sz="3000" b="1" dirty="0" smtClean="0"/>
              <a:t> o </a:t>
            </a:r>
            <a:r>
              <a:rPr lang="pt-BR" sz="3000" b="1" dirty="0"/>
              <a:t>consensual)</a:t>
            </a:r>
          </a:p>
          <a:p>
            <a:pPr lvl="1">
              <a:buFontTx/>
              <a:buNone/>
            </a:pPr>
            <a:endParaRPr lang="pt-BR" sz="2000" b="1" dirty="0">
              <a:solidFill>
                <a:srgbClr val="FFCCFF"/>
              </a:solidFill>
            </a:endParaRPr>
          </a:p>
          <a:p>
            <a:pPr lvl="1"/>
            <a:r>
              <a:rPr lang="pt-BR" b="1" dirty="0" err="1" smtClean="0">
                <a:solidFill>
                  <a:srgbClr val="FFCC00"/>
                </a:solidFill>
              </a:rPr>
              <a:t>es</a:t>
            </a:r>
            <a:r>
              <a:rPr lang="pt-BR" b="1" dirty="0" smtClean="0">
                <a:solidFill>
                  <a:srgbClr val="FFCC00"/>
                </a:solidFill>
              </a:rPr>
              <a:t> influencia</a:t>
            </a:r>
            <a:endParaRPr lang="pt-BR" b="1" dirty="0"/>
          </a:p>
          <a:p>
            <a:pPr>
              <a:buFont typeface="Symbol" pitchFamily="18" charset="2"/>
              <a:buNone/>
            </a:pPr>
            <a:endParaRPr lang="pt-BR" sz="2200" b="1" dirty="0"/>
          </a:p>
          <a:p>
            <a:pPr>
              <a:buFont typeface="Symbol" pitchFamily="18" charset="2"/>
              <a:buNone/>
            </a:pPr>
            <a:endParaRPr lang="pt-BR" sz="2200" dirty="0"/>
          </a:p>
        </p:txBody>
      </p:sp>
    </p:spTree>
  </p:cSld>
  <p:clrMapOvr>
    <a:masterClrMapping/>
  </p:clrMapOvr>
  <p:transition advTm="5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wipe(left)">
                                      <p:cBhvr>
                                        <p:cTn id="7" dur="500"/>
                                        <p:tgtEl>
                                          <p:spTgt spid="357378"/>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357379">
                                            <p:txEl>
                                              <p:pRg st="0" end="0"/>
                                            </p:txEl>
                                          </p:spTgt>
                                        </p:tgtEl>
                                        <p:attrNameLst>
                                          <p:attrName>style.visibility</p:attrName>
                                        </p:attrNameLst>
                                      </p:cBhvr>
                                      <p:to>
                                        <p:strVal val="visible"/>
                                      </p:to>
                                    </p:set>
                                    <p:anim calcmode="lin" valueType="num">
                                      <p:cBhvr additive="base">
                                        <p:cTn id="11" dur="500" fill="hold"/>
                                        <p:tgtEl>
                                          <p:spTgt spid="35737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737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anim calcmode="lin" valueType="num">
                                      <p:cBhvr additive="base">
                                        <p:cTn id="15" dur="500" fill="hold"/>
                                        <p:tgtEl>
                                          <p:spTgt spid="3573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737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57379">
                                            <p:txEl>
                                              <p:pRg st="4" end="4"/>
                                            </p:txEl>
                                          </p:spTgt>
                                        </p:tgtEl>
                                        <p:attrNameLst>
                                          <p:attrName>style.visibility</p:attrName>
                                        </p:attrNameLst>
                                      </p:cBhvr>
                                      <p:to>
                                        <p:strVal val="visible"/>
                                      </p:to>
                                    </p:set>
                                    <p:anim calcmode="lin" valueType="num">
                                      <p:cBhvr additive="base">
                                        <p:cTn id="19" dur="500" fill="hold"/>
                                        <p:tgtEl>
                                          <p:spTgt spid="3573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7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autoUpdateAnimBg="0"/>
      <p:bldP spid="35737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pt-BR" sz="3200" b="1">
                <a:solidFill>
                  <a:srgbClr val="00FF00"/>
                </a:solidFill>
                <a:cs typeface="Times New Roman" pitchFamily="18" charset="0"/>
              </a:rPr>
              <a:t/>
            </a:r>
            <a:br>
              <a:rPr lang="pt-BR" sz="3200" b="1">
                <a:solidFill>
                  <a:srgbClr val="00FF00"/>
                </a:solidFill>
                <a:cs typeface="Times New Roman" pitchFamily="18" charset="0"/>
              </a:rPr>
            </a:br>
            <a:endParaRPr lang="pt-BR" sz="3200" b="1">
              <a:solidFill>
                <a:srgbClr val="00FF00"/>
              </a:solidFill>
              <a:cs typeface="Times New Roman" pitchFamily="18" charset="0"/>
            </a:endParaRPr>
          </a:p>
        </p:txBody>
      </p:sp>
      <p:sp>
        <p:nvSpPr>
          <p:cNvPr id="328707" name="Rectangle 3"/>
          <p:cNvSpPr>
            <a:spLocks noGrp="1" noChangeArrowheads="1"/>
          </p:cNvSpPr>
          <p:nvPr>
            <p:ph type="body" idx="1"/>
          </p:nvPr>
        </p:nvSpPr>
        <p:spPr>
          <a:xfrm>
            <a:off x="1066800" y="914400"/>
            <a:ext cx="7772400" cy="4495800"/>
          </a:xfrm>
        </p:spPr>
        <p:txBody>
          <a:bodyPr/>
          <a:lstStyle/>
          <a:p>
            <a:pPr>
              <a:lnSpc>
                <a:spcPct val="90000"/>
              </a:lnSpc>
            </a:pPr>
            <a:r>
              <a:rPr lang="pt-BR" sz="2800" b="1" dirty="0" smtClean="0">
                <a:solidFill>
                  <a:srgbClr val="00FF00"/>
                </a:solidFill>
                <a:cs typeface="Times New Roman" pitchFamily="18" charset="0"/>
              </a:rPr>
              <a:t>El </a:t>
            </a:r>
            <a:r>
              <a:rPr lang="pt-BR" sz="2800" b="1" dirty="0" err="1" smtClean="0">
                <a:solidFill>
                  <a:srgbClr val="00FF00"/>
                </a:solidFill>
                <a:cs typeface="Times New Roman" pitchFamily="18" charset="0"/>
              </a:rPr>
              <a:t>liderazgo</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es</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la</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capacidad</a:t>
            </a:r>
            <a:r>
              <a:rPr lang="pt-BR" sz="2800" b="1" dirty="0" smtClean="0">
                <a:solidFill>
                  <a:srgbClr val="00FF00"/>
                </a:solidFill>
                <a:cs typeface="Times New Roman" pitchFamily="18" charset="0"/>
              </a:rPr>
              <a:t> </a:t>
            </a:r>
            <a:r>
              <a:rPr lang="pt-BR" sz="2800" b="1" dirty="0">
                <a:solidFill>
                  <a:srgbClr val="00FF00"/>
                </a:solidFill>
                <a:cs typeface="Times New Roman" pitchFamily="18" charset="0"/>
              </a:rPr>
              <a:t>de conseguir seguidores. </a:t>
            </a:r>
            <a:r>
              <a:rPr lang="pt-BR" sz="1600" dirty="0">
                <a:solidFill>
                  <a:srgbClr val="00FF00"/>
                </a:solidFill>
                <a:cs typeface="Times New Roman" pitchFamily="18" charset="0"/>
              </a:rPr>
              <a:t>( Maxwell,1996) </a:t>
            </a:r>
          </a:p>
          <a:p>
            <a:pPr>
              <a:lnSpc>
                <a:spcPct val="90000"/>
              </a:lnSpc>
              <a:buFont typeface="Symbol" pitchFamily="18" charset="2"/>
              <a:buNone/>
            </a:pPr>
            <a:endParaRPr lang="pt-BR" sz="1600" b="1" dirty="0">
              <a:solidFill>
                <a:srgbClr val="00FF00"/>
              </a:solidFill>
              <a:cs typeface="Times New Roman" pitchFamily="18" charset="0"/>
            </a:endParaRPr>
          </a:p>
          <a:p>
            <a:pPr>
              <a:lnSpc>
                <a:spcPct val="90000"/>
              </a:lnSpc>
              <a:buFont typeface="Symbol" pitchFamily="18" charset="2"/>
              <a:buNone/>
            </a:pPr>
            <a:r>
              <a:rPr lang="pt-BR" sz="2800" b="1" dirty="0">
                <a:solidFill>
                  <a:srgbClr val="00FF00"/>
                </a:solidFill>
                <a:cs typeface="Times New Roman" pitchFamily="18" charset="0"/>
              </a:rPr>
              <a:t>	</a:t>
            </a:r>
            <a:r>
              <a:rPr lang="pt-BR" sz="2800" b="1" dirty="0" err="1" smtClean="0">
                <a:solidFill>
                  <a:srgbClr val="00FF00"/>
                </a:solidFill>
                <a:cs typeface="Times New Roman" pitchFamily="18" charset="0"/>
              </a:rPr>
              <a:t>Algunos</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ejemplos</a:t>
            </a:r>
            <a:r>
              <a:rPr lang="pt-BR" sz="2800" b="1" dirty="0" smtClean="0">
                <a:solidFill>
                  <a:srgbClr val="00FF00"/>
                </a:solidFill>
                <a:cs typeface="Times New Roman" pitchFamily="18" charset="0"/>
              </a:rPr>
              <a:t> </a:t>
            </a:r>
            <a:r>
              <a:rPr lang="pt-BR" sz="2800" b="1" dirty="0">
                <a:solidFill>
                  <a:srgbClr val="00FF00"/>
                </a:solidFill>
                <a:cs typeface="Times New Roman" pitchFamily="18" charset="0"/>
              </a:rPr>
              <a:t>de líderes </a:t>
            </a:r>
            <a:r>
              <a:rPr lang="pt-BR" sz="2800" b="1" dirty="0" err="1" smtClean="0">
                <a:solidFill>
                  <a:srgbClr val="00FF00"/>
                </a:solidFill>
                <a:cs typeface="Times New Roman" pitchFamily="18" charset="0"/>
              </a:rPr>
              <a:t>fueron</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Jesús</a:t>
            </a:r>
            <a:r>
              <a:rPr lang="pt-BR" sz="2800" b="1" dirty="0" smtClean="0">
                <a:solidFill>
                  <a:srgbClr val="00FF00"/>
                </a:solidFill>
                <a:cs typeface="Times New Roman" pitchFamily="18" charset="0"/>
              </a:rPr>
              <a:t> </a:t>
            </a:r>
            <a:r>
              <a:rPr lang="pt-BR" sz="2800" b="1" dirty="0">
                <a:solidFill>
                  <a:srgbClr val="00FF00"/>
                </a:solidFill>
                <a:cs typeface="Times New Roman" pitchFamily="18" charset="0"/>
              </a:rPr>
              <a:t>de Nazareth, </a:t>
            </a:r>
            <a:r>
              <a:rPr lang="pt-BR" sz="2800" b="1" dirty="0" smtClean="0">
                <a:solidFill>
                  <a:srgbClr val="00FF00"/>
                </a:solidFill>
                <a:cs typeface="Times New Roman" pitchFamily="18" charset="0"/>
              </a:rPr>
              <a:t>Moises, Martin </a:t>
            </a:r>
            <a:r>
              <a:rPr lang="pt-BR" sz="2800" b="1" dirty="0">
                <a:solidFill>
                  <a:srgbClr val="00FF00"/>
                </a:solidFill>
                <a:cs typeface="Times New Roman" pitchFamily="18" charset="0"/>
              </a:rPr>
              <a:t>Luther King, Abraham Lincoln, Winston Churchill, Teresa de </a:t>
            </a:r>
            <a:r>
              <a:rPr lang="pt-BR" sz="2800" b="1" dirty="0" err="1" smtClean="0">
                <a:solidFill>
                  <a:srgbClr val="00FF00"/>
                </a:solidFill>
                <a:cs typeface="Times New Roman" pitchFamily="18" charset="0"/>
              </a:rPr>
              <a:t>Calcuta</a:t>
            </a:r>
            <a:r>
              <a:rPr lang="pt-BR" sz="2800" b="1" dirty="0" smtClean="0">
                <a:solidFill>
                  <a:srgbClr val="00FF00"/>
                </a:solidFill>
                <a:cs typeface="Times New Roman" pitchFamily="18" charset="0"/>
              </a:rPr>
              <a:t>, </a:t>
            </a:r>
            <a:r>
              <a:rPr lang="pt-BR" sz="2800" b="1" dirty="0">
                <a:solidFill>
                  <a:srgbClr val="00FF00"/>
                </a:solidFill>
                <a:cs typeface="Times New Roman" pitchFamily="18" charset="0"/>
              </a:rPr>
              <a:t>Mandela, George Washington, John F. Kennedy, </a:t>
            </a:r>
            <a:r>
              <a:rPr lang="pt-BR" sz="2800" b="1" dirty="0" smtClean="0">
                <a:solidFill>
                  <a:srgbClr val="00FF00"/>
                </a:solidFill>
                <a:cs typeface="Times New Roman" pitchFamily="18" charset="0"/>
              </a:rPr>
              <a:t>Carlos Antonio López </a:t>
            </a:r>
            <a:r>
              <a:rPr lang="pt-BR" sz="2800" b="1" dirty="0">
                <a:solidFill>
                  <a:srgbClr val="00FF00"/>
                </a:solidFill>
                <a:cs typeface="Times New Roman" pitchFamily="18" charset="0"/>
              </a:rPr>
              <a:t>como </a:t>
            </a:r>
            <a:r>
              <a:rPr lang="pt-BR" sz="2800" b="1" dirty="0" err="1" smtClean="0">
                <a:solidFill>
                  <a:srgbClr val="00FF00"/>
                </a:solidFill>
                <a:cs typeface="Times New Roman" pitchFamily="18" charset="0"/>
              </a:rPr>
              <a:t>también</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lo</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fueron</a:t>
            </a:r>
            <a:r>
              <a:rPr lang="pt-BR" sz="2800" b="1" dirty="0" smtClean="0">
                <a:solidFill>
                  <a:srgbClr val="00FF00"/>
                </a:solidFill>
                <a:cs typeface="Times New Roman" pitchFamily="18" charset="0"/>
              </a:rPr>
              <a:t> Hitler </a:t>
            </a:r>
            <a:r>
              <a:rPr lang="pt-BR" sz="2800" b="1" dirty="0">
                <a:solidFill>
                  <a:srgbClr val="00FF00"/>
                </a:solidFill>
                <a:cs typeface="Times New Roman" pitchFamily="18" charset="0"/>
              </a:rPr>
              <a:t>y</a:t>
            </a:r>
            <a:r>
              <a:rPr lang="pt-BR" sz="2800" b="1" dirty="0" smtClean="0">
                <a:solidFill>
                  <a:srgbClr val="00FF00"/>
                </a:solidFill>
                <a:cs typeface="Times New Roman" pitchFamily="18" charset="0"/>
              </a:rPr>
              <a:t> </a:t>
            </a:r>
            <a:r>
              <a:rPr lang="pt-BR" sz="2800" b="1" dirty="0">
                <a:solidFill>
                  <a:srgbClr val="00FF00"/>
                </a:solidFill>
                <a:cs typeface="Times New Roman" pitchFamily="18" charset="0"/>
              </a:rPr>
              <a:t>Jim Jones. </a:t>
            </a:r>
          </a:p>
          <a:p>
            <a:pPr>
              <a:lnSpc>
                <a:spcPct val="90000"/>
              </a:lnSpc>
              <a:buFont typeface="Symbol" pitchFamily="18" charset="2"/>
              <a:buNone/>
            </a:pPr>
            <a:r>
              <a:rPr lang="pt-BR" sz="2800" b="1" dirty="0">
                <a:solidFill>
                  <a:srgbClr val="00FF00"/>
                </a:solidFill>
                <a:cs typeface="Times New Roman" pitchFamily="18" charset="0"/>
              </a:rPr>
              <a:t>	</a:t>
            </a:r>
            <a:r>
              <a:rPr lang="pt-BR" sz="2800" b="1" dirty="0" err="1" smtClean="0">
                <a:solidFill>
                  <a:srgbClr val="FFFF00"/>
                </a:solidFill>
                <a:cs typeface="Times New Roman" pitchFamily="18" charset="0"/>
              </a:rPr>
              <a:t>Aunque</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sus</a:t>
            </a:r>
            <a:r>
              <a:rPr lang="pt-BR" sz="2800" b="1" dirty="0" smtClean="0">
                <a:solidFill>
                  <a:srgbClr val="FFFF00"/>
                </a:solidFill>
                <a:cs typeface="Times New Roman" pitchFamily="18" charset="0"/>
              </a:rPr>
              <a:t> </a:t>
            </a:r>
            <a:r>
              <a:rPr lang="pt-BR" sz="2800" b="1" dirty="0">
                <a:solidFill>
                  <a:srgbClr val="FFFF00"/>
                </a:solidFill>
                <a:cs typeface="Times New Roman" pitchFamily="18" charset="0"/>
              </a:rPr>
              <a:t>sistemas de valores </a:t>
            </a:r>
            <a:r>
              <a:rPr lang="pt-BR" sz="2800" b="1" dirty="0" smtClean="0">
                <a:solidFill>
                  <a:srgbClr val="FFFF00"/>
                </a:solidFill>
                <a:cs typeface="Times New Roman" pitchFamily="18" charset="0"/>
              </a:rPr>
              <a:t>y </a:t>
            </a:r>
            <a:r>
              <a:rPr lang="pt-BR" sz="2800" b="1" dirty="0">
                <a:solidFill>
                  <a:srgbClr val="FFFF00"/>
                </a:solidFill>
                <a:cs typeface="Times New Roman" pitchFamily="18" charset="0"/>
              </a:rPr>
              <a:t>capacidades </a:t>
            </a:r>
            <a:r>
              <a:rPr lang="pt-BR" sz="2800" b="1" dirty="0" err="1" smtClean="0">
                <a:solidFill>
                  <a:srgbClr val="FFFF00"/>
                </a:solidFill>
                <a:cs typeface="Times New Roman" pitchFamily="18" charset="0"/>
              </a:rPr>
              <a:t>directivas</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fueron</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muy</a:t>
            </a:r>
            <a:r>
              <a:rPr lang="pt-BR" sz="2800" b="1" dirty="0" smtClean="0">
                <a:solidFill>
                  <a:srgbClr val="FFFF00"/>
                </a:solidFill>
                <a:cs typeface="Times New Roman" pitchFamily="18" charset="0"/>
              </a:rPr>
              <a:t> </a:t>
            </a:r>
            <a:r>
              <a:rPr lang="pt-BR" sz="2800" b="1" dirty="0">
                <a:solidFill>
                  <a:srgbClr val="FFFF00"/>
                </a:solidFill>
                <a:cs typeface="Times New Roman" pitchFamily="18" charset="0"/>
              </a:rPr>
              <a:t>diferentes, cada </a:t>
            </a:r>
            <a:r>
              <a:rPr lang="pt-BR" sz="2800" b="1" dirty="0" smtClean="0">
                <a:solidFill>
                  <a:srgbClr val="FFFF00"/>
                </a:solidFill>
                <a:cs typeface="Times New Roman" pitchFamily="18" charset="0"/>
              </a:rPr>
              <a:t>uno de </a:t>
            </a:r>
            <a:r>
              <a:rPr lang="pt-BR" sz="2800" b="1" dirty="0" err="1" smtClean="0">
                <a:solidFill>
                  <a:srgbClr val="FFFF00"/>
                </a:solidFill>
                <a:cs typeface="Times New Roman" pitchFamily="18" charset="0"/>
              </a:rPr>
              <a:t>ellos</a:t>
            </a:r>
            <a:r>
              <a:rPr lang="pt-BR" sz="2800" b="1" dirty="0" smtClean="0">
                <a:solidFill>
                  <a:srgbClr val="FFFF00"/>
                </a:solidFill>
                <a:cs typeface="Times New Roman" pitchFamily="18" charset="0"/>
              </a:rPr>
              <a:t> tubo seguidores</a:t>
            </a:r>
            <a:r>
              <a:rPr lang="pt-BR" sz="2800" b="1" dirty="0">
                <a:solidFill>
                  <a:srgbClr val="FFFF00"/>
                </a:solidFill>
                <a:cs typeface="Times New Roman" pitchFamily="18" charset="0"/>
              </a:rPr>
              <a:t>. </a:t>
            </a:r>
            <a:br>
              <a:rPr lang="pt-BR" sz="2800" b="1" dirty="0">
                <a:solidFill>
                  <a:srgbClr val="FFFF00"/>
                </a:solidFill>
                <a:cs typeface="Times New Roman" pitchFamily="18" charset="0"/>
              </a:rPr>
            </a:br>
            <a:endParaRPr lang="pt-BR" sz="2800" b="1" dirty="0">
              <a:solidFill>
                <a:srgbClr val="FFFF00"/>
              </a:solidFill>
              <a:cs typeface="Times New Roman" pitchFamily="18" charset="0"/>
            </a:endParaRPr>
          </a:p>
        </p:txBody>
      </p:sp>
      <p:sp>
        <p:nvSpPr>
          <p:cNvPr id="328708" name="Rectangle 4"/>
          <p:cNvSpPr>
            <a:spLocks noChangeArrowheads="1"/>
          </p:cNvSpPr>
          <p:nvPr/>
        </p:nvSpPr>
        <p:spPr bwMode="auto">
          <a:xfrm>
            <a:off x="2029642" y="304800"/>
            <a:ext cx="4722768" cy="584775"/>
          </a:xfrm>
          <a:prstGeom prst="rect">
            <a:avLst/>
          </a:prstGeom>
          <a:noFill/>
          <a:ln w="9525">
            <a:noFill/>
            <a:miter lim="800000"/>
            <a:headEnd/>
            <a:tailEnd/>
          </a:ln>
          <a:effectLst/>
        </p:spPr>
        <p:txBody>
          <a:bodyPr wrap="none">
            <a:spAutoFit/>
          </a:bodyPr>
          <a:lstStyle/>
          <a:p>
            <a:r>
              <a:rPr lang="pt-BR" sz="3200" dirty="0" err="1" smtClean="0">
                <a:solidFill>
                  <a:srgbClr val="FFFF66"/>
                </a:solidFill>
                <a:latin typeface="Times New Roman" pitchFamily="18" charset="0"/>
              </a:rPr>
              <a:t>Definiciones</a:t>
            </a:r>
            <a:r>
              <a:rPr lang="pt-BR" sz="3200" dirty="0" smtClean="0">
                <a:solidFill>
                  <a:srgbClr val="FFFF66"/>
                </a:solidFill>
                <a:latin typeface="Times New Roman" pitchFamily="18" charset="0"/>
              </a:rPr>
              <a:t> de </a:t>
            </a:r>
            <a:r>
              <a:rPr lang="pt-BR" sz="3200" dirty="0" err="1" smtClean="0">
                <a:solidFill>
                  <a:srgbClr val="FFFF66"/>
                </a:solidFill>
                <a:latin typeface="Times New Roman" pitchFamily="18" charset="0"/>
              </a:rPr>
              <a:t>Liderazgo</a:t>
            </a:r>
            <a:endParaRPr lang="pt-BR" sz="3200" dirty="0">
              <a:solidFill>
                <a:srgbClr val="FFFF66"/>
              </a:solidFill>
              <a:latin typeface="Times New Roman" pitchFamily="18" charset="0"/>
            </a:endParaRPr>
          </a:p>
        </p:txBody>
      </p:sp>
      <p:pic>
        <p:nvPicPr>
          <p:cNvPr id="328709" name="Picture 5" descr="PE01846_"/>
          <p:cNvPicPr>
            <a:picLocks noChangeAspect="1" noChangeArrowheads="1"/>
          </p:cNvPicPr>
          <p:nvPr/>
        </p:nvPicPr>
        <p:blipFill>
          <a:blip r:embed="rId2" cstate="print"/>
          <a:srcRect/>
          <a:stretch>
            <a:fillRect/>
          </a:stretch>
        </p:blipFill>
        <p:spPr bwMode="auto">
          <a:xfrm>
            <a:off x="5475288" y="5029200"/>
            <a:ext cx="3668712" cy="18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228600"/>
            <a:ext cx="7772400" cy="1143000"/>
          </a:xfrm>
        </p:spPr>
        <p:txBody>
          <a:bodyPr/>
          <a:lstStyle/>
          <a:p>
            <a:r>
              <a:rPr lang="pt-BR" sz="3200" b="1" dirty="0" err="1" smtClean="0">
                <a:solidFill>
                  <a:srgbClr val="FFFF66"/>
                </a:solidFill>
                <a:cs typeface="Times New Roman" pitchFamily="18" charset="0"/>
              </a:rPr>
              <a:t>Evolución</a:t>
            </a:r>
            <a:r>
              <a:rPr lang="pt-BR" sz="3200" b="1" dirty="0" smtClean="0">
                <a:solidFill>
                  <a:srgbClr val="FFFF66"/>
                </a:solidFill>
                <a:cs typeface="Times New Roman" pitchFamily="18" charset="0"/>
              </a:rPr>
              <a:t> Conceptual de </a:t>
            </a:r>
            <a:r>
              <a:rPr lang="pt-BR" sz="3200" b="1" dirty="0" err="1" smtClean="0">
                <a:solidFill>
                  <a:srgbClr val="FFFF66"/>
                </a:solidFill>
                <a:cs typeface="Times New Roman" pitchFamily="18" charset="0"/>
              </a:rPr>
              <a:t>Liderazgo</a:t>
            </a:r>
            <a:r>
              <a:rPr lang="pt-BR" sz="3200" b="1" dirty="0">
                <a:solidFill>
                  <a:srgbClr val="FFFF66"/>
                </a:solidFill>
                <a:cs typeface="Times New Roman" pitchFamily="18" charset="0"/>
              </a:rPr>
              <a:t/>
            </a:r>
            <a:br>
              <a:rPr lang="pt-BR" sz="3200" b="1" dirty="0">
                <a:solidFill>
                  <a:srgbClr val="FFFF66"/>
                </a:solidFill>
                <a:cs typeface="Times New Roman" pitchFamily="18" charset="0"/>
              </a:rPr>
            </a:br>
            <a:endParaRPr lang="pt-BR" sz="3200" b="1" dirty="0">
              <a:solidFill>
                <a:srgbClr val="FFFF66"/>
              </a:solidFill>
              <a:cs typeface="Times New Roman" pitchFamily="18" charset="0"/>
            </a:endParaRPr>
          </a:p>
        </p:txBody>
      </p:sp>
      <p:sp>
        <p:nvSpPr>
          <p:cNvPr id="330755" name="Rectangle 3"/>
          <p:cNvSpPr>
            <a:spLocks noGrp="1" noChangeArrowheads="1"/>
          </p:cNvSpPr>
          <p:nvPr>
            <p:ph type="body" idx="1"/>
          </p:nvPr>
        </p:nvSpPr>
        <p:spPr>
          <a:xfrm>
            <a:off x="685800" y="1219200"/>
            <a:ext cx="7772400" cy="4567254"/>
          </a:xfrm>
          <a:ln/>
        </p:spPr>
        <p:txBody>
          <a:bodyPr/>
          <a:lstStyle/>
          <a:p>
            <a:pPr algn="just">
              <a:lnSpc>
                <a:spcPct val="90000"/>
              </a:lnSpc>
            </a:pPr>
            <a:r>
              <a:rPr lang="pt-BR" sz="2800" b="1" dirty="0" smtClean="0">
                <a:solidFill>
                  <a:srgbClr val="00FF00"/>
                </a:solidFill>
                <a:cs typeface="Times New Roman" pitchFamily="18" charset="0"/>
              </a:rPr>
              <a:t>Estúdios </a:t>
            </a:r>
            <a:r>
              <a:rPr lang="pt-BR" sz="2800" b="1" dirty="0" err="1" smtClean="0">
                <a:solidFill>
                  <a:srgbClr val="00FF00"/>
                </a:solidFill>
                <a:cs typeface="Times New Roman" pitchFamily="18" charset="0"/>
              </a:rPr>
              <a:t>han</a:t>
            </a:r>
            <a:r>
              <a:rPr lang="pt-BR" sz="2800" b="1" dirty="0" smtClean="0">
                <a:solidFill>
                  <a:srgbClr val="00FF00"/>
                </a:solidFill>
                <a:cs typeface="Times New Roman" pitchFamily="18" charset="0"/>
              </a:rPr>
              <a:t> evolucionado a través de los </a:t>
            </a:r>
            <a:r>
              <a:rPr lang="pt-BR" sz="2800" b="1" dirty="0" err="1" smtClean="0">
                <a:solidFill>
                  <a:srgbClr val="00FF00"/>
                </a:solidFill>
                <a:cs typeface="Times New Roman" pitchFamily="18" charset="0"/>
              </a:rPr>
              <a:t>tiempos</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siempre</a:t>
            </a:r>
            <a:r>
              <a:rPr lang="pt-BR" sz="2800" b="1" dirty="0" smtClean="0">
                <a:solidFill>
                  <a:srgbClr val="00FF00"/>
                </a:solidFill>
                <a:cs typeface="Times New Roman" pitchFamily="18" charset="0"/>
              </a:rPr>
              <a:t> </a:t>
            </a:r>
            <a:r>
              <a:rPr lang="pt-BR" sz="2800" b="1" dirty="0" err="1" smtClean="0">
                <a:solidFill>
                  <a:srgbClr val="00FF00"/>
                </a:solidFill>
                <a:cs typeface="Times New Roman" pitchFamily="18" charset="0"/>
              </a:rPr>
              <a:t>en</a:t>
            </a:r>
            <a:r>
              <a:rPr lang="pt-BR" sz="2800" b="1" dirty="0" smtClean="0">
                <a:solidFill>
                  <a:srgbClr val="00FF00"/>
                </a:solidFill>
                <a:cs typeface="Times New Roman" pitchFamily="18" charset="0"/>
              </a:rPr>
              <a:t> el </a:t>
            </a:r>
            <a:r>
              <a:rPr lang="pt-BR" sz="2800" b="1" dirty="0" err="1" smtClean="0">
                <a:solidFill>
                  <a:srgbClr val="00FF00"/>
                </a:solidFill>
                <a:cs typeface="Times New Roman" pitchFamily="18" charset="0"/>
              </a:rPr>
              <a:t>eje</a:t>
            </a:r>
            <a:r>
              <a:rPr lang="pt-BR" sz="2800" b="1" dirty="0" smtClean="0">
                <a:solidFill>
                  <a:srgbClr val="00FF00"/>
                </a:solidFill>
                <a:cs typeface="Times New Roman" pitchFamily="18" charset="0"/>
              </a:rPr>
              <a:t> </a:t>
            </a:r>
            <a:r>
              <a:rPr lang="pt-BR" sz="2800" b="1" dirty="0">
                <a:solidFill>
                  <a:srgbClr val="00FF00"/>
                </a:solidFill>
                <a:cs typeface="Times New Roman" pitchFamily="18" charset="0"/>
              </a:rPr>
              <a:t>de  </a:t>
            </a:r>
            <a:r>
              <a:rPr lang="pt-BR" sz="2800" b="1" dirty="0" smtClean="0">
                <a:solidFill>
                  <a:srgbClr val="00FF00"/>
                </a:solidFill>
                <a:cs typeface="Times New Roman" pitchFamily="18" charset="0"/>
              </a:rPr>
              <a:t>buscar levantar </a:t>
            </a:r>
            <a:r>
              <a:rPr lang="pt-BR" sz="2800" b="1" dirty="0" err="1" smtClean="0">
                <a:solidFill>
                  <a:srgbClr val="00FF00"/>
                </a:solidFill>
                <a:cs typeface="Times New Roman" pitchFamily="18" charset="0"/>
              </a:rPr>
              <a:t>parámetros</a:t>
            </a:r>
            <a:r>
              <a:rPr lang="pt-BR" sz="2800" b="1" dirty="0" smtClean="0">
                <a:solidFill>
                  <a:srgbClr val="00FF00"/>
                </a:solidFill>
                <a:cs typeface="Times New Roman" pitchFamily="18" charset="0"/>
              </a:rPr>
              <a:t>, tales </a:t>
            </a:r>
            <a:r>
              <a:rPr lang="pt-BR" sz="2800" b="1" dirty="0">
                <a:solidFill>
                  <a:srgbClr val="00FF00"/>
                </a:solidFill>
                <a:cs typeface="Times New Roman" pitchFamily="18" charset="0"/>
              </a:rPr>
              <a:t>como:</a:t>
            </a:r>
          </a:p>
          <a:p>
            <a:pPr algn="just">
              <a:lnSpc>
                <a:spcPct val="90000"/>
              </a:lnSpc>
              <a:buFont typeface="Symbol" pitchFamily="18" charset="2"/>
              <a:buNone/>
            </a:pPr>
            <a:r>
              <a:rPr lang="pt-BR" sz="2800" b="1" dirty="0">
                <a:solidFill>
                  <a:srgbClr val="00FF00"/>
                </a:solidFill>
                <a:cs typeface="Times New Roman" pitchFamily="18" charset="0"/>
              </a:rPr>
              <a:t>	 		</a:t>
            </a:r>
            <a:r>
              <a:rPr lang="pt-BR" sz="2800" b="1" dirty="0" smtClean="0">
                <a:solidFill>
                  <a:schemeClr val="hlink"/>
                </a:solidFill>
                <a:cs typeface="Times New Roman" pitchFamily="18" charset="0"/>
              </a:rPr>
              <a:t>rasgos</a:t>
            </a:r>
            <a:endParaRPr lang="pt-BR" sz="2800" b="1" dirty="0">
              <a:solidFill>
                <a:schemeClr val="hlink"/>
              </a:solidFill>
              <a:cs typeface="Times New Roman" pitchFamily="18" charset="0"/>
            </a:endParaRPr>
          </a:p>
          <a:p>
            <a:pPr algn="just">
              <a:lnSpc>
                <a:spcPct val="90000"/>
              </a:lnSpc>
              <a:buFont typeface="Symbol" pitchFamily="18" charset="2"/>
              <a:buNone/>
            </a:pPr>
            <a:r>
              <a:rPr lang="pt-BR" sz="2800" b="1" dirty="0">
                <a:solidFill>
                  <a:schemeClr val="hlink"/>
                </a:solidFill>
                <a:cs typeface="Times New Roman" pitchFamily="18" charset="0"/>
              </a:rPr>
              <a:t>    		</a:t>
            </a:r>
          </a:p>
          <a:p>
            <a:pPr algn="just">
              <a:lnSpc>
                <a:spcPct val="90000"/>
              </a:lnSpc>
              <a:buFont typeface="Symbol" pitchFamily="18" charset="2"/>
              <a:buNone/>
            </a:pPr>
            <a:r>
              <a:rPr lang="pt-BR" sz="2800" b="1" dirty="0">
                <a:solidFill>
                  <a:schemeClr val="hlink"/>
                </a:solidFill>
                <a:cs typeface="Times New Roman" pitchFamily="18" charset="0"/>
              </a:rPr>
              <a:t>			habilidades   </a:t>
            </a:r>
          </a:p>
          <a:p>
            <a:pPr algn="just">
              <a:lnSpc>
                <a:spcPct val="90000"/>
              </a:lnSpc>
              <a:buFont typeface="Symbol" pitchFamily="18" charset="2"/>
              <a:buNone/>
            </a:pPr>
            <a:r>
              <a:rPr lang="pt-BR" sz="2800" b="1" dirty="0">
                <a:solidFill>
                  <a:schemeClr val="hlink"/>
                </a:solidFill>
                <a:cs typeface="Times New Roman" pitchFamily="18" charset="0"/>
              </a:rPr>
              <a:t>				</a:t>
            </a:r>
          </a:p>
          <a:p>
            <a:pPr algn="just">
              <a:lnSpc>
                <a:spcPct val="90000"/>
              </a:lnSpc>
              <a:buFont typeface="Symbol" pitchFamily="18" charset="2"/>
              <a:buNone/>
            </a:pPr>
            <a:r>
              <a:rPr lang="pt-BR" sz="2800" b="1" dirty="0">
                <a:solidFill>
                  <a:schemeClr val="hlink"/>
                </a:solidFill>
                <a:cs typeface="Times New Roman" pitchFamily="18" charset="0"/>
              </a:rPr>
              <a:t>			</a:t>
            </a:r>
            <a:r>
              <a:rPr lang="pt-BR" sz="2800" b="1" dirty="0" err="1" smtClean="0">
                <a:solidFill>
                  <a:schemeClr val="hlink"/>
                </a:solidFill>
                <a:cs typeface="Times New Roman" pitchFamily="18" charset="0"/>
              </a:rPr>
              <a:t>comportamientos</a:t>
            </a:r>
            <a:r>
              <a:rPr lang="pt-BR" sz="2800" b="1" dirty="0" smtClean="0">
                <a:solidFill>
                  <a:schemeClr val="hlink"/>
                </a:solidFill>
                <a:cs typeface="Times New Roman" pitchFamily="18" charset="0"/>
              </a:rPr>
              <a:t> </a:t>
            </a:r>
            <a:endParaRPr lang="pt-BR" sz="2800" b="1" dirty="0">
              <a:solidFill>
                <a:schemeClr val="hlink"/>
              </a:solidFill>
              <a:cs typeface="Times New Roman" pitchFamily="18" charset="0"/>
            </a:endParaRPr>
          </a:p>
          <a:p>
            <a:pPr algn="just">
              <a:lnSpc>
                <a:spcPct val="90000"/>
              </a:lnSpc>
              <a:buFont typeface="Symbol" pitchFamily="18" charset="2"/>
              <a:buNone/>
            </a:pPr>
            <a:r>
              <a:rPr lang="pt-BR" sz="2800" b="1" dirty="0">
                <a:solidFill>
                  <a:schemeClr val="hlink"/>
                </a:solidFill>
                <a:cs typeface="Times New Roman" pitchFamily="18" charset="0"/>
              </a:rPr>
              <a:t>				</a:t>
            </a:r>
          </a:p>
          <a:p>
            <a:pPr algn="just">
              <a:lnSpc>
                <a:spcPct val="90000"/>
              </a:lnSpc>
              <a:buFont typeface="Symbol" pitchFamily="18" charset="2"/>
              <a:buNone/>
            </a:pPr>
            <a:r>
              <a:rPr lang="pt-BR" sz="2800" b="1" dirty="0">
                <a:solidFill>
                  <a:schemeClr val="hlink"/>
                </a:solidFill>
                <a:cs typeface="Times New Roman" pitchFamily="18" charset="0"/>
              </a:rPr>
              <a:t>			</a:t>
            </a:r>
            <a:r>
              <a:rPr lang="pt-BR" sz="2800" b="1" dirty="0" err="1" smtClean="0">
                <a:solidFill>
                  <a:schemeClr val="hlink"/>
                </a:solidFill>
                <a:cs typeface="Times New Roman" pitchFamily="18" charset="0"/>
              </a:rPr>
              <a:t>motivaciones</a:t>
            </a:r>
            <a:endParaRPr lang="pt-BR" sz="2800" b="1" dirty="0">
              <a:solidFill>
                <a:schemeClr val="hlink"/>
              </a:solidFill>
              <a:cs typeface="Times New Roman" pitchFamily="18" charset="0"/>
            </a:endParaRPr>
          </a:p>
        </p:txBody>
      </p:sp>
      <p:sp>
        <p:nvSpPr>
          <p:cNvPr id="330756" name="Line 4"/>
          <p:cNvSpPr>
            <a:spLocks noChangeShapeType="1"/>
          </p:cNvSpPr>
          <p:nvPr/>
        </p:nvSpPr>
        <p:spPr bwMode="auto">
          <a:xfrm>
            <a:off x="2133600" y="3048000"/>
            <a:ext cx="304800" cy="0"/>
          </a:xfrm>
          <a:prstGeom prst="line">
            <a:avLst/>
          </a:prstGeom>
          <a:noFill/>
          <a:ln w="9525">
            <a:noFill/>
            <a:round/>
            <a:headEnd/>
            <a:tailEnd type="triangle" w="med" len="med"/>
          </a:ln>
          <a:effectLst/>
        </p:spPr>
        <p:txBody>
          <a:bodyPr wrap="none" anchor="ctr"/>
          <a:lstStyle/>
          <a:p>
            <a:endParaRPr lang="es-PY"/>
          </a:p>
        </p:txBody>
      </p:sp>
      <p:sp>
        <p:nvSpPr>
          <p:cNvPr id="330761" name="AutoShape 9"/>
          <p:cNvSpPr>
            <a:spLocks noChangeArrowheads="1"/>
          </p:cNvSpPr>
          <p:nvPr/>
        </p:nvSpPr>
        <p:spPr bwMode="auto">
          <a:xfrm>
            <a:off x="3200400" y="3124200"/>
            <a:ext cx="485775" cy="976313"/>
          </a:xfrm>
          <a:prstGeom prst="downArrow">
            <a:avLst>
              <a:gd name="adj1" fmla="val 50000"/>
              <a:gd name="adj2" fmla="val 50245"/>
            </a:avLst>
          </a:prstGeom>
          <a:noFill/>
          <a:ln w="9525">
            <a:noFill/>
            <a:miter lim="800000"/>
            <a:headEnd/>
            <a:tailEnd/>
          </a:ln>
          <a:effectLst/>
        </p:spPr>
        <p:txBody>
          <a:bodyPr wrap="none" anchor="ctr"/>
          <a:lstStyle/>
          <a:p>
            <a:endParaRPr lang="es-PY"/>
          </a:p>
        </p:txBody>
      </p:sp>
      <p:sp>
        <p:nvSpPr>
          <p:cNvPr id="330762" name="AutoShape 10"/>
          <p:cNvSpPr>
            <a:spLocks noChangeArrowheads="1"/>
          </p:cNvSpPr>
          <p:nvPr/>
        </p:nvSpPr>
        <p:spPr bwMode="auto">
          <a:xfrm>
            <a:off x="2971800" y="3048000"/>
            <a:ext cx="457200" cy="304800"/>
          </a:xfrm>
          <a:prstGeom prst="downArrow">
            <a:avLst>
              <a:gd name="adj1" fmla="val 50000"/>
              <a:gd name="adj2" fmla="val 25000"/>
            </a:avLst>
          </a:prstGeom>
          <a:noFill/>
          <a:ln w="9525">
            <a:noFill/>
            <a:miter lim="800000"/>
            <a:headEnd/>
            <a:tailEnd/>
          </a:ln>
          <a:effectLst/>
        </p:spPr>
        <p:txBody>
          <a:bodyPr wrap="none" anchor="ctr"/>
          <a:lstStyle/>
          <a:p>
            <a:endParaRPr lang="en-US">
              <a:solidFill>
                <a:srgbClr val="FF00FF"/>
              </a:solidFill>
            </a:endParaRPr>
          </a:p>
        </p:txBody>
      </p:sp>
      <p:sp>
        <p:nvSpPr>
          <p:cNvPr id="330763" name="AutoShape 11"/>
          <p:cNvSpPr>
            <a:spLocks noChangeArrowheads="1"/>
          </p:cNvSpPr>
          <p:nvPr/>
        </p:nvSpPr>
        <p:spPr bwMode="auto">
          <a:xfrm>
            <a:off x="3048000" y="2895600"/>
            <a:ext cx="76200" cy="304800"/>
          </a:xfrm>
          <a:prstGeom prst="downArrow">
            <a:avLst>
              <a:gd name="adj1" fmla="val 50000"/>
              <a:gd name="adj2" fmla="val 100000"/>
            </a:avLst>
          </a:prstGeom>
          <a:noFill/>
          <a:ln w="9525">
            <a:noFill/>
            <a:miter lim="800000"/>
            <a:headEnd/>
            <a:tailEnd/>
          </a:ln>
          <a:effectLst/>
        </p:spPr>
        <p:txBody>
          <a:bodyPr wrap="none" anchor="ctr"/>
          <a:lstStyle/>
          <a:p>
            <a:endParaRPr lang="es-PY"/>
          </a:p>
        </p:txBody>
      </p:sp>
      <p:sp>
        <p:nvSpPr>
          <p:cNvPr id="330764" name="AutoShape 12"/>
          <p:cNvSpPr>
            <a:spLocks noChangeArrowheads="1"/>
          </p:cNvSpPr>
          <p:nvPr/>
        </p:nvSpPr>
        <p:spPr bwMode="auto">
          <a:xfrm>
            <a:off x="3124200" y="2971800"/>
            <a:ext cx="76200" cy="381000"/>
          </a:xfrm>
          <a:prstGeom prst="downArrow">
            <a:avLst>
              <a:gd name="adj1" fmla="val 50000"/>
              <a:gd name="adj2" fmla="val 125000"/>
            </a:avLst>
          </a:prstGeom>
          <a:noFill/>
          <a:ln w="9525">
            <a:noFill/>
            <a:miter lim="800000"/>
            <a:headEnd/>
            <a:tailEnd/>
          </a:ln>
          <a:effectLst/>
        </p:spPr>
        <p:txBody>
          <a:bodyPr wrap="none" anchor="ctr"/>
          <a:lstStyle/>
          <a:p>
            <a:endParaRPr lang="en-US">
              <a:solidFill>
                <a:srgbClr val="FF00FF"/>
              </a:solidFill>
            </a:endParaRPr>
          </a:p>
        </p:txBody>
      </p:sp>
      <p:sp>
        <p:nvSpPr>
          <p:cNvPr id="330766" name="AutoShape 14"/>
          <p:cNvSpPr>
            <a:spLocks noChangeArrowheads="1"/>
          </p:cNvSpPr>
          <p:nvPr/>
        </p:nvSpPr>
        <p:spPr bwMode="auto">
          <a:xfrm>
            <a:off x="3048000" y="4876800"/>
            <a:ext cx="304800" cy="381000"/>
          </a:xfrm>
          <a:prstGeom prst="downArrow">
            <a:avLst>
              <a:gd name="adj1" fmla="val 50000"/>
              <a:gd name="adj2" fmla="val 31250"/>
            </a:avLst>
          </a:prstGeom>
          <a:noFill/>
          <a:ln w="38100">
            <a:solidFill>
              <a:srgbClr val="66FFFF"/>
            </a:solidFill>
            <a:miter lim="800000"/>
            <a:headEnd/>
            <a:tailEnd/>
          </a:ln>
          <a:effectLst/>
        </p:spPr>
        <p:txBody>
          <a:bodyPr wrap="none" anchor="ctr"/>
          <a:lstStyle/>
          <a:p>
            <a:endParaRPr lang="es-PY"/>
          </a:p>
        </p:txBody>
      </p:sp>
      <p:sp>
        <p:nvSpPr>
          <p:cNvPr id="330768" name="AutoShape 16"/>
          <p:cNvSpPr>
            <a:spLocks noChangeArrowheads="1"/>
          </p:cNvSpPr>
          <p:nvPr/>
        </p:nvSpPr>
        <p:spPr bwMode="auto">
          <a:xfrm>
            <a:off x="2895600" y="2895600"/>
            <a:ext cx="304800" cy="381000"/>
          </a:xfrm>
          <a:prstGeom prst="downArrow">
            <a:avLst>
              <a:gd name="adj1" fmla="val 50000"/>
              <a:gd name="adj2" fmla="val 31250"/>
            </a:avLst>
          </a:prstGeom>
          <a:noFill/>
          <a:ln w="38100">
            <a:solidFill>
              <a:srgbClr val="66FFFF"/>
            </a:solidFill>
            <a:miter lim="800000"/>
            <a:headEnd/>
            <a:tailEnd/>
          </a:ln>
          <a:effectLst/>
        </p:spPr>
        <p:txBody>
          <a:bodyPr wrap="none" anchor="ctr"/>
          <a:lstStyle/>
          <a:p>
            <a:endParaRPr lang="es-PY"/>
          </a:p>
        </p:txBody>
      </p:sp>
      <p:sp>
        <p:nvSpPr>
          <p:cNvPr id="330769" name="AutoShape 17"/>
          <p:cNvSpPr>
            <a:spLocks noChangeArrowheads="1"/>
          </p:cNvSpPr>
          <p:nvPr/>
        </p:nvSpPr>
        <p:spPr bwMode="auto">
          <a:xfrm>
            <a:off x="2971800" y="3886200"/>
            <a:ext cx="304800" cy="381000"/>
          </a:xfrm>
          <a:prstGeom prst="downArrow">
            <a:avLst>
              <a:gd name="adj1" fmla="val 50000"/>
              <a:gd name="adj2" fmla="val 31250"/>
            </a:avLst>
          </a:prstGeom>
          <a:noFill/>
          <a:ln w="38100">
            <a:solidFill>
              <a:srgbClr val="66FFFF"/>
            </a:solidFill>
            <a:miter lim="800000"/>
            <a:headEnd/>
            <a:tailEnd/>
          </a:ln>
          <a:effectLst/>
        </p:spPr>
        <p:txBody>
          <a:bodyPr wrap="none" anchor="ctr"/>
          <a:lstStyle/>
          <a:p>
            <a:endParaRPr lang="es-PY"/>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685800" y="714356"/>
            <a:ext cx="7772400" cy="626412"/>
          </a:xfrm>
        </p:spPr>
        <p:txBody>
          <a:bodyPr/>
          <a:lstStyle/>
          <a:p>
            <a:r>
              <a:rPr lang="pt-BR" sz="3200" b="1" dirty="0" err="1" smtClean="0">
                <a:solidFill>
                  <a:srgbClr val="FFFF66"/>
                </a:solidFill>
                <a:cs typeface="Times New Roman" pitchFamily="18" charset="0"/>
              </a:rPr>
              <a:t>Evolución</a:t>
            </a:r>
            <a:r>
              <a:rPr lang="pt-BR" sz="3200" b="1" dirty="0" smtClean="0">
                <a:solidFill>
                  <a:srgbClr val="FFFF66"/>
                </a:solidFill>
                <a:cs typeface="Times New Roman" pitchFamily="18" charset="0"/>
              </a:rPr>
              <a:t> Conceptual de </a:t>
            </a:r>
            <a:r>
              <a:rPr lang="pt-BR" sz="3200" b="1" dirty="0" err="1" smtClean="0">
                <a:solidFill>
                  <a:srgbClr val="FFFF66"/>
                </a:solidFill>
                <a:cs typeface="Times New Roman" pitchFamily="18" charset="0"/>
              </a:rPr>
              <a:t>Liderazgo</a:t>
            </a:r>
            <a:r>
              <a:rPr lang="pt-BR" sz="3200" b="1" dirty="0" smtClean="0">
                <a:solidFill>
                  <a:srgbClr val="FFFF66"/>
                </a:solidFill>
                <a:cs typeface="Times New Roman" pitchFamily="18" charset="0"/>
              </a:rPr>
              <a:t/>
            </a:r>
            <a:br>
              <a:rPr lang="pt-BR" sz="3200" b="1" dirty="0" smtClean="0">
                <a:solidFill>
                  <a:srgbClr val="FFFF66"/>
                </a:solidFill>
                <a:cs typeface="Times New Roman" pitchFamily="18" charset="0"/>
              </a:rPr>
            </a:br>
            <a:r>
              <a:rPr lang="pt-BR" sz="3200" b="1" dirty="0">
                <a:solidFill>
                  <a:srgbClr val="FFFF66"/>
                </a:solidFill>
                <a:cs typeface="Times New Roman" pitchFamily="18" charset="0"/>
              </a:rPr>
              <a:t/>
            </a:r>
            <a:br>
              <a:rPr lang="pt-BR" sz="3200" b="1" dirty="0">
                <a:solidFill>
                  <a:srgbClr val="FFFF66"/>
                </a:solidFill>
                <a:cs typeface="Times New Roman" pitchFamily="18" charset="0"/>
              </a:rPr>
            </a:br>
            <a:endParaRPr lang="pt-BR" sz="3200" b="1" dirty="0">
              <a:solidFill>
                <a:srgbClr val="FFFF66"/>
              </a:solidFill>
              <a:cs typeface="Times New Roman" pitchFamily="18" charset="0"/>
            </a:endParaRPr>
          </a:p>
        </p:txBody>
      </p:sp>
      <p:sp>
        <p:nvSpPr>
          <p:cNvPr id="331779" name="Rectangle 3"/>
          <p:cNvSpPr>
            <a:spLocks noGrp="1" noChangeArrowheads="1"/>
          </p:cNvSpPr>
          <p:nvPr>
            <p:ph type="body" idx="1"/>
          </p:nvPr>
        </p:nvSpPr>
        <p:spPr>
          <a:xfrm>
            <a:off x="609600" y="1524000"/>
            <a:ext cx="8077200" cy="4724400"/>
          </a:xfrm>
        </p:spPr>
        <p:txBody>
          <a:bodyPr/>
          <a:lstStyle/>
          <a:p>
            <a:pPr marL="609600" indent="-609600">
              <a:lnSpc>
                <a:spcPct val="90000"/>
              </a:lnSpc>
              <a:buFont typeface="Symbol" pitchFamily="18" charset="2"/>
              <a:buNone/>
            </a:pPr>
            <a:r>
              <a:rPr lang="pt-BR" dirty="0">
                <a:cs typeface="Times New Roman" pitchFamily="18" charset="0"/>
              </a:rPr>
              <a:t>	</a:t>
            </a:r>
            <a:r>
              <a:rPr lang="es-PY" b="1" dirty="0" smtClean="0">
                <a:solidFill>
                  <a:srgbClr val="00FF00"/>
                </a:solidFill>
                <a:cs typeface="Times New Roman" pitchFamily="18" charset="0"/>
              </a:rPr>
              <a:t>La  mayoría de los estudios teóricos sobre liderazgo pueden ser agrupados en tres grandes grupos: </a:t>
            </a:r>
          </a:p>
          <a:p>
            <a:pPr marL="1371600" lvl="2" indent="-457200">
              <a:lnSpc>
                <a:spcPct val="90000"/>
              </a:lnSpc>
              <a:buFont typeface="Symbol" pitchFamily="18" charset="2"/>
              <a:buAutoNum type="arabicPeriod"/>
            </a:pPr>
            <a:r>
              <a:rPr lang="es-PY" sz="2800" b="1" dirty="0" smtClean="0">
                <a:solidFill>
                  <a:srgbClr val="FF00FF"/>
                </a:solidFill>
                <a:cs typeface="Times New Roman" pitchFamily="18" charset="0"/>
              </a:rPr>
              <a:t>teoría de los rasgos,</a:t>
            </a:r>
          </a:p>
          <a:p>
            <a:pPr marL="1371600" lvl="2" indent="-457200">
              <a:lnSpc>
                <a:spcPct val="90000"/>
              </a:lnSpc>
              <a:buFont typeface="Symbol" pitchFamily="18" charset="2"/>
              <a:buAutoNum type="arabicPeriod"/>
            </a:pPr>
            <a:r>
              <a:rPr lang="es-PY" sz="2800" b="1" dirty="0" smtClean="0">
                <a:solidFill>
                  <a:srgbClr val="FF00FF"/>
                </a:solidFill>
                <a:cs typeface="Times New Roman" pitchFamily="18" charset="0"/>
              </a:rPr>
              <a:t>la perspectiva de comportamiento o funcional,</a:t>
            </a:r>
          </a:p>
          <a:p>
            <a:pPr marL="1371600" lvl="2" indent="-457200">
              <a:lnSpc>
                <a:spcPct val="90000"/>
              </a:lnSpc>
              <a:buFont typeface="Symbol" pitchFamily="18" charset="2"/>
              <a:buAutoNum type="arabicPeriod"/>
            </a:pPr>
            <a:r>
              <a:rPr lang="es-PY" sz="2800" b="1" dirty="0" smtClean="0">
                <a:solidFill>
                  <a:srgbClr val="FF00FF"/>
                </a:solidFill>
                <a:cs typeface="Times New Roman" pitchFamily="18" charset="0"/>
              </a:rPr>
              <a:t>y la visión situacional o de contingencia. </a:t>
            </a:r>
          </a:p>
          <a:p>
            <a:pPr marL="609600" indent="-609600" algn="just">
              <a:lnSpc>
                <a:spcPct val="90000"/>
              </a:lnSpc>
              <a:buFont typeface="Symbol" pitchFamily="18" charset="2"/>
              <a:buNone/>
            </a:pPr>
            <a:endParaRPr lang="es-PY" sz="2400" dirty="0" smtClean="0">
              <a:solidFill>
                <a:srgbClr val="00FF00"/>
              </a:solidFill>
              <a:cs typeface="Times New Roman" pitchFamily="18" charset="0"/>
            </a:endParaRPr>
          </a:p>
          <a:p>
            <a:pPr marL="609600" indent="-609600" algn="just">
              <a:lnSpc>
                <a:spcPct val="90000"/>
              </a:lnSpc>
              <a:buFont typeface="Symbol" pitchFamily="18" charset="2"/>
              <a:buNone/>
            </a:pPr>
            <a:r>
              <a:rPr lang="es-PY" sz="2400" dirty="0" smtClean="0">
                <a:solidFill>
                  <a:srgbClr val="00FF00"/>
                </a:solidFill>
                <a:cs typeface="Times New Roman" pitchFamily="18" charset="0"/>
              </a:rPr>
              <a:t>							</a:t>
            </a:r>
            <a:endParaRPr lang="es-PY" sz="1600" dirty="0" smtClean="0">
              <a:solidFill>
                <a:srgbClr val="FF00FF"/>
              </a:solidFill>
            </a:endParaRPr>
          </a:p>
          <a:p>
            <a:pPr marL="609600" indent="-609600" algn="ctr">
              <a:lnSpc>
                <a:spcPct val="90000"/>
              </a:lnSpc>
            </a:pPr>
            <a:endParaRPr lang="pt-BR" dirty="0">
              <a:solidFill>
                <a:srgbClr val="00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609600" y="0"/>
            <a:ext cx="7772400" cy="1143000"/>
          </a:xfrm>
        </p:spPr>
        <p:txBody>
          <a:bodyPr/>
          <a:lstStyle/>
          <a:p>
            <a:r>
              <a:rPr lang="es-PY" sz="3200" b="1" dirty="0" smtClean="0">
                <a:solidFill>
                  <a:srgbClr val="FFFF66"/>
                </a:solidFill>
                <a:cs typeface="Times New Roman" pitchFamily="18" charset="0"/>
              </a:rPr>
              <a:t>Teoría de los Rasgos </a:t>
            </a:r>
            <a:endParaRPr lang="es-PY" sz="3200" b="1" dirty="0">
              <a:solidFill>
                <a:srgbClr val="FFFF66"/>
              </a:solidFill>
              <a:cs typeface="Times New Roman" pitchFamily="18" charset="0"/>
            </a:endParaRPr>
          </a:p>
        </p:txBody>
      </p:sp>
      <p:sp>
        <p:nvSpPr>
          <p:cNvPr id="332803" name="Rectangle 3"/>
          <p:cNvSpPr>
            <a:spLocks noGrp="1" noChangeArrowheads="1"/>
          </p:cNvSpPr>
          <p:nvPr>
            <p:ph type="body" idx="1"/>
          </p:nvPr>
        </p:nvSpPr>
        <p:spPr>
          <a:xfrm>
            <a:off x="685800" y="1752600"/>
            <a:ext cx="7772400" cy="4114800"/>
          </a:xfrm>
        </p:spPr>
        <p:txBody>
          <a:bodyPr/>
          <a:lstStyle/>
          <a:p>
            <a:pPr>
              <a:buFont typeface="Symbol" pitchFamily="18" charset="2"/>
              <a:buNone/>
            </a:pPr>
            <a:r>
              <a:rPr lang="pt-BR" b="1" dirty="0">
                <a:solidFill>
                  <a:srgbClr val="00FF00"/>
                </a:solidFill>
                <a:cs typeface="Times New Roman" pitchFamily="18" charset="0"/>
              </a:rPr>
              <a:t>	</a:t>
            </a:r>
            <a:r>
              <a:rPr lang="es-PY" b="1" dirty="0" smtClean="0">
                <a:solidFill>
                  <a:srgbClr val="00FF00"/>
                </a:solidFill>
                <a:cs typeface="Times New Roman" pitchFamily="18" charset="0"/>
              </a:rPr>
              <a:t>La teoría que procuró explicar el  fenómeno de liderazgo fue la de los rasgos, que tubo su auge a partir de 1920, debido a que aparecieron </a:t>
            </a:r>
            <a:r>
              <a:rPr lang="es-PY" b="1" i="1" dirty="0" smtClean="0">
                <a:solidFill>
                  <a:srgbClr val="00FF00"/>
                </a:solidFill>
                <a:cs typeface="Times New Roman" pitchFamily="18" charset="0"/>
              </a:rPr>
              <a:t>test</a:t>
            </a:r>
            <a:r>
              <a:rPr lang="es-PY" b="1" dirty="0" smtClean="0">
                <a:solidFill>
                  <a:srgbClr val="00FF00"/>
                </a:solidFill>
                <a:cs typeface="Times New Roman" pitchFamily="18" charset="0"/>
              </a:rPr>
              <a:t> psicológicos muy avanzados.</a:t>
            </a:r>
            <a:r>
              <a:rPr lang="es-PY" b="1" dirty="0" smtClean="0">
                <a:solidFill>
                  <a:srgbClr val="00FF00"/>
                </a:solidFill>
              </a:rPr>
              <a:t> </a:t>
            </a:r>
            <a:endParaRPr lang="es-PY" b="1" dirty="0">
              <a:solidFill>
                <a:srgbClr val="00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762000" y="0"/>
            <a:ext cx="7772400" cy="1143000"/>
          </a:xfrm>
        </p:spPr>
        <p:txBody>
          <a:bodyPr/>
          <a:lstStyle/>
          <a:p>
            <a:r>
              <a:rPr lang="pt-BR" sz="3200" b="1" dirty="0" err="1" smtClean="0">
                <a:solidFill>
                  <a:srgbClr val="FFFF66"/>
                </a:solidFill>
                <a:cs typeface="Times New Roman" pitchFamily="18" charset="0"/>
              </a:rPr>
              <a:t>Teoría</a:t>
            </a:r>
            <a:r>
              <a:rPr lang="pt-BR" sz="3200" b="1" dirty="0" smtClean="0">
                <a:solidFill>
                  <a:srgbClr val="FFFF66"/>
                </a:solidFill>
                <a:cs typeface="Times New Roman" pitchFamily="18" charset="0"/>
              </a:rPr>
              <a:t> de los rasgos</a:t>
            </a:r>
            <a:endParaRPr lang="pt-BR" sz="3200" b="1" dirty="0">
              <a:solidFill>
                <a:srgbClr val="FFFF66"/>
              </a:solidFill>
              <a:cs typeface="Times New Roman" pitchFamily="18" charset="0"/>
            </a:endParaRPr>
          </a:p>
        </p:txBody>
      </p:sp>
      <p:sp>
        <p:nvSpPr>
          <p:cNvPr id="333827" name="Rectangle 3"/>
          <p:cNvSpPr>
            <a:spLocks noGrp="1" noChangeArrowheads="1"/>
          </p:cNvSpPr>
          <p:nvPr>
            <p:ph type="body" idx="1"/>
          </p:nvPr>
        </p:nvSpPr>
        <p:spPr>
          <a:xfrm>
            <a:off x="685800" y="1752600"/>
            <a:ext cx="7772400" cy="4114800"/>
          </a:xfrm>
        </p:spPr>
        <p:txBody>
          <a:bodyPr/>
          <a:lstStyle/>
          <a:p>
            <a:pPr algn="ctr">
              <a:buFont typeface="Symbol" pitchFamily="18" charset="2"/>
              <a:buNone/>
            </a:pPr>
            <a:r>
              <a:rPr lang="es-PY" b="1" dirty="0" smtClean="0">
                <a:solidFill>
                  <a:schemeClr val="hlink"/>
                </a:solidFill>
                <a:cs typeface="Times New Roman" pitchFamily="18" charset="0"/>
              </a:rPr>
              <a:t>A partir de esos </a:t>
            </a:r>
            <a:r>
              <a:rPr lang="es-PY" b="1" i="1" dirty="0" smtClean="0">
                <a:solidFill>
                  <a:schemeClr val="hlink"/>
                </a:solidFill>
                <a:cs typeface="Times New Roman" pitchFamily="18" charset="0"/>
              </a:rPr>
              <a:t>test</a:t>
            </a:r>
            <a:r>
              <a:rPr lang="es-PY" b="1" dirty="0" smtClean="0">
                <a:solidFill>
                  <a:schemeClr val="hlink"/>
                </a:solidFill>
                <a:cs typeface="Times New Roman" pitchFamily="18" charset="0"/>
              </a:rPr>
              <a:t>, eran estudiadas las:</a:t>
            </a:r>
          </a:p>
          <a:p>
            <a:pPr>
              <a:buFont typeface="Symbol" pitchFamily="18" charset="2"/>
              <a:buNone/>
            </a:pPr>
            <a:r>
              <a:rPr lang="es-PY" b="1" dirty="0" smtClean="0">
                <a:solidFill>
                  <a:srgbClr val="00FF00"/>
                </a:solidFill>
                <a:cs typeface="Times New Roman" pitchFamily="18" charset="0"/>
              </a:rPr>
              <a:t> </a:t>
            </a:r>
          </a:p>
          <a:p>
            <a:r>
              <a:rPr lang="es-PY" b="1" dirty="0" smtClean="0">
                <a:solidFill>
                  <a:srgbClr val="00FF00"/>
                </a:solidFill>
                <a:cs typeface="Times New Roman" pitchFamily="18" charset="0"/>
              </a:rPr>
              <a:t>características personales del líder en busca de un conjunto de cualidades que promuevan el líder ideal.</a:t>
            </a:r>
            <a:endParaRPr lang="es-PY" b="1" dirty="0">
              <a:solidFill>
                <a:srgbClr val="00FF00"/>
              </a:solidFill>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304800"/>
            <a:ext cx="7772400" cy="1143000"/>
          </a:xfrm>
        </p:spPr>
        <p:txBody>
          <a:bodyPr/>
          <a:lstStyle/>
          <a:p>
            <a:r>
              <a:rPr lang="pt-BR" sz="2800" b="1" dirty="0" err="1" smtClean="0">
                <a:solidFill>
                  <a:srgbClr val="FFFF00"/>
                </a:solidFill>
                <a:cs typeface="Times New Roman" pitchFamily="18" charset="0"/>
              </a:rPr>
              <a:t>Teoría</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del</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Comportamiento</a:t>
            </a:r>
            <a:r>
              <a:rPr lang="pt-BR" sz="2800" b="1" dirty="0" smtClean="0">
                <a:solidFill>
                  <a:srgbClr val="FFFF00"/>
                </a:solidFill>
                <a:cs typeface="Times New Roman" pitchFamily="18" charset="0"/>
              </a:rPr>
              <a:t> y Funcional</a:t>
            </a:r>
            <a:r>
              <a:rPr lang="pt-BR" sz="2800" dirty="0">
                <a:solidFill>
                  <a:srgbClr val="FFFF00"/>
                </a:solidFill>
                <a:cs typeface="Times New Roman" pitchFamily="18" charset="0"/>
              </a:rPr>
              <a:t/>
            </a:r>
            <a:br>
              <a:rPr lang="pt-BR" sz="2800" dirty="0">
                <a:solidFill>
                  <a:srgbClr val="FFFF00"/>
                </a:solidFill>
                <a:cs typeface="Times New Roman" pitchFamily="18" charset="0"/>
              </a:rPr>
            </a:br>
            <a:endParaRPr lang="pt-BR" sz="2800" dirty="0">
              <a:solidFill>
                <a:srgbClr val="FFFF00"/>
              </a:solidFill>
              <a:cs typeface="Times New Roman" pitchFamily="18" charset="0"/>
            </a:endParaRPr>
          </a:p>
        </p:txBody>
      </p:sp>
      <p:sp>
        <p:nvSpPr>
          <p:cNvPr id="335875" name="Rectangle 3"/>
          <p:cNvSpPr>
            <a:spLocks noGrp="1" noChangeArrowheads="1"/>
          </p:cNvSpPr>
          <p:nvPr>
            <p:ph type="body" idx="1"/>
          </p:nvPr>
        </p:nvSpPr>
        <p:spPr>
          <a:xfrm>
            <a:off x="685800" y="1447800"/>
            <a:ext cx="7772400" cy="4114800"/>
          </a:xfrm>
        </p:spPr>
        <p:txBody>
          <a:bodyPr/>
          <a:lstStyle/>
          <a:p>
            <a:pPr>
              <a:lnSpc>
                <a:spcPct val="90000"/>
              </a:lnSpc>
              <a:buFont typeface="Symbol" pitchFamily="18" charset="2"/>
              <a:buNone/>
            </a:pPr>
            <a:r>
              <a:rPr lang="pt-BR" sz="2800" b="1" dirty="0">
                <a:solidFill>
                  <a:schemeClr val="hlink"/>
                </a:solidFill>
                <a:cs typeface="Times New Roman" pitchFamily="18" charset="0"/>
              </a:rPr>
              <a:t>	</a:t>
            </a:r>
            <a:r>
              <a:rPr lang="es-PY" sz="2800" b="1" dirty="0" smtClean="0">
                <a:solidFill>
                  <a:schemeClr val="hlink"/>
                </a:solidFill>
                <a:cs typeface="Times New Roman" pitchFamily="18" charset="0"/>
              </a:rPr>
              <a:t>En los años 1930, tubo inicio el Movimiento de las Relaciones Humanas.</a:t>
            </a:r>
            <a:r>
              <a:rPr lang="es-PY" sz="2800" b="1" dirty="0" smtClean="0">
                <a:solidFill>
                  <a:srgbClr val="00FF00"/>
                </a:solidFill>
                <a:cs typeface="Times New Roman" pitchFamily="18" charset="0"/>
              </a:rPr>
              <a:t> </a:t>
            </a:r>
          </a:p>
          <a:p>
            <a:pPr>
              <a:lnSpc>
                <a:spcPct val="90000"/>
              </a:lnSpc>
              <a:buFont typeface="Symbol" pitchFamily="18" charset="2"/>
              <a:buNone/>
            </a:pPr>
            <a:endParaRPr lang="es-PY" sz="2800" b="1" dirty="0" smtClean="0">
              <a:solidFill>
                <a:srgbClr val="00FF00"/>
              </a:solidFill>
              <a:cs typeface="Times New Roman" pitchFamily="18" charset="0"/>
            </a:endParaRPr>
          </a:p>
          <a:p>
            <a:pPr algn="just">
              <a:lnSpc>
                <a:spcPct val="90000"/>
              </a:lnSpc>
            </a:pPr>
            <a:r>
              <a:rPr lang="es-PY" sz="2800" b="1" dirty="0" smtClean="0">
                <a:solidFill>
                  <a:srgbClr val="00FF00"/>
                </a:solidFill>
                <a:cs typeface="Times New Roman" pitchFamily="18" charset="0"/>
              </a:rPr>
              <a:t>En está escuela las preocupaciones se concentraban en la mejor manera de integrar el operario a su organización, o por lo menos, para minimizar el conflicto entre ambos.</a:t>
            </a:r>
          </a:p>
          <a:p>
            <a:pPr algn="just">
              <a:lnSpc>
                <a:spcPct val="90000"/>
              </a:lnSpc>
              <a:buFont typeface="Symbol" pitchFamily="18" charset="2"/>
              <a:buNone/>
            </a:pPr>
            <a:endParaRPr lang="es-PY" sz="2800" b="1" dirty="0" smtClean="0">
              <a:solidFill>
                <a:srgbClr val="00FF00"/>
              </a:solidFill>
              <a:cs typeface="Times New Roman" pitchFamily="18" charset="0"/>
            </a:endParaRPr>
          </a:p>
          <a:p>
            <a:pPr algn="just">
              <a:lnSpc>
                <a:spcPct val="90000"/>
              </a:lnSpc>
            </a:pPr>
            <a:r>
              <a:rPr lang="es-PY" sz="2800" b="1" dirty="0" smtClean="0">
                <a:cs typeface="Times New Roman" pitchFamily="18" charset="0"/>
              </a:rPr>
              <a:t>La aparición del líder informal</a:t>
            </a:r>
            <a:endParaRPr lang="es-PY" sz="2800" b="1" dirty="0" smtClean="0">
              <a:solidFill>
                <a:srgbClr val="00FF00"/>
              </a:solidFill>
              <a:cs typeface="Times New Roman" pitchFamily="18" charset="0"/>
            </a:endParaRPr>
          </a:p>
          <a:p>
            <a:pPr>
              <a:lnSpc>
                <a:spcPct val="90000"/>
              </a:lnSpc>
            </a:pPr>
            <a:endParaRPr lang="pt-BR" sz="2800" b="1" dirty="0">
              <a:solidFill>
                <a:srgbClr val="00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0"/>
            <a:ext cx="7772400" cy="1143000"/>
          </a:xfrm>
        </p:spPr>
        <p:txBody>
          <a:bodyPr/>
          <a:lstStyle/>
          <a:p>
            <a:r>
              <a:rPr lang="pt-BR" sz="2800" b="1" dirty="0" err="1" smtClean="0">
                <a:solidFill>
                  <a:srgbClr val="FFFF00"/>
                </a:solidFill>
                <a:cs typeface="Times New Roman" pitchFamily="18" charset="0"/>
              </a:rPr>
              <a:t>Teoría</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del</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Comportamiento</a:t>
            </a:r>
            <a:r>
              <a:rPr lang="pt-BR" sz="2800" b="1" dirty="0" smtClean="0">
                <a:solidFill>
                  <a:srgbClr val="FFFF00"/>
                </a:solidFill>
                <a:cs typeface="Times New Roman" pitchFamily="18" charset="0"/>
              </a:rPr>
              <a:t> y Funcional</a:t>
            </a:r>
            <a:endParaRPr lang="pt-BR" sz="2800" b="1" dirty="0">
              <a:solidFill>
                <a:srgbClr val="FFFF00"/>
              </a:solidFill>
              <a:cs typeface="Times New Roman" pitchFamily="18" charset="0"/>
            </a:endParaRPr>
          </a:p>
        </p:txBody>
      </p:sp>
      <p:sp>
        <p:nvSpPr>
          <p:cNvPr id="336899" name="Rectangle 3"/>
          <p:cNvSpPr>
            <a:spLocks noGrp="1" noChangeArrowheads="1"/>
          </p:cNvSpPr>
          <p:nvPr>
            <p:ph type="body" idx="1"/>
          </p:nvPr>
        </p:nvSpPr>
        <p:spPr>
          <a:xfrm>
            <a:off x="685800" y="1524000"/>
            <a:ext cx="7772400" cy="4114800"/>
          </a:xfrm>
          <a:ln>
            <a:solidFill>
              <a:srgbClr val="FFC000"/>
            </a:solidFill>
          </a:ln>
        </p:spPr>
        <p:txBody>
          <a:bodyPr/>
          <a:lstStyle/>
          <a:p>
            <a:pPr>
              <a:buNone/>
            </a:pPr>
            <a:r>
              <a:rPr lang="pt-BR" sz="3600" b="1" dirty="0">
                <a:solidFill>
                  <a:srgbClr val="00FF00"/>
                </a:solidFill>
                <a:cs typeface="Times New Roman" pitchFamily="18" charset="0"/>
              </a:rPr>
              <a:t>	</a:t>
            </a:r>
            <a:r>
              <a:rPr lang="es-PY" sz="3600" b="1" dirty="0" smtClean="0">
                <a:solidFill>
                  <a:srgbClr val="00FF00"/>
                </a:solidFill>
                <a:cs typeface="Times New Roman" pitchFamily="18" charset="0"/>
              </a:rPr>
              <a:t>El avance en los estudios sobre liderazgo enfocó los diversos </a:t>
            </a:r>
            <a:r>
              <a:rPr lang="es-PY" sz="3600" b="1" dirty="0" smtClean="0">
                <a:solidFill>
                  <a:srgbClr val="FF9900"/>
                </a:solidFill>
                <a:cs typeface="Times New Roman" pitchFamily="18" charset="0"/>
              </a:rPr>
              <a:t>padrones o estilos de comportamientos </a:t>
            </a:r>
            <a:r>
              <a:rPr lang="es-PY" sz="3600" b="1" dirty="0" smtClean="0">
                <a:solidFill>
                  <a:srgbClr val="00FF00"/>
                </a:solidFill>
                <a:cs typeface="Times New Roman" pitchFamily="18" charset="0"/>
              </a:rPr>
              <a:t>usados por los diversos líderes y las funciones desempeñadas por ellos.</a:t>
            </a:r>
          </a:p>
          <a:p>
            <a:pPr>
              <a:buFont typeface="Symbol" pitchFamily="18" charset="2"/>
              <a:buNone/>
            </a:pPr>
            <a:r>
              <a:rPr lang="pt-BR" sz="3600" b="1" dirty="0" smtClean="0">
                <a:solidFill>
                  <a:srgbClr val="00FF00"/>
                </a:solidFill>
                <a:cs typeface="Times New Roman" pitchFamily="18" charset="0"/>
              </a:rPr>
              <a:t> </a:t>
            </a:r>
            <a:endParaRPr lang="pt-BR" b="1" dirty="0">
              <a:solidFill>
                <a:srgbClr val="00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209800" y="914400"/>
            <a:ext cx="3810000" cy="1169551"/>
          </a:xfrm>
          <a:prstGeom prst="rect">
            <a:avLst/>
          </a:prstGeom>
          <a:solidFill>
            <a:srgbClr val="00FFFF"/>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a:spAutoFit/>
            <a:flatTx/>
          </a:bodyPr>
          <a:lstStyle/>
          <a:p>
            <a:pPr>
              <a:lnSpc>
                <a:spcPct val="50000"/>
              </a:lnSpc>
              <a:spcBef>
                <a:spcPct val="50000"/>
              </a:spcBef>
            </a:pPr>
            <a:endParaRPr lang="pt-BR" dirty="0">
              <a:solidFill>
                <a:schemeClr val="bg2"/>
              </a:solidFill>
              <a:latin typeface="Times New Roman" pitchFamily="18" charset="0"/>
            </a:endParaRPr>
          </a:p>
          <a:p>
            <a:pPr>
              <a:lnSpc>
                <a:spcPct val="50000"/>
              </a:lnSpc>
              <a:spcBef>
                <a:spcPct val="50000"/>
              </a:spcBef>
            </a:pPr>
            <a:r>
              <a:rPr lang="pt-BR" dirty="0" smtClean="0">
                <a:solidFill>
                  <a:schemeClr val="bg2"/>
                </a:solidFill>
                <a:latin typeface="Times New Roman" pitchFamily="18" charset="0"/>
              </a:rPr>
              <a:t>Historia </a:t>
            </a:r>
            <a:r>
              <a:rPr lang="pt-BR" dirty="0" err="1" smtClean="0">
                <a:solidFill>
                  <a:schemeClr val="bg2"/>
                </a:solidFill>
                <a:latin typeface="Times New Roman" pitchFamily="18" charset="0"/>
              </a:rPr>
              <a:t>del</a:t>
            </a:r>
            <a:r>
              <a:rPr lang="pt-BR" dirty="0" smtClean="0">
                <a:solidFill>
                  <a:schemeClr val="bg2"/>
                </a:solidFill>
                <a:latin typeface="Times New Roman" pitchFamily="18" charset="0"/>
              </a:rPr>
              <a:t> </a:t>
            </a:r>
            <a:r>
              <a:rPr lang="pt-BR" dirty="0" err="1" smtClean="0">
                <a:solidFill>
                  <a:schemeClr val="bg2"/>
                </a:solidFill>
                <a:latin typeface="Times New Roman" pitchFamily="18" charset="0"/>
              </a:rPr>
              <a:t>Liderazgo</a:t>
            </a:r>
            <a:endParaRPr lang="pt-BR" dirty="0">
              <a:solidFill>
                <a:schemeClr val="bg2"/>
              </a:solidFill>
              <a:latin typeface="Times New Roman" pitchFamily="18" charset="0"/>
            </a:endParaRPr>
          </a:p>
          <a:p>
            <a:pPr>
              <a:lnSpc>
                <a:spcPct val="50000"/>
              </a:lnSpc>
              <a:spcBef>
                <a:spcPct val="50000"/>
              </a:spcBef>
            </a:pPr>
            <a:endParaRPr lang="pt-BR" dirty="0">
              <a:solidFill>
                <a:schemeClr val="tx1"/>
              </a:solidFill>
              <a:latin typeface="Times New Roman" pitchFamily="18" charset="0"/>
            </a:endParaRPr>
          </a:p>
        </p:txBody>
      </p:sp>
      <p:sp>
        <p:nvSpPr>
          <p:cNvPr id="179203" name="Text Box 3"/>
          <p:cNvSpPr txBox="1">
            <a:spLocks noChangeArrowheads="1"/>
          </p:cNvSpPr>
          <p:nvPr/>
        </p:nvSpPr>
        <p:spPr bwMode="auto">
          <a:xfrm>
            <a:off x="2124075" y="2492375"/>
            <a:ext cx="3810000" cy="852541"/>
          </a:xfrm>
          <a:prstGeom prst="rect">
            <a:avLst/>
          </a:prstGeom>
          <a:solidFill>
            <a:srgbClr val="00FFFF"/>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a:spAutoFit/>
            <a:flatTx/>
          </a:bodyPr>
          <a:lstStyle/>
          <a:p>
            <a:pPr>
              <a:lnSpc>
                <a:spcPct val="30000"/>
              </a:lnSpc>
              <a:spcBef>
                <a:spcPct val="50000"/>
              </a:spcBef>
            </a:pPr>
            <a:endParaRPr lang="pt-BR" sz="2600" dirty="0">
              <a:solidFill>
                <a:schemeClr val="bg2"/>
              </a:solidFill>
              <a:latin typeface="Times New Roman" pitchFamily="18" charset="0"/>
            </a:endParaRPr>
          </a:p>
          <a:p>
            <a:pPr>
              <a:lnSpc>
                <a:spcPct val="30000"/>
              </a:lnSpc>
              <a:spcBef>
                <a:spcPct val="50000"/>
              </a:spcBef>
            </a:pPr>
            <a:r>
              <a:rPr lang="pt-BR" sz="2400" dirty="0">
                <a:solidFill>
                  <a:schemeClr val="bg2"/>
                </a:solidFill>
                <a:latin typeface="Times New Roman" pitchFamily="18" charset="0"/>
              </a:rPr>
              <a:t>É</a:t>
            </a:r>
            <a:r>
              <a:rPr lang="pt-BR" sz="2400" dirty="0" smtClean="0">
                <a:solidFill>
                  <a:schemeClr val="bg2"/>
                </a:solidFill>
                <a:latin typeface="Times New Roman" pitchFamily="18" charset="0"/>
              </a:rPr>
              <a:t>tica y </a:t>
            </a:r>
            <a:r>
              <a:rPr lang="pt-BR" sz="2400" dirty="0" err="1" smtClean="0">
                <a:solidFill>
                  <a:schemeClr val="bg2"/>
                </a:solidFill>
                <a:latin typeface="Times New Roman" pitchFamily="18" charset="0"/>
              </a:rPr>
              <a:t>Liderazgo</a:t>
            </a:r>
            <a:r>
              <a:rPr lang="pt-BR" sz="2400" dirty="0" smtClean="0">
                <a:solidFill>
                  <a:schemeClr val="bg2"/>
                </a:solidFill>
                <a:latin typeface="Times New Roman" pitchFamily="18" charset="0"/>
              </a:rPr>
              <a:t> </a:t>
            </a:r>
            <a:endParaRPr lang="pt-BR" sz="2400" dirty="0">
              <a:solidFill>
                <a:schemeClr val="bg2"/>
              </a:solidFill>
              <a:latin typeface="Times New Roman" pitchFamily="18" charset="0"/>
            </a:endParaRPr>
          </a:p>
          <a:p>
            <a:pPr>
              <a:lnSpc>
                <a:spcPct val="30000"/>
              </a:lnSpc>
              <a:spcBef>
                <a:spcPct val="50000"/>
              </a:spcBef>
            </a:pPr>
            <a:endParaRPr lang="pt-BR" dirty="0">
              <a:solidFill>
                <a:schemeClr val="tx1"/>
              </a:solidFill>
              <a:latin typeface="Times New Roman" pitchFamily="18" charset="0"/>
            </a:endParaRPr>
          </a:p>
        </p:txBody>
      </p:sp>
      <p:sp>
        <p:nvSpPr>
          <p:cNvPr id="179204" name="Text Box 4"/>
          <p:cNvSpPr txBox="1">
            <a:spLocks noChangeArrowheads="1"/>
          </p:cNvSpPr>
          <p:nvPr/>
        </p:nvSpPr>
        <p:spPr bwMode="auto">
          <a:xfrm>
            <a:off x="2051050" y="4149725"/>
            <a:ext cx="3733800" cy="827088"/>
          </a:xfrm>
          <a:prstGeom prst="rect">
            <a:avLst/>
          </a:prstGeom>
          <a:solidFill>
            <a:srgbClr val="00FFFF"/>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a:spAutoFit/>
            <a:flatTx/>
          </a:bodyPr>
          <a:lstStyle/>
          <a:p>
            <a:pPr>
              <a:lnSpc>
                <a:spcPct val="30000"/>
              </a:lnSpc>
              <a:spcBef>
                <a:spcPct val="50000"/>
              </a:spcBef>
            </a:pPr>
            <a:endParaRPr lang="pt-BR" sz="2200" dirty="0">
              <a:solidFill>
                <a:schemeClr val="bg2"/>
              </a:solidFill>
              <a:latin typeface="Times New Roman" pitchFamily="18" charset="0"/>
            </a:endParaRPr>
          </a:p>
          <a:p>
            <a:pPr>
              <a:lnSpc>
                <a:spcPct val="30000"/>
              </a:lnSpc>
              <a:spcBef>
                <a:spcPct val="50000"/>
              </a:spcBef>
            </a:pPr>
            <a:r>
              <a:rPr lang="pt-BR" sz="2400" dirty="0" err="1" smtClean="0">
                <a:solidFill>
                  <a:schemeClr val="bg2"/>
                </a:solidFill>
                <a:latin typeface="Times New Roman" pitchFamily="18" charset="0"/>
              </a:rPr>
              <a:t>Liderazgo</a:t>
            </a:r>
            <a:r>
              <a:rPr lang="pt-BR" sz="2400" dirty="0" smtClean="0">
                <a:solidFill>
                  <a:schemeClr val="bg2"/>
                </a:solidFill>
                <a:latin typeface="Times New Roman" pitchFamily="18" charset="0"/>
              </a:rPr>
              <a:t> Carismático</a:t>
            </a:r>
            <a:endParaRPr lang="pt-BR" sz="2400" dirty="0">
              <a:solidFill>
                <a:schemeClr val="bg2"/>
              </a:solidFill>
              <a:latin typeface="Times New Roman" pitchFamily="18" charset="0"/>
            </a:endParaRPr>
          </a:p>
          <a:p>
            <a:pPr>
              <a:lnSpc>
                <a:spcPct val="30000"/>
              </a:lnSpc>
              <a:spcBef>
                <a:spcPct val="50000"/>
              </a:spcBef>
            </a:pPr>
            <a:endParaRPr lang="pt-BR" dirty="0">
              <a:solidFill>
                <a:schemeClr val="bg2"/>
              </a:solidFill>
              <a:latin typeface="Times New Roman" pitchFamily="18" charset="0"/>
            </a:endParaRPr>
          </a:p>
        </p:txBody>
      </p:sp>
      <p:sp>
        <p:nvSpPr>
          <p:cNvPr id="179206" name="Text Box 6"/>
          <p:cNvSpPr txBox="1">
            <a:spLocks noChangeArrowheads="1"/>
          </p:cNvSpPr>
          <p:nvPr/>
        </p:nvSpPr>
        <p:spPr bwMode="auto">
          <a:xfrm>
            <a:off x="1981200" y="228600"/>
            <a:ext cx="4953000" cy="350545"/>
          </a:xfrm>
          <a:prstGeom prst="rect">
            <a:avLst/>
          </a:prstGeom>
          <a:solidFill>
            <a:srgbClr val="00FFFF"/>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a:spAutoFit/>
            <a:flatTx/>
          </a:bodyPr>
          <a:lstStyle/>
          <a:p>
            <a:pPr>
              <a:lnSpc>
                <a:spcPct val="60000"/>
              </a:lnSpc>
              <a:spcBef>
                <a:spcPct val="50000"/>
              </a:spcBef>
            </a:pPr>
            <a:r>
              <a:rPr lang="pt-BR" sz="2600" dirty="0" err="1" smtClean="0">
                <a:solidFill>
                  <a:schemeClr val="bg2"/>
                </a:solidFill>
                <a:latin typeface="Times New Roman" pitchFamily="18" charset="0"/>
              </a:rPr>
              <a:t>Introducción</a:t>
            </a:r>
            <a:r>
              <a:rPr lang="pt-BR" sz="2600" dirty="0" smtClean="0">
                <a:solidFill>
                  <a:schemeClr val="bg2"/>
                </a:solidFill>
                <a:latin typeface="Times New Roman" pitchFamily="18" charset="0"/>
              </a:rPr>
              <a:t> </a:t>
            </a:r>
            <a:endParaRPr lang="pt-BR" sz="2400" dirty="0">
              <a:solidFill>
                <a:schemeClr val="bg2"/>
              </a:solidFill>
              <a:latin typeface="Times New Roman" pitchFamily="18" charset="0"/>
            </a:endParaRPr>
          </a:p>
        </p:txBody>
      </p:sp>
      <p:sp>
        <p:nvSpPr>
          <p:cNvPr id="179210" name="AutoShape 10"/>
          <p:cNvSpPr>
            <a:spLocks noChangeArrowheads="1"/>
          </p:cNvSpPr>
          <p:nvPr/>
        </p:nvSpPr>
        <p:spPr bwMode="auto">
          <a:xfrm>
            <a:off x="3492500" y="3357563"/>
            <a:ext cx="609600" cy="15240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99CCFF"/>
          </a:solidFill>
          <a:ln w="12700" cap="sq">
            <a:miter lim="800000"/>
            <a:headEnd type="none" w="sm" len="sm"/>
            <a:tailEnd type="none" w="sm" len="sm"/>
          </a:ln>
          <a:effectLst/>
          <a:scene3d>
            <a:camera prst="legacyPerspectiveBottomLeft">
              <a:rot lat="300000" lon="600000" rev="0"/>
            </a:camera>
            <a:lightRig rig="legacyFlat4" dir="t"/>
          </a:scene3d>
          <a:sp3d extrusionH="121893000" prstMaterial="legacyMetal">
            <a:bevelT w="13500" h="13500" prst="angle"/>
            <a:bevelB w="13500" h="13500" prst="angle"/>
            <a:extrusionClr>
              <a:srgbClr val="99CCFF"/>
            </a:extrusionClr>
          </a:sp3d>
        </p:spPr>
        <p:txBody>
          <a:bodyPr wrap="none" anchor="ctr">
            <a:flatTx/>
          </a:bodyPr>
          <a:lstStyle/>
          <a:p>
            <a:endParaRPr lang="es-PY"/>
          </a:p>
        </p:txBody>
      </p:sp>
      <p:sp>
        <p:nvSpPr>
          <p:cNvPr id="179211" name="AutoShape 11"/>
          <p:cNvSpPr>
            <a:spLocks noChangeArrowheads="1"/>
          </p:cNvSpPr>
          <p:nvPr/>
        </p:nvSpPr>
        <p:spPr bwMode="auto">
          <a:xfrm>
            <a:off x="3505200" y="533400"/>
            <a:ext cx="609600" cy="15240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99CCFF"/>
          </a:solidFill>
          <a:ln w="12700" cap="sq">
            <a:miter lim="800000"/>
            <a:headEnd type="none" w="sm" len="sm"/>
            <a:tailEnd type="none" w="sm" len="sm"/>
          </a:ln>
          <a:effectLst/>
          <a:scene3d>
            <a:camera prst="legacyPerspectiveBottomLeft">
              <a:rot lat="300000" lon="600000" rev="0"/>
            </a:camera>
            <a:lightRig rig="legacyFlat4" dir="t"/>
          </a:scene3d>
          <a:sp3d extrusionH="121893000" prstMaterial="legacyMetal">
            <a:bevelT w="13500" h="13500" prst="angle"/>
            <a:bevelB w="13500" h="13500" prst="angle"/>
            <a:extrusionClr>
              <a:srgbClr val="99CCFF"/>
            </a:extrusionClr>
          </a:sp3d>
        </p:spPr>
        <p:txBody>
          <a:bodyPr wrap="none" anchor="ctr">
            <a:flatTx/>
          </a:bodyPr>
          <a:lstStyle/>
          <a:p>
            <a:endParaRPr lang="es-PY"/>
          </a:p>
        </p:txBody>
      </p:sp>
      <p:sp>
        <p:nvSpPr>
          <p:cNvPr id="179214" name="Text Box 14"/>
          <p:cNvSpPr txBox="1">
            <a:spLocks noChangeArrowheads="1"/>
          </p:cNvSpPr>
          <p:nvPr/>
        </p:nvSpPr>
        <p:spPr bwMode="auto">
          <a:xfrm>
            <a:off x="1600200" y="5638800"/>
            <a:ext cx="4114800" cy="1261884"/>
          </a:xfrm>
          <a:prstGeom prst="rect">
            <a:avLst/>
          </a:prstGeom>
          <a:solidFill>
            <a:srgbClr val="00FFFF"/>
          </a:solidFill>
          <a:ln w="12700" cap="sq">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a:spAutoFit/>
            <a:flatTx/>
          </a:bodyPr>
          <a:lstStyle/>
          <a:p>
            <a:endParaRPr lang="pt-BR" sz="2400" dirty="0">
              <a:solidFill>
                <a:schemeClr val="bg2"/>
              </a:solidFill>
              <a:latin typeface="Times New Roman" pitchFamily="18" charset="0"/>
            </a:endParaRPr>
          </a:p>
          <a:p>
            <a:r>
              <a:rPr lang="pt-BR" sz="2400" dirty="0" err="1" smtClean="0">
                <a:solidFill>
                  <a:schemeClr val="bg2"/>
                </a:solidFill>
                <a:latin typeface="Times New Roman" pitchFamily="18" charset="0"/>
              </a:rPr>
              <a:t>Liderazgo</a:t>
            </a:r>
            <a:r>
              <a:rPr lang="pt-BR" sz="2400" dirty="0" smtClean="0">
                <a:solidFill>
                  <a:schemeClr val="bg2"/>
                </a:solidFill>
                <a:latin typeface="Times New Roman" pitchFamily="18" charset="0"/>
              </a:rPr>
              <a:t> </a:t>
            </a:r>
            <a:r>
              <a:rPr lang="pt-BR" sz="2400" dirty="0">
                <a:solidFill>
                  <a:schemeClr val="bg2"/>
                </a:solidFill>
                <a:latin typeface="Times New Roman" pitchFamily="18" charset="0"/>
              </a:rPr>
              <a:t>Transformacional</a:t>
            </a:r>
          </a:p>
          <a:p>
            <a:endParaRPr lang="pt-BR" dirty="0">
              <a:solidFill>
                <a:schemeClr val="bg2"/>
              </a:solidFill>
              <a:latin typeface="Times New Roman" pitchFamily="18" charset="0"/>
            </a:endParaRPr>
          </a:p>
        </p:txBody>
      </p:sp>
      <p:sp>
        <p:nvSpPr>
          <p:cNvPr id="179218" name="AutoShape 18"/>
          <p:cNvSpPr>
            <a:spLocks noChangeArrowheads="1"/>
          </p:cNvSpPr>
          <p:nvPr/>
        </p:nvSpPr>
        <p:spPr bwMode="auto">
          <a:xfrm>
            <a:off x="3581400" y="5029200"/>
            <a:ext cx="609600" cy="15240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99CCFF"/>
          </a:solidFill>
          <a:ln w="12700" cap="sq">
            <a:miter lim="800000"/>
            <a:headEnd type="none" w="sm" len="sm"/>
            <a:tailEnd type="none" w="sm" len="sm"/>
          </a:ln>
          <a:effectLst/>
          <a:scene3d>
            <a:camera prst="legacyPerspectiveBottomLeft">
              <a:rot lat="300000" lon="600000" rev="0"/>
            </a:camera>
            <a:lightRig rig="legacyFlat4" dir="t"/>
          </a:scene3d>
          <a:sp3d extrusionH="121893000" prstMaterial="legacyMetal">
            <a:bevelT w="13500" h="13500" prst="angle"/>
            <a:bevelB w="13500" h="13500" prst="angle"/>
            <a:extrusionClr>
              <a:srgbClr val="99CCFF"/>
            </a:extrusionClr>
          </a:sp3d>
        </p:spPr>
        <p:txBody>
          <a:bodyPr wrap="none" anchor="ctr">
            <a:flatTx/>
          </a:bodyPr>
          <a:lstStyle/>
          <a:p>
            <a:endParaRPr lang="es-PY"/>
          </a:p>
        </p:txBody>
      </p:sp>
      <p:sp>
        <p:nvSpPr>
          <p:cNvPr id="179209" name="AutoShape 9"/>
          <p:cNvSpPr>
            <a:spLocks noChangeArrowheads="1"/>
          </p:cNvSpPr>
          <p:nvPr/>
        </p:nvSpPr>
        <p:spPr bwMode="auto">
          <a:xfrm flipV="1">
            <a:off x="3492500" y="1916113"/>
            <a:ext cx="609600" cy="7620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99CCFF"/>
          </a:solidFill>
          <a:ln w="12700" cap="sq">
            <a:miter lim="800000"/>
            <a:headEnd type="none" w="sm" len="sm"/>
            <a:tailEnd type="none" w="sm" len="sm"/>
          </a:ln>
          <a:effectLst/>
          <a:scene3d>
            <a:camera prst="legacyPerspectiveBottomLeft">
              <a:rot lat="300000" lon="600000" rev="0"/>
            </a:camera>
            <a:lightRig rig="legacyFlat4" dir="t"/>
          </a:scene3d>
          <a:sp3d extrusionH="121893000" prstMaterial="legacyMetal">
            <a:bevelT w="13500" h="13500" prst="angle"/>
            <a:bevelB w="13500" h="13500" prst="angle"/>
            <a:extrusionClr>
              <a:srgbClr val="99CCFF"/>
            </a:extrusionClr>
          </a:sp3d>
        </p:spPr>
        <p:txBody>
          <a:bodyPr wrap="none" anchor="ctr">
            <a:flatTx/>
          </a:bodyPr>
          <a:lstStyle/>
          <a:p>
            <a:endParaRPr lang="es-PY"/>
          </a:p>
        </p:txBody>
      </p:sp>
    </p:spTree>
  </p:cSld>
  <p:clrMapOvr>
    <a:overrideClrMapping bg1="dk2" tx1="lt1" bg2="dk1" tx2="lt2" accent1="accent1" accent2="accent2" accent3="accent3" accent4="accent4" accent5="accent5" accent6="accent6" hlink="hlink" folHlink="folHlink"/>
  </p:clrMapOvr>
  <p:transition spd="med" advTm="2721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1+#ppt_w/2"/>
                                          </p:val>
                                        </p:tav>
                                        <p:tav tm="100000">
                                          <p:val>
                                            <p:strVal val="#ppt_x"/>
                                          </p:val>
                                        </p:tav>
                                      </p:tavLst>
                                    </p:anim>
                                    <p:anim calcmode="lin" valueType="num">
                                      <p:cBhvr additive="base">
                                        <p:cTn id="8" dur="500" fill="hold"/>
                                        <p:tgtEl>
                                          <p:spTgt spid="17920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79202"/>
                                        </p:tgtEl>
                                        <p:attrNameLst>
                                          <p:attrName>style.visibility</p:attrName>
                                        </p:attrNameLst>
                                      </p:cBhvr>
                                      <p:to>
                                        <p:strVal val="visible"/>
                                      </p:to>
                                    </p:set>
                                    <p:animEffect transition="in" filter="slide(fromRight)">
                                      <p:cBhvr>
                                        <p:cTn id="12" dur="500"/>
                                        <p:tgtEl>
                                          <p:spTgt spid="179202"/>
                                        </p:tgtEl>
                                      </p:cBhvr>
                                    </p:animEffect>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179209"/>
                                        </p:tgtEl>
                                        <p:attrNameLst>
                                          <p:attrName>style.visibility</p:attrName>
                                        </p:attrNameLst>
                                      </p:cBhvr>
                                      <p:to>
                                        <p:strVal val="visible"/>
                                      </p:to>
                                    </p:set>
                                    <p:anim calcmode="lin" valueType="num">
                                      <p:cBhvr>
                                        <p:cTn id="16" dur="1000" fill="hold"/>
                                        <p:tgtEl>
                                          <p:spTgt spid="179209"/>
                                        </p:tgtEl>
                                        <p:attrNameLst>
                                          <p:attrName>ppt_w</p:attrName>
                                        </p:attrNameLst>
                                      </p:cBhvr>
                                      <p:tavLst>
                                        <p:tav tm="0">
                                          <p:val>
                                            <p:fltVal val="0"/>
                                          </p:val>
                                        </p:tav>
                                        <p:tav tm="100000">
                                          <p:val>
                                            <p:strVal val="#ppt_w"/>
                                          </p:val>
                                        </p:tav>
                                      </p:tavLst>
                                    </p:anim>
                                    <p:anim calcmode="lin" valueType="num">
                                      <p:cBhvr>
                                        <p:cTn id="17" dur="1000" fill="hold"/>
                                        <p:tgtEl>
                                          <p:spTgt spid="179209"/>
                                        </p:tgtEl>
                                        <p:attrNameLst>
                                          <p:attrName>ppt_h</p:attrName>
                                        </p:attrNameLst>
                                      </p:cBhvr>
                                      <p:tavLst>
                                        <p:tav tm="0">
                                          <p:val>
                                            <p:fltVal val="0"/>
                                          </p:val>
                                        </p:tav>
                                        <p:tav tm="100000">
                                          <p:val>
                                            <p:strVal val="#ppt_h"/>
                                          </p:val>
                                        </p:tav>
                                      </p:tavLst>
                                    </p:anim>
                                    <p:anim calcmode="lin" valueType="num">
                                      <p:cBhvr>
                                        <p:cTn id="18" dur="1000" fill="hold"/>
                                        <p:tgtEl>
                                          <p:spTgt spid="179209"/>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79209"/>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23" presetClass="entr" presetSubtype="288" fill="hold" grpId="0" nodeType="afterEffect">
                                  <p:stCondLst>
                                    <p:cond delay="0"/>
                                  </p:stCondLst>
                                  <p:childTnLst>
                                    <p:set>
                                      <p:cBhvr>
                                        <p:cTn id="22" dur="1" fill="hold">
                                          <p:stCondLst>
                                            <p:cond delay="0"/>
                                          </p:stCondLst>
                                        </p:cTn>
                                        <p:tgtEl>
                                          <p:spTgt spid="179203"/>
                                        </p:tgtEl>
                                        <p:attrNameLst>
                                          <p:attrName>style.visibility</p:attrName>
                                        </p:attrNameLst>
                                      </p:cBhvr>
                                      <p:to>
                                        <p:strVal val="visible"/>
                                      </p:to>
                                    </p:set>
                                    <p:anim calcmode="lin" valueType="num">
                                      <p:cBhvr>
                                        <p:cTn id="23" dur="500" fill="hold"/>
                                        <p:tgtEl>
                                          <p:spTgt spid="179203"/>
                                        </p:tgtEl>
                                        <p:attrNameLst>
                                          <p:attrName>ppt_w</p:attrName>
                                        </p:attrNameLst>
                                      </p:cBhvr>
                                      <p:tavLst>
                                        <p:tav tm="0">
                                          <p:val>
                                            <p:strVal val="4/3*#ppt_w"/>
                                          </p:val>
                                        </p:tav>
                                        <p:tav tm="100000">
                                          <p:val>
                                            <p:strVal val="#ppt_w"/>
                                          </p:val>
                                        </p:tav>
                                      </p:tavLst>
                                    </p:anim>
                                    <p:anim calcmode="lin" valueType="num">
                                      <p:cBhvr>
                                        <p:cTn id="24" dur="500" fill="hold"/>
                                        <p:tgtEl>
                                          <p:spTgt spid="179203"/>
                                        </p:tgtEl>
                                        <p:attrNameLst>
                                          <p:attrName>ppt_h</p:attrName>
                                        </p:attrNameLst>
                                      </p:cBhvr>
                                      <p:tavLst>
                                        <p:tav tm="0">
                                          <p:val>
                                            <p:strVal val="4/3*#ppt_h"/>
                                          </p:val>
                                        </p:tav>
                                        <p:tav tm="100000">
                                          <p:val>
                                            <p:strVal val="#ppt_h"/>
                                          </p:val>
                                        </p:tav>
                                      </p:tavLst>
                                    </p:anim>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179210"/>
                                        </p:tgtEl>
                                        <p:attrNameLst>
                                          <p:attrName>style.visibility</p:attrName>
                                        </p:attrNameLst>
                                      </p:cBhvr>
                                      <p:to>
                                        <p:strVal val="visible"/>
                                      </p:to>
                                    </p:set>
                                    <p:anim calcmode="lin" valueType="num">
                                      <p:cBhvr>
                                        <p:cTn id="28" dur="1000" fill="hold"/>
                                        <p:tgtEl>
                                          <p:spTgt spid="179210"/>
                                        </p:tgtEl>
                                        <p:attrNameLst>
                                          <p:attrName>ppt_w</p:attrName>
                                        </p:attrNameLst>
                                      </p:cBhvr>
                                      <p:tavLst>
                                        <p:tav tm="0">
                                          <p:val>
                                            <p:fltVal val="0"/>
                                          </p:val>
                                        </p:tav>
                                        <p:tav tm="100000">
                                          <p:val>
                                            <p:strVal val="#ppt_w"/>
                                          </p:val>
                                        </p:tav>
                                      </p:tavLst>
                                    </p:anim>
                                    <p:anim calcmode="lin" valueType="num">
                                      <p:cBhvr>
                                        <p:cTn id="29" dur="1000" fill="hold"/>
                                        <p:tgtEl>
                                          <p:spTgt spid="179210"/>
                                        </p:tgtEl>
                                        <p:attrNameLst>
                                          <p:attrName>ppt_h</p:attrName>
                                        </p:attrNameLst>
                                      </p:cBhvr>
                                      <p:tavLst>
                                        <p:tav tm="0">
                                          <p:val>
                                            <p:fltVal val="0"/>
                                          </p:val>
                                        </p:tav>
                                        <p:tav tm="100000">
                                          <p:val>
                                            <p:strVal val="#ppt_h"/>
                                          </p:val>
                                        </p:tav>
                                      </p:tavLst>
                                    </p:anim>
                                    <p:anim calcmode="lin" valueType="num">
                                      <p:cBhvr>
                                        <p:cTn id="30" dur="1000" fill="hold"/>
                                        <p:tgtEl>
                                          <p:spTgt spid="17921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79210"/>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79204"/>
                                        </p:tgtEl>
                                        <p:attrNameLst>
                                          <p:attrName>style.visibility</p:attrName>
                                        </p:attrNameLst>
                                      </p:cBhvr>
                                      <p:to>
                                        <p:strVal val="visible"/>
                                      </p:to>
                                    </p:set>
                                    <p:animEffect transition="in" filter="wipe(down)">
                                      <p:cBhvr>
                                        <p:cTn id="35" dur="500"/>
                                        <p:tgtEl>
                                          <p:spTgt spid="179204"/>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179218"/>
                                        </p:tgtEl>
                                        <p:attrNameLst>
                                          <p:attrName>style.visibility</p:attrName>
                                        </p:attrNameLst>
                                      </p:cBhvr>
                                      <p:to>
                                        <p:strVal val="visible"/>
                                      </p:to>
                                    </p:set>
                                    <p:anim calcmode="lin" valueType="num">
                                      <p:cBhvr>
                                        <p:cTn id="39" dur="1000" fill="hold"/>
                                        <p:tgtEl>
                                          <p:spTgt spid="179218"/>
                                        </p:tgtEl>
                                        <p:attrNameLst>
                                          <p:attrName>ppt_w</p:attrName>
                                        </p:attrNameLst>
                                      </p:cBhvr>
                                      <p:tavLst>
                                        <p:tav tm="0">
                                          <p:val>
                                            <p:fltVal val="0"/>
                                          </p:val>
                                        </p:tav>
                                        <p:tav tm="100000">
                                          <p:val>
                                            <p:strVal val="#ppt_w"/>
                                          </p:val>
                                        </p:tav>
                                      </p:tavLst>
                                    </p:anim>
                                    <p:anim calcmode="lin" valueType="num">
                                      <p:cBhvr>
                                        <p:cTn id="40" dur="1000" fill="hold"/>
                                        <p:tgtEl>
                                          <p:spTgt spid="179218"/>
                                        </p:tgtEl>
                                        <p:attrNameLst>
                                          <p:attrName>ppt_h</p:attrName>
                                        </p:attrNameLst>
                                      </p:cBhvr>
                                      <p:tavLst>
                                        <p:tav tm="0">
                                          <p:val>
                                            <p:fltVal val="0"/>
                                          </p:val>
                                        </p:tav>
                                        <p:tav tm="100000">
                                          <p:val>
                                            <p:strVal val="#ppt_h"/>
                                          </p:val>
                                        </p:tav>
                                      </p:tavLst>
                                    </p:anim>
                                    <p:anim calcmode="lin" valueType="num">
                                      <p:cBhvr>
                                        <p:cTn id="41" dur="1000" fill="hold"/>
                                        <p:tgtEl>
                                          <p:spTgt spid="17921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7921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2" presetClass="entr" presetSubtype="3" fill="hold" grpId="0" nodeType="afterEffect">
                                  <p:stCondLst>
                                    <p:cond delay="0"/>
                                  </p:stCondLst>
                                  <p:childTnLst>
                                    <p:set>
                                      <p:cBhvr>
                                        <p:cTn id="45" dur="1" fill="hold">
                                          <p:stCondLst>
                                            <p:cond delay="0"/>
                                          </p:stCondLst>
                                        </p:cTn>
                                        <p:tgtEl>
                                          <p:spTgt spid="179214"/>
                                        </p:tgtEl>
                                        <p:attrNameLst>
                                          <p:attrName>style.visibility</p:attrName>
                                        </p:attrNameLst>
                                      </p:cBhvr>
                                      <p:to>
                                        <p:strVal val="visible"/>
                                      </p:to>
                                    </p:set>
                                    <p:anim calcmode="lin" valueType="num">
                                      <p:cBhvr additive="base">
                                        <p:cTn id="46" dur="500" fill="hold"/>
                                        <p:tgtEl>
                                          <p:spTgt spid="179214"/>
                                        </p:tgtEl>
                                        <p:attrNameLst>
                                          <p:attrName>ppt_x</p:attrName>
                                        </p:attrNameLst>
                                      </p:cBhvr>
                                      <p:tavLst>
                                        <p:tav tm="0">
                                          <p:val>
                                            <p:strVal val="1+#ppt_w/2"/>
                                          </p:val>
                                        </p:tav>
                                        <p:tav tm="100000">
                                          <p:val>
                                            <p:strVal val="#ppt_x"/>
                                          </p:val>
                                        </p:tav>
                                      </p:tavLst>
                                    </p:anim>
                                    <p:anim calcmode="lin" valueType="num">
                                      <p:cBhvr additive="base">
                                        <p:cTn id="47" dur="500" fill="hold"/>
                                        <p:tgtEl>
                                          <p:spTgt spid="179214"/>
                                        </p:tgtEl>
                                        <p:attrNameLst>
                                          <p:attrName>ppt_y</p:attrName>
                                        </p:attrNameLst>
                                      </p:cBhvr>
                                      <p:tavLst>
                                        <p:tav tm="0">
                                          <p:val>
                                            <p:strVal val="0-#ppt_h/2"/>
                                          </p:val>
                                        </p:tav>
                                        <p:tav tm="100000">
                                          <p:val>
                                            <p:strVal val="#ppt_y"/>
                                          </p:val>
                                        </p:tav>
                                      </p:tavLst>
                                    </p:anim>
                                  </p:childTnLst>
                                </p:cTn>
                              </p:par>
                            </p:childTnLst>
                          </p:cTn>
                        </p:par>
                        <p:par>
                          <p:cTn id="48" fill="hold">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79211"/>
                                        </p:tgtEl>
                                        <p:attrNameLst>
                                          <p:attrName>style.visibility</p:attrName>
                                        </p:attrNameLst>
                                      </p:cBhvr>
                                      <p:to>
                                        <p:strVal val="visible"/>
                                      </p:to>
                                    </p:set>
                                    <p:anim calcmode="lin" valueType="num">
                                      <p:cBhvr>
                                        <p:cTn id="51" dur="1000" fill="hold"/>
                                        <p:tgtEl>
                                          <p:spTgt spid="179211"/>
                                        </p:tgtEl>
                                        <p:attrNameLst>
                                          <p:attrName>ppt_w</p:attrName>
                                        </p:attrNameLst>
                                      </p:cBhvr>
                                      <p:tavLst>
                                        <p:tav tm="0">
                                          <p:val>
                                            <p:fltVal val="0"/>
                                          </p:val>
                                        </p:tav>
                                        <p:tav tm="100000">
                                          <p:val>
                                            <p:strVal val="#ppt_w"/>
                                          </p:val>
                                        </p:tav>
                                      </p:tavLst>
                                    </p:anim>
                                    <p:anim calcmode="lin" valueType="num">
                                      <p:cBhvr>
                                        <p:cTn id="52" dur="1000" fill="hold"/>
                                        <p:tgtEl>
                                          <p:spTgt spid="179211"/>
                                        </p:tgtEl>
                                        <p:attrNameLst>
                                          <p:attrName>ppt_h</p:attrName>
                                        </p:attrNameLst>
                                      </p:cBhvr>
                                      <p:tavLst>
                                        <p:tav tm="0">
                                          <p:val>
                                            <p:fltVal val="0"/>
                                          </p:val>
                                        </p:tav>
                                        <p:tav tm="100000">
                                          <p:val>
                                            <p:strVal val="#ppt_h"/>
                                          </p:val>
                                        </p:tav>
                                      </p:tavLst>
                                    </p:anim>
                                    <p:anim calcmode="lin" valueType="num">
                                      <p:cBhvr>
                                        <p:cTn id="53" dur="1000" fill="hold"/>
                                        <p:tgtEl>
                                          <p:spTgt spid="17921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792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autoUpdateAnimBg="0"/>
      <p:bldP spid="179203" grpId="0" animBg="1" autoUpdateAnimBg="0"/>
      <p:bldP spid="179204" grpId="0" animBg="1" autoUpdateAnimBg="0"/>
      <p:bldP spid="179206" grpId="0" animBg="1" autoUpdateAnimBg="0"/>
      <p:bldP spid="179210" grpId="0" animBg="1"/>
      <p:bldP spid="179211" grpId="0" animBg="1"/>
      <p:bldP spid="179214" grpId="0" animBg="1" autoUpdateAnimBg="0"/>
      <p:bldP spid="179218" grpId="0" animBg="1"/>
      <p:bldP spid="1792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09600" y="0"/>
            <a:ext cx="7772400" cy="1143000"/>
          </a:xfrm>
        </p:spPr>
        <p:txBody>
          <a:bodyPr/>
          <a:lstStyle/>
          <a:p>
            <a:r>
              <a:rPr lang="pt-BR" sz="2800" b="1" dirty="0" err="1" smtClean="0">
                <a:solidFill>
                  <a:srgbClr val="FFFF00"/>
                </a:solidFill>
                <a:cs typeface="Times New Roman" pitchFamily="18" charset="0"/>
              </a:rPr>
              <a:t>Teoría</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del</a:t>
            </a:r>
            <a:r>
              <a:rPr lang="pt-BR" sz="2800" b="1" dirty="0" smtClean="0">
                <a:solidFill>
                  <a:srgbClr val="FFFF00"/>
                </a:solidFill>
                <a:cs typeface="Times New Roman" pitchFamily="18" charset="0"/>
              </a:rPr>
              <a:t> </a:t>
            </a:r>
            <a:r>
              <a:rPr lang="pt-BR" sz="2800" b="1" dirty="0" err="1" smtClean="0">
                <a:solidFill>
                  <a:srgbClr val="FFFF00"/>
                </a:solidFill>
                <a:cs typeface="Times New Roman" pitchFamily="18" charset="0"/>
              </a:rPr>
              <a:t>Comportamiento</a:t>
            </a:r>
            <a:r>
              <a:rPr lang="pt-BR" sz="2800" b="1" dirty="0" smtClean="0">
                <a:solidFill>
                  <a:srgbClr val="FFFF00"/>
                </a:solidFill>
                <a:cs typeface="Times New Roman" pitchFamily="18" charset="0"/>
              </a:rPr>
              <a:t> y Funcional</a:t>
            </a:r>
            <a:endParaRPr lang="pt-BR" sz="2800" b="1" dirty="0">
              <a:solidFill>
                <a:srgbClr val="FFFF00"/>
              </a:solidFill>
              <a:cs typeface="Times New Roman" pitchFamily="18" charset="0"/>
            </a:endParaRPr>
          </a:p>
        </p:txBody>
      </p:sp>
      <p:sp>
        <p:nvSpPr>
          <p:cNvPr id="337923" name="Rectangle 3"/>
          <p:cNvSpPr>
            <a:spLocks noGrp="1" noChangeArrowheads="1"/>
          </p:cNvSpPr>
          <p:nvPr>
            <p:ph type="body" idx="1"/>
          </p:nvPr>
        </p:nvSpPr>
        <p:spPr>
          <a:xfrm>
            <a:off x="685800" y="990600"/>
            <a:ext cx="7772400" cy="5224482"/>
          </a:xfrm>
        </p:spPr>
        <p:txBody>
          <a:bodyPr/>
          <a:lstStyle/>
          <a:p>
            <a:pPr>
              <a:lnSpc>
                <a:spcPct val="90000"/>
              </a:lnSpc>
              <a:buFont typeface="Symbol" pitchFamily="18" charset="2"/>
              <a:buNone/>
            </a:pPr>
            <a:r>
              <a:rPr lang="pt-BR" sz="2800" b="1" dirty="0">
                <a:solidFill>
                  <a:srgbClr val="00FF00"/>
                </a:solidFill>
                <a:cs typeface="Times New Roman" pitchFamily="18" charset="0"/>
              </a:rPr>
              <a:t>	</a:t>
            </a:r>
            <a:r>
              <a:rPr lang="es-PY" sz="2800" b="1" dirty="0" smtClean="0">
                <a:solidFill>
                  <a:srgbClr val="00FF00"/>
                </a:solidFill>
                <a:cs typeface="Times New Roman" pitchFamily="18" charset="0"/>
              </a:rPr>
              <a:t>Los primeros estudios en grupos, buscaban evaluar el efecto de tres estilos diferentes de liderazgo en el desempeño y la satisfacción de los integrantes: </a:t>
            </a:r>
            <a:r>
              <a:rPr lang="es-PY" sz="2800" b="1" i="1" dirty="0" smtClean="0">
                <a:solidFill>
                  <a:srgbClr val="00FF00"/>
                </a:solidFill>
                <a:cs typeface="Times New Roman" pitchFamily="18" charset="0"/>
              </a:rPr>
              <a:t> </a:t>
            </a:r>
          </a:p>
          <a:p>
            <a:pPr algn="ctr">
              <a:lnSpc>
                <a:spcPct val="90000"/>
              </a:lnSpc>
              <a:buFont typeface="Symbol" pitchFamily="18" charset="2"/>
              <a:buNone/>
            </a:pPr>
            <a:endParaRPr lang="es-PY" sz="2800" b="1" i="1" dirty="0" smtClean="0">
              <a:solidFill>
                <a:srgbClr val="00FF00"/>
              </a:solidFill>
              <a:cs typeface="Times New Roman" pitchFamily="18" charset="0"/>
            </a:endParaRPr>
          </a:p>
          <a:p>
            <a:pPr>
              <a:lnSpc>
                <a:spcPct val="90000"/>
              </a:lnSpc>
            </a:pPr>
            <a:r>
              <a:rPr lang="es-PY" sz="2800" b="1" i="1" dirty="0" smtClean="0">
                <a:solidFill>
                  <a:srgbClr val="FF00FF"/>
                </a:solidFill>
                <a:cs typeface="Times New Roman" pitchFamily="18" charset="0"/>
              </a:rPr>
              <a:t>Autoritario </a:t>
            </a:r>
            <a:r>
              <a:rPr lang="es-PY" sz="2800" b="1" dirty="0" smtClean="0">
                <a:solidFill>
                  <a:srgbClr val="00FF00"/>
                </a:solidFill>
                <a:cs typeface="Times New Roman" pitchFamily="18" charset="0"/>
              </a:rPr>
              <a:t>        </a:t>
            </a:r>
            <a:r>
              <a:rPr lang="es-PY" sz="2400" b="1" dirty="0" smtClean="0">
                <a:solidFill>
                  <a:srgbClr val="00FF00"/>
                </a:solidFill>
                <a:cs typeface="Times New Roman" pitchFamily="18" charset="0"/>
              </a:rPr>
              <a:t>liderazgo por comando (ordenes)</a:t>
            </a:r>
          </a:p>
          <a:p>
            <a:pPr>
              <a:lnSpc>
                <a:spcPct val="90000"/>
              </a:lnSpc>
            </a:pPr>
            <a:r>
              <a:rPr lang="es-PY" sz="2800" b="1" i="1" dirty="0" smtClean="0">
                <a:solidFill>
                  <a:srgbClr val="FF00FF"/>
                </a:solidFill>
                <a:cs typeface="Times New Roman" pitchFamily="18" charset="0"/>
              </a:rPr>
              <a:t>Democrático</a:t>
            </a:r>
            <a:r>
              <a:rPr lang="es-PY" sz="2800" b="1" i="1" dirty="0" smtClean="0">
                <a:solidFill>
                  <a:srgbClr val="00FF00"/>
                </a:solidFill>
                <a:cs typeface="Times New Roman" pitchFamily="18" charset="0"/>
              </a:rPr>
              <a:t>      </a:t>
            </a:r>
            <a:r>
              <a:rPr lang="es-PY" sz="2400" b="1" dirty="0" smtClean="0">
                <a:solidFill>
                  <a:srgbClr val="00FF00"/>
                </a:solidFill>
                <a:cs typeface="Times New Roman" pitchFamily="18" charset="0"/>
              </a:rPr>
              <a:t>liderazgo a través de la generación 			de ideas por el grupo. 	</a:t>
            </a:r>
          </a:p>
          <a:p>
            <a:pPr>
              <a:lnSpc>
                <a:spcPct val="90000"/>
              </a:lnSpc>
            </a:pPr>
            <a:r>
              <a:rPr lang="es-PY" sz="2800" b="1" i="1" dirty="0" smtClean="0">
                <a:solidFill>
                  <a:srgbClr val="FF00FF"/>
                </a:solidFill>
                <a:cs typeface="Times New Roman" pitchFamily="18" charset="0"/>
              </a:rPr>
              <a:t>Laissez-faire</a:t>
            </a:r>
            <a:r>
              <a:rPr lang="es-PY" sz="2400" b="1" i="1" dirty="0" smtClean="0">
                <a:solidFill>
                  <a:srgbClr val="00FF00"/>
                </a:solidFill>
                <a:cs typeface="Times New Roman" pitchFamily="18" charset="0"/>
              </a:rPr>
              <a:t>  </a:t>
            </a:r>
            <a:r>
              <a:rPr lang="es-PY" sz="2400" b="1" dirty="0" smtClean="0">
                <a:solidFill>
                  <a:srgbClr val="00FF00"/>
                </a:solidFill>
                <a:cs typeface="Times New Roman" pitchFamily="18" charset="0"/>
              </a:rPr>
              <a:t>  </a:t>
            </a:r>
            <a:r>
              <a:rPr lang="es-PY" sz="2400" b="1" i="1" dirty="0" smtClean="0">
                <a:solidFill>
                  <a:srgbClr val="00FF00"/>
                </a:solidFill>
                <a:cs typeface="Times New Roman" pitchFamily="18" charset="0"/>
              </a:rPr>
              <a:t>   </a:t>
            </a:r>
            <a:r>
              <a:rPr lang="es-PY" sz="2400" b="1" dirty="0" smtClean="0">
                <a:solidFill>
                  <a:srgbClr val="00FF00"/>
                </a:solidFill>
                <a:cs typeface="Times New Roman" pitchFamily="18" charset="0"/>
              </a:rPr>
              <a:t>liderazgo a través de la participación 			mínima del líder y  total libertad al  			grupo.</a:t>
            </a:r>
          </a:p>
          <a:p>
            <a:pPr>
              <a:lnSpc>
                <a:spcPct val="90000"/>
              </a:lnSpc>
              <a:buFont typeface="Symbol" pitchFamily="18" charset="2"/>
              <a:buNone/>
            </a:pPr>
            <a:r>
              <a:rPr lang="pt-BR" sz="2400" b="1" dirty="0">
                <a:solidFill>
                  <a:srgbClr val="00FF00"/>
                </a:solidFill>
              </a:rPr>
              <a:t>								</a:t>
            </a:r>
            <a:endParaRPr lang="pt-BR" sz="1400" b="1" dirty="0">
              <a:solidFill>
                <a:schemeClr val="bg1"/>
              </a:solidFill>
            </a:endParaRPr>
          </a:p>
          <a:p>
            <a:pPr>
              <a:lnSpc>
                <a:spcPct val="90000"/>
              </a:lnSpc>
              <a:buNone/>
            </a:pPr>
            <a:endParaRPr lang="pt-BR" sz="1400" dirty="0">
              <a:solidFill>
                <a:schemeClr val="bg1"/>
              </a:solidFill>
            </a:endParaRPr>
          </a:p>
        </p:txBody>
      </p:sp>
      <p:sp>
        <p:nvSpPr>
          <p:cNvPr id="337924" name="AutoShape 4"/>
          <p:cNvSpPr>
            <a:spLocks noChangeArrowheads="1"/>
          </p:cNvSpPr>
          <p:nvPr/>
        </p:nvSpPr>
        <p:spPr bwMode="auto">
          <a:xfrm>
            <a:off x="3048000" y="3276600"/>
            <a:ext cx="381000" cy="228600"/>
          </a:xfrm>
          <a:prstGeom prst="rightArrow">
            <a:avLst>
              <a:gd name="adj1" fmla="val 50000"/>
              <a:gd name="adj2" fmla="val 41667"/>
            </a:avLst>
          </a:prstGeom>
          <a:noFill/>
          <a:ln w="57150">
            <a:solidFill>
              <a:srgbClr val="66FFFF"/>
            </a:solidFill>
            <a:miter lim="800000"/>
            <a:headEnd/>
            <a:tailEnd/>
          </a:ln>
          <a:effectLst/>
        </p:spPr>
        <p:txBody>
          <a:bodyPr wrap="none" anchor="ctr"/>
          <a:lstStyle/>
          <a:p>
            <a:endParaRPr lang="es-PY"/>
          </a:p>
        </p:txBody>
      </p:sp>
      <p:sp>
        <p:nvSpPr>
          <p:cNvPr id="337925" name="AutoShape 5"/>
          <p:cNvSpPr>
            <a:spLocks noChangeArrowheads="1"/>
          </p:cNvSpPr>
          <p:nvPr/>
        </p:nvSpPr>
        <p:spPr bwMode="auto">
          <a:xfrm>
            <a:off x="3048000" y="3733800"/>
            <a:ext cx="381000" cy="228600"/>
          </a:xfrm>
          <a:prstGeom prst="rightArrow">
            <a:avLst>
              <a:gd name="adj1" fmla="val 50000"/>
              <a:gd name="adj2" fmla="val 41667"/>
            </a:avLst>
          </a:prstGeom>
          <a:noFill/>
          <a:ln w="57150">
            <a:solidFill>
              <a:srgbClr val="66FFFF"/>
            </a:solidFill>
            <a:miter lim="800000"/>
            <a:headEnd/>
            <a:tailEnd/>
          </a:ln>
          <a:effectLst/>
        </p:spPr>
        <p:txBody>
          <a:bodyPr wrap="none" anchor="ctr"/>
          <a:lstStyle/>
          <a:p>
            <a:endParaRPr lang="es-PY"/>
          </a:p>
        </p:txBody>
      </p:sp>
      <p:sp>
        <p:nvSpPr>
          <p:cNvPr id="337926" name="AutoShape 6"/>
          <p:cNvSpPr>
            <a:spLocks noChangeArrowheads="1"/>
          </p:cNvSpPr>
          <p:nvPr/>
        </p:nvSpPr>
        <p:spPr bwMode="auto">
          <a:xfrm>
            <a:off x="3048000" y="4572000"/>
            <a:ext cx="381000" cy="228600"/>
          </a:xfrm>
          <a:prstGeom prst="rightArrow">
            <a:avLst>
              <a:gd name="adj1" fmla="val 50000"/>
              <a:gd name="adj2" fmla="val 41667"/>
            </a:avLst>
          </a:prstGeom>
          <a:noFill/>
          <a:ln w="57150">
            <a:solidFill>
              <a:srgbClr val="66FFFF"/>
            </a:solidFill>
            <a:miter lim="800000"/>
            <a:headEnd/>
            <a:tailEnd/>
          </a:ln>
          <a:effectLst/>
        </p:spPr>
        <p:txBody>
          <a:bodyPr wrap="none" anchor="ctr"/>
          <a:lstStyle/>
          <a:p>
            <a:endParaRPr lang="es-PY"/>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914400" y="304800"/>
            <a:ext cx="7772400" cy="1143000"/>
          </a:xfrm>
        </p:spPr>
        <p:txBody>
          <a:bodyPr/>
          <a:lstStyle/>
          <a:p>
            <a:r>
              <a:rPr lang="pt-BR" b="1" dirty="0" err="1" smtClean="0">
                <a:solidFill>
                  <a:srgbClr val="FFFF00"/>
                </a:solidFill>
                <a:cs typeface="Times New Roman" pitchFamily="18" charset="0"/>
              </a:rPr>
              <a:t>Teorías</a:t>
            </a:r>
            <a:r>
              <a:rPr lang="pt-BR" b="1" dirty="0" smtClean="0">
                <a:solidFill>
                  <a:srgbClr val="FFFF00"/>
                </a:solidFill>
                <a:cs typeface="Times New Roman" pitchFamily="18" charset="0"/>
              </a:rPr>
              <a:t> de </a:t>
            </a:r>
            <a:r>
              <a:rPr lang="pt-BR" b="1" dirty="0" err="1" smtClean="0">
                <a:solidFill>
                  <a:srgbClr val="FFFF00"/>
                </a:solidFill>
                <a:cs typeface="Times New Roman" pitchFamily="18" charset="0"/>
              </a:rPr>
              <a:t>Conting</a:t>
            </a:r>
            <a:r>
              <a:rPr lang="es-MX" b="1" dirty="0">
                <a:solidFill>
                  <a:srgbClr val="FFFF00"/>
                </a:solidFill>
                <a:cs typeface="Times New Roman" pitchFamily="18" charset="0"/>
              </a:rPr>
              <a:t>e</a:t>
            </a:r>
            <a:r>
              <a:rPr lang="pt-BR" b="1" dirty="0" err="1" smtClean="0">
                <a:solidFill>
                  <a:srgbClr val="FFFF00"/>
                </a:solidFill>
                <a:cs typeface="Times New Roman" pitchFamily="18" charset="0"/>
              </a:rPr>
              <a:t>ncia</a:t>
            </a:r>
            <a:r>
              <a:rPr lang="pt-BR" dirty="0">
                <a:solidFill>
                  <a:srgbClr val="FFFF00"/>
                </a:solidFill>
                <a:cs typeface="Times New Roman" pitchFamily="18" charset="0"/>
              </a:rPr>
              <a:t/>
            </a:r>
            <a:br>
              <a:rPr lang="pt-BR" dirty="0">
                <a:solidFill>
                  <a:srgbClr val="FFFF00"/>
                </a:solidFill>
                <a:cs typeface="Times New Roman" pitchFamily="18" charset="0"/>
              </a:rPr>
            </a:br>
            <a:endParaRPr lang="pt-BR" dirty="0">
              <a:solidFill>
                <a:srgbClr val="FFFF00"/>
              </a:solidFill>
              <a:cs typeface="Times New Roman" pitchFamily="18" charset="0"/>
            </a:endParaRPr>
          </a:p>
        </p:txBody>
      </p:sp>
      <p:sp>
        <p:nvSpPr>
          <p:cNvPr id="338947" name="Rectangle 3"/>
          <p:cNvSpPr>
            <a:spLocks noGrp="1" noChangeArrowheads="1"/>
          </p:cNvSpPr>
          <p:nvPr>
            <p:ph type="body" idx="1"/>
          </p:nvPr>
        </p:nvSpPr>
        <p:spPr>
          <a:xfrm>
            <a:off x="685800" y="1447800"/>
            <a:ext cx="7772400" cy="4114800"/>
          </a:xfrm>
        </p:spPr>
        <p:txBody>
          <a:bodyPr/>
          <a:lstStyle/>
          <a:p>
            <a:pPr>
              <a:lnSpc>
                <a:spcPct val="90000"/>
              </a:lnSpc>
            </a:pPr>
            <a:r>
              <a:rPr lang="es-PY" sz="2800" b="1" dirty="0" smtClean="0">
                <a:solidFill>
                  <a:srgbClr val="00FF00"/>
                </a:solidFill>
                <a:cs typeface="Times New Roman" pitchFamily="18" charset="0"/>
              </a:rPr>
              <a:t>La teoría de la situación para explicar el fenómeno del liderazgo tubo su origen en los inicios de los años 60, que son el </a:t>
            </a:r>
            <a:r>
              <a:rPr lang="es-PY" sz="2800" b="1" dirty="0" smtClean="0">
                <a:solidFill>
                  <a:srgbClr val="FFC000"/>
                </a:solidFill>
                <a:cs typeface="Times New Roman" pitchFamily="18" charset="0"/>
              </a:rPr>
              <a:t>Movimiento Estructuralista y el Movimiento de Contingencia. </a:t>
            </a:r>
          </a:p>
          <a:p>
            <a:pPr>
              <a:lnSpc>
                <a:spcPct val="90000"/>
              </a:lnSpc>
            </a:pPr>
            <a:r>
              <a:rPr lang="es-PY" sz="2800" b="1" dirty="0" smtClean="0">
                <a:solidFill>
                  <a:srgbClr val="00FF00"/>
                </a:solidFill>
                <a:cs typeface="Times New Roman" pitchFamily="18" charset="0"/>
              </a:rPr>
              <a:t>Durante ese período, se puede decir que fueron propagados los conceptos de </a:t>
            </a:r>
            <a:r>
              <a:rPr lang="es-PY" sz="2800" b="1" dirty="0" smtClean="0">
                <a:solidFill>
                  <a:srgbClr val="FFC000"/>
                </a:solidFill>
                <a:cs typeface="Times New Roman" pitchFamily="18" charset="0"/>
              </a:rPr>
              <a:t>organización</a:t>
            </a:r>
            <a:r>
              <a:rPr lang="es-PY" sz="2800" b="1" dirty="0" smtClean="0">
                <a:solidFill>
                  <a:srgbClr val="00FF00"/>
                </a:solidFill>
                <a:cs typeface="Times New Roman" pitchFamily="18" charset="0"/>
              </a:rPr>
              <a:t>, </a:t>
            </a:r>
            <a:r>
              <a:rPr lang="es-PY" sz="2800" b="1" dirty="0" smtClean="0">
                <a:solidFill>
                  <a:srgbClr val="FFC000"/>
                </a:solidFill>
                <a:cs typeface="Times New Roman" pitchFamily="18" charset="0"/>
              </a:rPr>
              <a:t>gerencia</a:t>
            </a:r>
            <a:r>
              <a:rPr lang="es-PY" sz="2800" b="1" dirty="0" smtClean="0">
                <a:solidFill>
                  <a:srgbClr val="00FF00"/>
                </a:solidFill>
                <a:cs typeface="Times New Roman" pitchFamily="18" charset="0"/>
              </a:rPr>
              <a:t> y </a:t>
            </a:r>
            <a:r>
              <a:rPr lang="es-PY" sz="2800" b="1" dirty="0" smtClean="0">
                <a:solidFill>
                  <a:srgbClr val="FFFF00"/>
                </a:solidFill>
                <a:cs typeface="Times New Roman" pitchFamily="18" charset="0"/>
              </a:rPr>
              <a:t>motivación</a:t>
            </a:r>
            <a:r>
              <a:rPr lang="es-PY" sz="2800" b="1" dirty="0" smtClean="0">
                <a:solidFill>
                  <a:srgbClr val="00FF00"/>
                </a:solidFill>
                <a:cs typeface="Times New Roman" pitchFamily="18" charset="0"/>
              </a:rPr>
              <a:t>, que son seguidos hasta la actualidad</a:t>
            </a:r>
            <a:r>
              <a:rPr lang="es-PY" sz="2400" dirty="0" smtClean="0">
                <a:solidFill>
                  <a:srgbClr val="00FF00"/>
                </a:solidFill>
                <a:cs typeface="Times New Roman" pitchFamily="18" charset="0"/>
              </a:rPr>
              <a:t>.</a:t>
            </a:r>
            <a:r>
              <a:rPr lang="es-PY" sz="2400" dirty="0" smtClean="0">
                <a:solidFill>
                  <a:srgbClr val="00FF00"/>
                </a:solidFill>
              </a:rPr>
              <a:t> </a:t>
            </a:r>
          </a:p>
          <a:p>
            <a:pPr algn="just">
              <a:lnSpc>
                <a:spcPct val="90000"/>
              </a:lnSpc>
              <a:buFont typeface="Symbol" pitchFamily="18" charset="2"/>
              <a:buNone/>
            </a:pPr>
            <a:r>
              <a:rPr lang="es-PY" sz="2400" dirty="0" smtClean="0">
                <a:solidFill>
                  <a:srgbClr val="00FF00"/>
                </a:solidFill>
              </a:rPr>
              <a:t>			</a:t>
            </a:r>
            <a:r>
              <a:rPr lang="pt-BR" sz="2400" dirty="0">
                <a:solidFill>
                  <a:srgbClr val="00FF00"/>
                </a:solidFill>
              </a:rPr>
              <a:t>					</a:t>
            </a:r>
            <a:endParaRPr lang="pt-BR" sz="1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85800" y="228600"/>
            <a:ext cx="7772400" cy="609600"/>
          </a:xfrm>
        </p:spPr>
        <p:txBody>
          <a:bodyPr/>
          <a:lstStyle/>
          <a:p>
            <a:r>
              <a:rPr lang="pt-BR" sz="3200" b="1" dirty="0" err="1" smtClean="0">
                <a:solidFill>
                  <a:srgbClr val="FFFF00"/>
                </a:solidFill>
                <a:cs typeface="Times New Roman" pitchFamily="18" charset="0"/>
              </a:rPr>
              <a:t>Teoría</a:t>
            </a:r>
            <a:r>
              <a:rPr lang="pt-BR" sz="3200" b="1" dirty="0" smtClean="0">
                <a:solidFill>
                  <a:srgbClr val="FFFF00"/>
                </a:solidFill>
                <a:cs typeface="Times New Roman" pitchFamily="18" charset="0"/>
              </a:rPr>
              <a:t> de los Rasgos de </a:t>
            </a:r>
            <a:r>
              <a:rPr lang="pt-BR" sz="3200" b="1" dirty="0" err="1" smtClean="0">
                <a:solidFill>
                  <a:srgbClr val="FFFF00"/>
                </a:solidFill>
                <a:cs typeface="Times New Roman" pitchFamily="18" charset="0"/>
              </a:rPr>
              <a:t>la</a:t>
            </a:r>
            <a:r>
              <a:rPr lang="pt-BR" sz="3200" b="1" dirty="0" smtClean="0">
                <a:solidFill>
                  <a:srgbClr val="FFFF00"/>
                </a:solidFill>
                <a:cs typeface="Times New Roman" pitchFamily="18" charset="0"/>
              </a:rPr>
              <a:t> </a:t>
            </a:r>
            <a:r>
              <a:rPr lang="pt-BR" sz="3200" b="1" dirty="0" err="1" smtClean="0">
                <a:solidFill>
                  <a:srgbClr val="FFFF00"/>
                </a:solidFill>
                <a:cs typeface="Times New Roman" pitchFamily="18" charset="0"/>
              </a:rPr>
              <a:t>Personalidad</a:t>
            </a:r>
            <a:r>
              <a:rPr lang="pt-BR" dirty="0" smtClean="0">
                <a:cs typeface="Times New Roman" pitchFamily="18" charset="0"/>
              </a:rPr>
              <a:t> </a:t>
            </a:r>
            <a:endParaRPr lang="pt-BR" dirty="0">
              <a:cs typeface="Times New Roman" pitchFamily="18" charset="0"/>
            </a:endParaRPr>
          </a:p>
        </p:txBody>
      </p:sp>
      <p:graphicFrame>
        <p:nvGraphicFramePr>
          <p:cNvPr id="339971" name="Group 3"/>
          <p:cNvGraphicFramePr>
            <a:graphicFrameLocks noGrp="1"/>
          </p:cNvGraphicFramePr>
          <p:nvPr>
            <p:ph type="tbl" idx="1"/>
          </p:nvPr>
        </p:nvGraphicFramePr>
        <p:xfrm>
          <a:off x="304800" y="944563"/>
          <a:ext cx="8534400" cy="5904548"/>
        </p:xfrm>
        <a:graphic>
          <a:graphicData uri="http://schemas.openxmlformats.org/drawingml/2006/table">
            <a:tbl>
              <a:tblPr/>
              <a:tblGrid>
                <a:gridCol w="4267200"/>
                <a:gridCol w="4267200"/>
              </a:tblGrid>
              <a:tr h="509588">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pt-BR" sz="2600" b="1" i="0" u="none" strike="noStrike" cap="none" normalizeH="0" baseline="0" dirty="0" smtClean="0">
                          <a:ln>
                            <a:noFill/>
                          </a:ln>
                          <a:solidFill>
                            <a:srgbClr val="66FFFF"/>
                          </a:solidFill>
                          <a:effectLst/>
                          <a:latin typeface="Times New Roman" pitchFamily="18" charset="0"/>
                          <a:cs typeface="Times New Roman" pitchFamily="18" charset="0"/>
                        </a:rPr>
                        <a:t>Característica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pt-BR" sz="2600" b="1" i="0" u="none" strike="noStrike" cap="none" normalizeH="0" baseline="0" dirty="0" err="1" smtClean="0">
                          <a:ln>
                            <a:noFill/>
                          </a:ln>
                          <a:solidFill>
                            <a:schemeClr val="hlink"/>
                          </a:solidFill>
                          <a:effectLst/>
                          <a:latin typeface="Times New Roman" pitchFamily="18" charset="0"/>
                          <a:cs typeface="Times New Roman" pitchFamily="18" charset="0"/>
                        </a:rPr>
                        <a:t>Limitaciones</a:t>
                      </a:r>
                      <a:r>
                        <a:rPr kumimoji="0" lang="pt-BR" sz="2600" b="1" i="0" u="none" strike="noStrike" cap="none" normalizeH="0" baseline="0" dirty="0" smtClean="0">
                          <a:ln>
                            <a:noFill/>
                          </a:ln>
                          <a:solidFill>
                            <a:schemeClr val="hlink"/>
                          </a:solidFill>
                          <a:effectLst/>
                          <a:latin typeface="Times New Roman" pitchFamily="18" charset="0"/>
                          <a:cs typeface="Times New Roman" pitchFamily="18" charset="0"/>
                        </a:rPr>
                        <a:t>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r>
              <a:tr h="2174875">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66FFFF"/>
                          </a:solidFill>
                          <a:effectLst/>
                          <a:latin typeface="Times New Roman" pitchFamily="18" charset="0"/>
                          <a:cs typeface="Times New Roman" pitchFamily="18" charset="0"/>
                        </a:rPr>
                        <a:t>El líder es quién dispone de características intelectuales o cualidades físicas determinadas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chemeClr val="hlink"/>
                          </a:solidFill>
                          <a:effectLst/>
                          <a:latin typeface="Times New Roman" pitchFamily="18" charset="0"/>
                          <a:cs typeface="Times New Roman" pitchFamily="18" charset="0"/>
                        </a:rPr>
                        <a:t>Falta de pruebas científicas para fundamentar una teoría de liderazgo en base a los rasgos de la personalidad</a:t>
                      </a:r>
                      <a:endParaRPr kumimoji="0" lang="es-PY" sz="2800" b="1" i="0" u="none" strike="noStrike" cap="none" normalizeH="0" baseline="0" noProof="0" dirty="0" smtClean="0">
                        <a:ln>
                          <a:noFill/>
                        </a:ln>
                        <a:solidFill>
                          <a:schemeClr val="hlink"/>
                        </a:solidFill>
                        <a:effectLst/>
                        <a:latin typeface="Times New Roman" pitchFamily="18" charset="0"/>
                      </a:endParaRP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r>
              <a:tr h="1343025">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66FFFF"/>
                          </a:solidFill>
                          <a:effectLst/>
                          <a:latin typeface="Times New Roman" pitchFamily="18" charset="0"/>
                          <a:cs typeface="Times New Roman" pitchFamily="18" charset="0"/>
                        </a:rPr>
                        <a:t>El líder nasce, más de hacerse uno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chemeClr val="hlink"/>
                          </a:solidFill>
                          <a:effectLst/>
                          <a:latin typeface="Times New Roman" pitchFamily="18" charset="0"/>
                          <a:cs typeface="Times New Roman" pitchFamily="18" charset="0"/>
                        </a:rPr>
                        <a:t>Inexistencia de un perfil de personalidad del líder  ideal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r>
              <a:tr h="1673225">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66FFFF"/>
                          </a:solidFill>
                          <a:effectLst/>
                          <a:latin typeface="Times New Roman" pitchFamily="18" charset="0"/>
                          <a:cs typeface="Times New Roman" pitchFamily="18" charset="0"/>
                        </a:rPr>
                        <a:t>Se trata de una perspectiva individualista o psicológica que no considera el ambiente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chemeClr val="hlink"/>
                          </a:solidFill>
                          <a:effectLst/>
                          <a:latin typeface="Times New Roman" pitchFamily="18" charset="0"/>
                          <a:cs typeface="Times New Roman" pitchFamily="18" charset="0"/>
                        </a:rPr>
                        <a:t>Inexistencia de rasgos de personalidad universalmente válidos </a:t>
                      </a:r>
                    </a:p>
                  </a:txBody>
                  <a:tcPr horzOverflow="overflow">
                    <a:lnL w="12700" cap="flat" cmpd="sng" algn="ctr">
                      <a:solidFill>
                        <a:srgbClr val="FF9900"/>
                      </a:solidFill>
                      <a:prstDash val="solid"/>
                      <a:round/>
                      <a:headEnd type="none" w="med" len="med"/>
                      <a:tailEnd type="triangle" w="med" len="med"/>
                    </a:lnL>
                    <a:lnR w="12700" cap="flat" cmpd="sng" algn="ctr">
                      <a:solidFill>
                        <a:srgbClr val="FF9900"/>
                      </a:solidFill>
                      <a:prstDash val="solid"/>
                      <a:round/>
                      <a:headEnd type="none" w="med" len="med"/>
                      <a:tailEnd type="triangle" w="med" len="med"/>
                    </a:lnR>
                    <a:lnT w="12700" cap="flat" cmpd="sng" algn="ctr">
                      <a:solidFill>
                        <a:srgbClr val="FF9900"/>
                      </a:solidFill>
                      <a:prstDash val="solid"/>
                      <a:round/>
                      <a:headEnd type="none" w="med" len="med"/>
                      <a:tailEnd type="triangle" w="med" len="med"/>
                    </a:lnT>
                    <a:lnB w="12700" cap="flat" cmpd="sng" algn="ctr">
                      <a:solidFill>
                        <a:srgbClr val="FF9900"/>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1026"/>
          <p:cNvSpPr>
            <a:spLocks noGrp="1" noChangeArrowheads="1"/>
          </p:cNvSpPr>
          <p:nvPr>
            <p:ph type="title"/>
          </p:nvPr>
        </p:nvSpPr>
        <p:spPr>
          <a:xfrm>
            <a:off x="1371600" y="0"/>
            <a:ext cx="7162800" cy="785794"/>
          </a:xfrm>
        </p:spPr>
        <p:txBody>
          <a:bodyPr/>
          <a:lstStyle/>
          <a:p>
            <a:r>
              <a:rPr lang="pt-BR" smtClean="0">
                <a:cs typeface="Times New Roman" pitchFamily="18" charset="0"/>
              </a:rPr>
              <a:t> </a:t>
            </a:r>
            <a:br>
              <a:rPr lang="pt-BR" smtClean="0">
                <a:cs typeface="Times New Roman" pitchFamily="18" charset="0"/>
              </a:rPr>
            </a:br>
            <a:r>
              <a:rPr lang="pt-BR" sz="3200" b="1" smtClean="0">
                <a:solidFill>
                  <a:srgbClr val="FFFF66"/>
                </a:solidFill>
                <a:cs typeface="Times New Roman" pitchFamily="18" charset="0"/>
              </a:rPr>
              <a:t>Teoría del Comportamiento  </a:t>
            </a:r>
            <a:br>
              <a:rPr lang="pt-BR" sz="3200" b="1" smtClean="0">
                <a:solidFill>
                  <a:srgbClr val="FFFF66"/>
                </a:solidFill>
                <a:cs typeface="Times New Roman" pitchFamily="18" charset="0"/>
              </a:rPr>
            </a:br>
            <a:endParaRPr lang="pt-BR" sz="3200" b="1" dirty="0">
              <a:solidFill>
                <a:srgbClr val="FFFF66"/>
              </a:solidFill>
              <a:cs typeface="Times New Roman" pitchFamily="18" charset="0"/>
            </a:endParaRPr>
          </a:p>
        </p:txBody>
      </p:sp>
      <p:graphicFrame>
        <p:nvGraphicFramePr>
          <p:cNvPr id="341013" name="Group 1045"/>
          <p:cNvGraphicFramePr>
            <a:graphicFrameLocks noGrp="1"/>
          </p:cNvGraphicFramePr>
          <p:nvPr>
            <p:ph type="tbl" idx="1"/>
          </p:nvPr>
        </p:nvGraphicFramePr>
        <p:xfrm>
          <a:off x="304800" y="857232"/>
          <a:ext cx="8458200" cy="5855996"/>
        </p:xfrm>
        <a:graphic>
          <a:graphicData uri="http://schemas.openxmlformats.org/drawingml/2006/table">
            <a:tbl>
              <a:tblPr/>
              <a:tblGrid>
                <a:gridCol w="4229100"/>
                <a:gridCol w="4229100"/>
              </a:tblGrid>
              <a:tr h="418162">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600" b="1" i="0" u="none" strike="noStrike" cap="none" normalizeH="0" baseline="0" noProof="0" dirty="0" smtClean="0">
                          <a:ln>
                            <a:noFill/>
                          </a:ln>
                          <a:solidFill>
                            <a:srgbClr val="FFCC66"/>
                          </a:solidFill>
                          <a:effectLst/>
                          <a:latin typeface="Times New Roman" pitchFamily="18" charset="0"/>
                          <a:cs typeface="Times New Roman" pitchFamily="18" charset="0"/>
                        </a:rPr>
                        <a:t>Características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600" b="1" i="0" u="none" strike="noStrike" cap="none" normalizeH="0" baseline="0" noProof="0" smtClean="0">
                          <a:ln>
                            <a:noFill/>
                          </a:ln>
                          <a:solidFill>
                            <a:srgbClr val="66FF33"/>
                          </a:solidFill>
                          <a:effectLst/>
                          <a:latin typeface="Times New Roman" pitchFamily="18" charset="0"/>
                          <a:cs typeface="Times New Roman" pitchFamily="18" charset="0"/>
                        </a:rPr>
                        <a:t>Limitaciones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r>
              <a:tr h="1996452">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FFCC66"/>
                          </a:solidFill>
                          <a:effectLst/>
                          <a:latin typeface="Times New Roman" pitchFamily="18" charset="0"/>
                          <a:cs typeface="Times New Roman" pitchFamily="18" charset="0"/>
                        </a:rPr>
                        <a:t>Define y distingue estilos de liderazgo que </a:t>
                      </a:r>
                      <a:r>
                        <a:rPr kumimoji="0" lang="es-PY" sz="2800" b="1" i="0" u="none" strike="noStrike" cap="none" normalizeH="0" baseline="0" noProof="0" dirty="0" err="1" smtClean="0">
                          <a:ln>
                            <a:noFill/>
                          </a:ln>
                          <a:solidFill>
                            <a:srgbClr val="FFCC66"/>
                          </a:solidFill>
                          <a:effectLst/>
                          <a:latin typeface="Times New Roman" pitchFamily="18" charset="0"/>
                          <a:cs typeface="Times New Roman" pitchFamily="18" charset="0"/>
                        </a:rPr>
                        <a:t>varian</a:t>
                      </a:r>
                      <a:r>
                        <a:rPr kumimoji="0" lang="es-PY" sz="2800" b="1" i="0" u="none" strike="noStrike" cap="none" normalizeH="0" baseline="0" noProof="0" dirty="0" smtClean="0">
                          <a:ln>
                            <a:noFill/>
                          </a:ln>
                          <a:solidFill>
                            <a:srgbClr val="FFCC66"/>
                          </a:solidFill>
                          <a:effectLst/>
                          <a:latin typeface="Times New Roman" pitchFamily="18" charset="0"/>
                          <a:cs typeface="Times New Roman" pitchFamily="18" charset="0"/>
                        </a:rPr>
                        <a:t> cuánto a la efectividad del comportamiento de los líderes</a:t>
                      </a:r>
                      <a:r>
                        <a:rPr kumimoji="0" lang="es-PY" sz="2800" b="0" i="0" u="none" strike="noStrike" cap="none" normalizeH="0" baseline="0" noProof="0" dirty="0" smtClean="0">
                          <a:ln>
                            <a:noFill/>
                          </a:ln>
                          <a:solidFill>
                            <a:srgbClr val="FFCC66"/>
                          </a:solidFill>
                          <a:effectLst/>
                          <a:latin typeface="Times New Roman" pitchFamily="18" charset="0"/>
                          <a:cs typeface="Times New Roman" pitchFamily="18" charset="0"/>
                        </a:rPr>
                        <a:t>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66FF33"/>
                          </a:solidFill>
                          <a:effectLst/>
                          <a:latin typeface="Times New Roman" pitchFamily="18" charset="0"/>
                          <a:cs typeface="Times New Roman" pitchFamily="18" charset="0"/>
                        </a:rPr>
                        <a:t>Poca consistencia de los resultados de las investigaciones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r>
              <a:tr h="1771676">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700" b="0" i="0" u="none" strike="noStrike" cap="none" normalizeH="0" baseline="0" noProof="0" dirty="0" smtClean="0">
                          <a:ln>
                            <a:noFill/>
                          </a:ln>
                          <a:solidFill>
                            <a:srgbClr val="FFCC66"/>
                          </a:solidFill>
                          <a:effectLst/>
                          <a:latin typeface="Times New Roman" pitchFamily="18" charset="0"/>
                          <a:cs typeface="Times New Roman" pitchFamily="18" charset="0"/>
                        </a:rPr>
                        <a:t> Identificación de dimensiones que caracterizan el comportamiento de los líderes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0" i="0" u="none" strike="noStrike" cap="none" normalizeH="0" baseline="0" noProof="0" dirty="0" smtClean="0">
                          <a:ln>
                            <a:noFill/>
                          </a:ln>
                          <a:solidFill>
                            <a:srgbClr val="66FF33"/>
                          </a:solidFill>
                          <a:effectLst/>
                          <a:latin typeface="Times New Roman" pitchFamily="18" charset="0"/>
                          <a:cs typeface="Times New Roman" pitchFamily="18" charset="0"/>
                        </a:rPr>
                        <a:t>Se excluyen variables tales como el poder o las relaciones de clase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r>
              <a:tr h="1285884">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endParaRPr kumimoji="0" lang="es-PY" sz="2800" b="0" i="0" u="none" strike="noStrike" cap="none" normalizeH="0" baseline="0" noProof="0" dirty="0" smtClean="0">
                        <a:ln>
                          <a:noFill/>
                        </a:ln>
                        <a:solidFill>
                          <a:srgbClr val="FFCCFF"/>
                        </a:solidFill>
                        <a:effectLst/>
                        <a:latin typeface="Times New Roman" pitchFamily="18" charset="0"/>
                      </a:endParaRP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0" i="0" u="none" strike="noStrike" cap="none" normalizeH="0" baseline="0" noProof="0" dirty="0" smtClean="0">
                          <a:ln>
                            <a:noFill/>
                          </a:ln>
                          <a:solidFill>
                            <a:srgbClr val="66FF33"/>
                          </a:solidFill>
                          <a:effectLst/>
                          <a:latin typeface="Times New Roman" pitchFamily="18" charset="0"/>
                          <a:cs typeface="Times New Roman" pitchFamily="18" charset="0"/>
                        </a:rPr>
                        <a:t>Visión simple y estático del liderazgo, así como de los   subordinados </a:t>
                      </a:r>
                    </a:p>
                  </a:txBody>
                  <a:tcPr horzOverflow="overflow">
                    <a:lnL w="12700" cap="flat" cmpd="sng" algn="ctr">
                      <a:solidFill>
                        <a:srgbClr val="FF00FF"/>
                      </a:solidFill>
                      <a:prstDash val="solid"/>
                      <a:round/>
                      <a:headEnd type="none" w="med" len="med"/>
                      <a:tailEnd type="triangle" w="med" len="med"/>
                    </a:lnL>
                    <a:lnR w="12700" cap="flat" cmpd="sng" algn="ctr">
                      <a:solidFill>
                        <a:srgbClr val="FF00FF"/>
                      </a:solidFill>
                      <a:prstDash val="solid"/>
                      <a:round/>
                      <a:headEnd type="none" w="med" len="med"/>
                      <a:tailEnd type="triangle" w="med" len="med"/>
                    </a:lnR>
                    <a:lnT w="12700" cap="flat" cmpd="sng" algn="ctr">
                      <a:solidFill>
                        <a:srgbClr val="FF00FF"/>
                      </a:solidFill>
                      <a:prstDash val="solid"/>
                      <a:round/>
                      <a:headEnd type="none" w="med" len="med"/>
                      <a:tailEnd type="triangle" w="med" len="med"/>
                    </a:lnT>
                    <a:lnB w="12700" cap="flat" cmpd="sng" algn="ctr">
                      <a:solidFill>
                        <a:srgbClr val="FF00FF"/>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1026"/>
          <p:cNvSpPr>
            <a:spLocks noGrp="1" noChangeArrowheads="1"/>
          </p:cNvSpPr>
          <p:nvPr>
            <p:ph type="title"/>
          </p:nvPr>
        </p:nvSpPr>
        <p:spPr>
          <a:xfrm>
            <a:off x="609600" y="0"/>
            <a:ext cx="7772400" cy="1143000"/>
          </a:xfrm>
        </p:spPr>
        <p:txBody>
          <a:bodyPr/>
          <a:lstStyle/>
          <a:p>
            <a:r>
              <a:rPr lang="es-PY" sz="3200" b="1" dirty="0" smtClean="0">
                <a:solidFill>
                  <a:srgbClr val="FFFF66"/>
                </a:solidFill>
                <a:cs typeface="Times New Roman" pitchFamily="18" charset="0"/>
              </a:rPr>
              <a:t>Teoría de la Contingencia o Situación</a:t>
            </a:r>
            <a:r>
              <a:rPr lang="es-PY" b="1" dirty="0" smtClean="0">
                <a:cs typeface="Times New Roman" pitchFamily="18" charset="0"/>
              </a:rPr>
              <a:t> </a:t>
            </a:r>
            <a:endParaRPr lang="es-PY" b="1" dirty="0">
              <a:cs typeface="Times New Roman" pitchFamily="18" charset="0"/>
            </a:endParaRPr>
          </a:p>
        </p:txBody>
      </p:sp>
      <p:graphicFrame>
        <p:nvGraphicFramePr>
          <p:cNvPr id="342037" name="Group 1045"/>
          <p:cNvGraphicFramePr>
            <a:graphicFrameLocks noGrp="1"/>
          </p:cNvGraphicFramePr>
          <p:nvPr>
            <p:ph type="tbl" idx="1"/>
          </p:nvPr>
        </p:nvGraphicFramePr>
        <p:xfrm>
          <a:off x="381000" y="1295400"/>
          <a:ext cx="8458200" cy="4590288"/>
        </p:xfrm>
        <a:graphic>
          <a:graphicData uri="http://schemas.openxmlformats.org/drawingml/2006/table">
            <a:tbl>
              <a:tblPr/>
              <a:tblGrid>
                <a:gridCol w="4708525"/>
                <a:gridCol w="3749675"/>
              </a:tblGrid>
              <a:tr h="914400">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FFCCFF"/>
                          </a:solidFill>
                          <a:effectLst/>
                          <a:latin typeface="Times New Roman" pitchFamily="18" charset="0"/>
                          <a:cs typeface="Times New Roman" pitchFamily="18" charset="0"/>
                        </a:rPr>
                        <a:t>Características </a:t>
                      </a:r>
                    </a:p>
                  </a:txBody>
                  <a:tcPr horzOverflow="overflow">
                    <a:lnL w="12700" cap="flat" cmpd="sng" algn="ctr">
                      <a:solidFill>
                        <a:srgbClr val="66FFFF"/>
                      </a:solidFill>
                      <a:prstDash val="solid"/>
                      <a:round/>
                      <a:headEnd type="none" w="med" len="med"/>
                      <a:tailEnd type="triangle" w="med" len="med"/>
                    </a:lnL>
                    <a:lnR w="12700" cap="flat" cmpd="sng" algn="ctr">
                      <a:solidFill>
                        <a:srgbClr val="33CCFF"/>
                      </a:solidFill>
                      <a:prstDash val="solid"/>
                      <a:round/>
                      <a:headEnd type="none" w="med" len="med"/>
                      <a:tailEnd type="triangle" w="med" len="med"/>
                    </a:lnR>
                    <a:lnT w="12700" cap="flat" cmpd="sng" algn="ctr">
                      <a:solidFill>
                        <a:srgbClr val="66FFFF"/>
                      </a:solidFill>
                      <a:prstDash val="solid"/>
                      <a:round/>
                      <a:headEnd type="none" w="med" len="med"/>
                      <a:tailEnd type="triangle" w="med" len="med"/>
                    </a:lnT>
                    <a:lnB w="12700" cap="flat" cmpd="sng" algn="ctr">
                      <a:solidFill>
                        <a:srgbClr val="33CCFF"/>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1" i="0" u="none" strike="noStrike" cap="none" normalizeH="0" baseline="0" noProof="0" dirty="0" smtClean="0">
                          <a:ln>
                            <a:noFill/>
                          </a:ln>
                          <a:solidFill>
                            <a:srgbClr val="FFCCFF"/>
                          </a:solidFill>
                          <a:effectLst/>
                          <a:latin typeface="Times New Roman" pitchFamily="18" charset="0"/>
                          <a:cs typeface="Times New Roman" pitchFamily="18" charset="0"/>
                        </a:rPr>
                        <a:t>Limitaciones </a:t>
                      </a:r>
                    </a:p>
                  </a:txBody>
                  <a:tcPr horzOverflow="overflow">
                    <a:lnL w="12700" cap="flat" cmpd="sng" algn="ctr">
                      <a:solidFill>
                        <a:srgbClr val="33CCFF"/>
                      </a:solidFill>
                      <a:prstDash val="solid"/>
                      <a:round/>
                      <a:headEnd type="none" w="med" len="med"/>
                      <a:tailEnd type="triangle" w="med" len="med"/>
                    </a:lnL>
                    <a:lnR w="12700" cap="flat" cmpd="sng" algn="ctr">
                      <a:solidFill>
                        <a:srgbClr val="66FFFF"/>
                      </a:solidFill>
                      <a:prstDash val="solid"/>
                      <a:round/>
                      <a:headEnd type="none" w="med" len="med"/>
                      <a:tailEnd type="triangle" w="med" len="med"/>
                    </a:lnR>
                    <a:lnT w="12700" cap="flat" cmpd="sng" algn="ctr">
                      <a:solidFill>
                        <a:srgbClr val="66FFFF"/>
                      </a:solidFill>
                      <a:prstDash val="solid"/>
                      <a:round/>
                      <a:headEnd type="none" w="med" len="med"/>
                      <a:tailEnd type="triangle" w="med" len="med"/>
                    </a:lnT>
                    <a:lnB w="12700" cap="flat" cmpd="sng" algn="ctr">
                      <a:solidFill>
                        <a:srgbClr val="33CCFF"/>
                      </a:solidFill>
                      <a:prstDash val="solid"/>
                      <a:round/>
                      <a:headEnd type="none" w="med" len="med"/>
                      <a:tailEnd type="triangle" w="med" len="med"/>
                    </a:lnB>
                    <a:lnTlToBr>
                      <a:noFill/>
                    </a:lnTlToBr>
                    <a:lnBlToTr>
                      <a:noFill/>
                    </a:lnBlToTr>
                    <a:noFill/>
                  </a:tcPr>
                </a:tc>
              </a:tr>
              <a:tr h="3581400">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0" i="0" u="none" strike="noStrike" cap="none" normalizeH="0" baseline="0" noProof="0" dirty="0" smtClean="0">
                          <a:ln>
                            <a:noFill/>
                          </a:ln>
                          <a:solidFill>
                            <a:srgbClr val="FFCCFF"/>
                          </a:solidFill>
                          <a:effectLst/>
                          <a:latin typeface="Times New Roman" pitchFamily="18" charset="0"/>
                          <a:cs typeface="Times New Roman" pitchFamily="18" charset="0"/>
                        </a:rPr>
                        <a:t>* </a:t>
                      </a:r>
                      <a:r>
                        <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rPr>
                        <a:t>El éxito del líder depende de:</a:t>
                      </a:r>
                      <a:r>
                        <a:rPr kumimoji="0" lang="es-PY" sz="2800" b="0" i="0" u="none" strike="noStrike" cap="none" normalizeH="0" baseline="0" noProof="0" dirty="0" smtClean="0">
                          <a:ln>
                            <a:noFill/>
                          </a:ln>
                          <a:solidFill>
                            <a:srgbClr val="FFCCFF"/>
                          </a:solidFill>
                          <a:effectLst/>
                          <a:latin typeface="Times New Roman" pitchFamily="18" charset="0"/>
                          <a:cs typeface="Times New Roman" pitchFamily="18" charset="0"/>
                        </a:rPr>
                        <a:t> </a:t>
                      </a:r>
                    </a:p>
                    <a:p>
                      <a:pPr marL="457200" marR="0" lvl="1" indent="0" algn="l" defTabSz="914400" rtl="0" eaLnBrk="1" fontAlgn="base" latinLnBrk="0" hangingPunct="1">
                        <a:lnSpc>
                          <a:spcPct val="100000"/>
                        </a:lnSpc>
                        <a:spcBef>
                          <a:spcPct val="20000"/>
                        </a:spcBef>
                        <a:spcAft>
                          <a:spcPct val="0"/>
                        </a:spcAft>
                        <a:buClr>
                          <a:srgbClr val="CCFFFF"/>
                        </a:buClr>
                        <a:buSzTx/>
                        <a:buFontTx/>
                        <a:buNone/>
                        <a:tabLst/>
                      </a:pPr>
                      <a:r>
                        <a:rPr kumimoji="0" lang="es-PY" sz="2400" b="0" i="0" u="none" strike="noStrike" cap="none" normalizeH="0" baseline="0" noProof="0" dirty="0" smtClean="0">
                          <a:ln>
                            <a:noFill/>
                          </a:ln>
                          <a:solidFill>
                            <a:schemeClr val="hlink"/>
                          </a:solidFill>
                          <a:effectLst/>
                          <a:latin typeface="Symbol" pitchFamily="18" charset="2"/>
                          <a:cs typeface="Times New Roman" pitchFamily="18" charset="0"/>
                        </a:rPr>
                        <a:t>·</a:t>
                      </a:r>
                      <a:r>
                        <a:rPr kumimoji="0" lang="es-PY" sz="2400" b="0" i="0" u="none" strike="noStrike" cap="none" normalizeH="0" baseline="0" noProof="0" dirty="0" smtClean="0">
                          <a:ln>
                            <a:noFill/>
                          </a:ln>
                          <a:solidFill>
                            <a:schemeClr val="hlink"/>
                          </a:solidFill>
                          <a:effectLst/>
                          <a:latin typeface="Times New Roman" pitchFamily="18" charset="0"/>
                          <a:cs typeface="Times New Roman" pitchFamily="18" charset="0"/>
                        </a:rPr>
                        <a:t> </a:t>
                      </a:r>
                      <a:r>
                        <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rPr>
                        <a:t>Su estilo personal de</a:t>
                      </a:r>
                    </a:p>
                    <a:p>
                      <a:pPr marL="457200" marR="0" lvl="1" indent="0" algn="l" defTabSz="914400" rtl="0" eaLnBrk="1" fontAlgn="base" latinLnBrk="0" hangingPunct="1">
                        <a:lnSpc>
                          <a:spcPct val="100000"/>
                        </a:lnSpc>
                        <a:spcBef>
                          <a:spcPct val="20000"/>
                        </a:spcBef>
                        <a:spcAft>
                          <a:spcPct val="0"/>
                        </a:spcAft>
                        <a:buClr>
                          <a:srgbClr val="CCFFFF"/>
                        </a:buClr>
                        <a:buSzTx/>
                        <a:buFontTx/>
                        <a:buNone/>
                        <a:tabLst/>
                      </a:pPr>
                      <a:r>
                        <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rPr>
                        <a:t>   liderazgo</a:t>
                      </a:r>
                    </a:p>
                    <a:p>
                      <a:pPr marL="457200" marR="0" lvl="1" indent="0" algn="l" defTabSz="914400" rtl="0" eaLnBrk="1" fontAlgn="base" latinLnBrk="0" hangingPunct="1">
                        <a:lnSpc>
                          <a:spcPct val="100000"/>
                        </a:lnSpc>
                        <a:spcBef>
                          <a:spcPct val="20000"/>
                        </a:spcBef>
                        <a:spcAft>
                          <a:spcPct val="0"/>
                        </a:spcAft>
                        <a:buClr>
                          <a:srgbClr val="CCFFFF"/>
                        </a:buClr>
                        <a:buSzTx/>
                        <a:buFontTx/>
                        <a:buNone/>
                        <a:tabLst/>
                      </a:pPr>
                      <a:endPar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20000"/>
                        </a:spcBef>
                        <a:spcAft>
                          <a:spcPct val="0"/>
                        </a:spcAft>
                        <a:buClr>
                          <a:srgbClr val="CCFFFF"/>
                        </a:buClr>
                        <a:buSzTx/>
                        <a:buFontTx/>
                        <a:buNone/>
                        <a:tabLst/>
                      </a:pPr>
                      <a:r>
                        <a:rPr kumimoji="0" lang="es-PY" sz="2800" b="0" i="0" u="none" strike="noStrike" cap="none" normalizeH="0" baseline="0" noProof="0" dirty="0" smtClean="0">
                          <a:ln>
                            <a:noFill/>
                          </a:ln>
                          <a:solidFill>
                            <a:schemeClr val="hlink"/>
                          </a:solidFill>
                          <a:effectLst/>
                          <a:latin typeface="Symbol" pitchFamily="18" charset="2"/>
                          <a:cs typeface="Times New Roman" pitchFamily="18" charset="0"/>
                        </a:rPr>
                        <a:t>·</a:t>
                      </a:r>
                      <a:r>
                        <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rPr>
                        <a:t> las características </a:t>
                      </a:r>
                    </a:p>
                    <a:p>
                      <a:pPr marL="457200" marR="0" lvl="1" indent="0" algn="l" defTabSz="914400" rtl="0" eaLnBrk="1" fontAlgn="base" latinLnBrk="0" hangingPunct="1">
                        <a:lnSpc>
                          <a:spcPct val="100000"/>
                        </a:lnSpc>
                        <a:spcBef>
                          <a:spcPct val="20000"/>
                        </a:spcBef>
                        <a:spcAft>
                          <a:spcPct val="0"/>
                        </a:spcAft>
                        <a:buClr>
                          <a:srgbClr val="CCFFFF"/>
                        </a:buClr>
                        <a:buSzTx/>
                        <a:buFontTx/>
                        <a:buNone/>
                        <a:tabLst/>
                      </a:pPr>
                      <a:r>
                        <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rPr>
                        <a:t>   concretas de la situación </a:t>
                      </a:r>
                    </a:p>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endParaRPr kumimoji="0" lang="es-PY" sz="2800" b="0" i="0" u="none" strike="noStrike" cap="none" normalizeH="0" baseline="0" noProof="0" dirty="0" smtClean="0">
                        <a:ln>
                          <a:noFill/>
                        </a:ln>
                        <a:solidFill>
                          <a:srgbClr val="FF99CC"/>
                        </a:solidFill>
                        <a:effectLst/>
                        <a:latin typeface="Times New Roman" pitchFamily="18" charset="0"/>
                        <a:cs typeface="Times New Roman" pitchFamily="18" charset="0"/>
                      </a:endParaRPr>
                    </a:p>
                  </a:txBody>
                  <a:tcPr horzOverflow="overflow">
                    <a:lnL w="12700" cap="flat" cmpd="sng" algn="ctr">
                      <a:solidFill>
                        <a:srgbClr val="66FFFF"/>
                      </a:solidFill>
                      <a:prstDash val="solid"/>
                      <a:round/>
                      <a:headEnd type="none" w="med" len="med"/>
                      <a:tailEnd type="triangle" w="med" len="med"/>
                    </a:lnL>
                    <a:lnR w="12700" cap="flat" cmpd="sng" algn="ctr">
                      <a:solidFill>
                        <a:srgbClr val="66FFFF"/>
                      </a:solidFill>
                      <a:prstDash val="solid"/>
                      <a:round/>
                      <a:headEnd type="none" w="med" len="med"/>
                      <a:tailEnd type="triangle" w="med" len="med"/>
                    </a:lnR>
                    <a:lnT w="12700" cap="flat" cmpd="sng" algn="ctr">
                      <a:solidFill>
                        <a:srgbClr val="33CCFF"/>
                      </a:solidFill>
                      <a:prstDash val="solid"/>
                      <a:round/>
                      <a:headEnd type="none" w="med" len="med"/>
                      <a:tailEnd type="triangle" w="med" len="med"/>
                    </a:lnT>
                    <a:lnB w="12700" cap="flat" cmpd="sng" algn="ctr">
                      <a:solidFill>
                        <a:srgbClr val="66FFFF"/>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0" i="0" u="none" strike="noStrike" cap="none" normalizeH="0" baseline="0" noProof="0" dirty="0" smtClean="0">
                          <a:ln>
                            <a:noFill/>
                          </a:ln>
                          <a:solidFill>
                            <a:srgbClr val="FFCCFF"/>
                          </a:solidFill>
                          <a:effectLst/>
                          <a:latin typeface="Times New Roman" pitchFamily="18" charset="0"/>
                          <a:cs typeface="Times New Roman" pitchFamily="18" charset="0"/>
                        </a:rPr>
                        <a:t>*La conducta de las personas no son estáticas</a:t>
                      </a:r>
                    </a:p>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0" i="0" u="none" strike="noStrike" cap="none" normalizeH="0" baseline="0" noProof="0" dirty="0" smtClean="0">
                          <a:ln>
                            <a:noFill/>
                          </a:ln>
                          <a:solidFill>
                            <a:srgbClr val="FFCC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2800" b="0" i="0" u="none" strike="noStrike" cap="none" normalizeH="0" baseline="0" noProof="0" dirty="0" smtClean="0">
                          <a:ln>
                            <a:noFill/>
                          </a:ln>
                          <a:solidFill>
                            <a:srgbClr val="FFCCFF"/>
                          </a:solidFill>
                          <a:effectLst/>
                          <a:latin typeface="Times New Roman" pitchFamily="18" charset="0"/>
                          <a:cs typeface="Times New Roman" pitchFamily="18" charset="0"/>
                        </a:rPr>
                        <a:t>* Los factores que componen la situación (propuestos por </a:t>
                      </a:r>
                      <a:r>
                        <a:rPr kumimoji="0" lang="es-PY" sz="2800" b="0" i="0" u="none" strike="noStrike" cap="none" normalizeH="0" baseline="0" noProof="0" dirty="0" err="1" smtClean="0">
                          <a:ln>
                            <a:noFill/>
                          </a:ln>
                          <a:solidFill>
                            <a:srgbClr val="FFCCFF"/>
                          </a:solidFill>
                          <a:effectLst/>
                          <a:latin typeface="Times New Roman" pitchFamily="18" charset="0"/>
                          <a:cs typeface="Times New Roman" pitchFamily="18" charset="0"/>
                        </a:rPr>
                        <a:t>Fiedler</a:t>
                      </a:r>
                      <a:r>
                        <a:rPr kumimoji="0" lang="es-PY" sz="2800" b="0" i="0" u="none" strike="noStrike" cap="none" normalizeH="0" baseline="0" noProof="0" dirty="0" smtClean="0">
                          <a:ln>
                            <a:noFill/>
                          </a:ln>
                          <a:solidFill>
                            <a:srgbClr val="FFCCFF"/>
                          </a:solidFill>
                          <a:effectLst/>
                          <a:latin typeface="Times New Roman" pitchFamily="18" charset="0"/>
                          <a:cs typeface="Times New Roman" pitchFamily="18" charset="0"/>
                        </a:rPr>
                        <a:t>) son excesivamente simplistas </a:t>
                      </a:r>
                    </a:p>
                  </a:txBody>
                  <a:tcPr horzOverflow="overflow">
                    <a:lnL w="12700" cap="flat" cmpd="sng" algn="ctr">
                      <a:solidFill>
                        <a:srgbClr val="66FFFF"/>
                      </a:solidFill>
                      <a:prstDash val="solid"/>
                      <a:round/>
                      <a:headEnd type="none" w="med" len="med"/>
                      <a:tailEnd type="triangle" w="med" len="med"/>
                    </a:lnL>
                    <a:lnR w="12700" cap="flat" cmpd="sng" algn="ctr">
                      <a:solidFill>
                        <a:srgbClr val="66FFFF"/>
                      </a:solidFill>
                      <a:prstDash val="solid"/>
                      <a:round/>
                      <a:headEnd type="none" w="med" len="med"/>
                      <a:tailEnd type="triangle" w="med" len="med"/>
                    </a:lnR>
                    <a:lnT w="12700" cap="flat" cmpd="sng" algn="ctr">
                      <a:solidFill>
                        <a:srgbClr val="33CCFF"/>
                      </a:solidFill>
                      <a:prstDash val="solid"/>
                      <a:round/>
                      <a:headEnd type="none" w="med" len="med"/>
                      <a:tailEnd type="triangle" w="med" len="med"/>
                    </a:lnT>
                    <a:lnB w="12700" cap="flat" cmpd="sng" algn="ctr">
                      <a:solidFill>
                        <a:srgbClr val="66FFFF"/>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0"/>
            <a:ext cx="7772400" cy="1066800"/>
          </a:xfrm>
        </p:spPr>
        <p:txBody>
          <a:bodyPr/>
          <a:lstStyle/>
          <a:p>
            <a:r>
              <a:rPr lang="es-PY" sz="2800" b="1" dirty="0" smtClean="0">
                <a:solidFill>
                  <a:srgbClr val="FFFF66"/>
                </a:solidFill>
              </a:rPr>
              <a:t>Definiciones de Liderazgo </a:t>
            </a:r>
            <a:endParaRPr lang="es-PY" sz="2800" b="1" dirty="0">
              <a:solidFill>
                <a:srgbClr val="FFFF66"/>
              </a:solidFill>
            </a:endParaRPr>
          </a:p>
        </p:txBody>
      </p:sp>
      <p:sp>
        <p:nvSpPr>
          <p:cNvPr id="299011" name="Rectangle 3"/>
          <p:cNvSpPr>
            <a:spLocks noGrp="1" noChangeArrowheads="1"/>
          </p:cNvSpPr>
          <p:nvPr>
            <p:ph type="body" idx="4294967295"/>
          </p:nvPr>
        </p:nvSpPr>
        <p:spPr>
          <a:xfrm>
            <a:off x="609600" y="1600200"/>
            <a:ext cx="8534400" cy="4648200"/>
          </a:xfrm>
          <a:ln/>
        </p:spPr>
        <p:txBody>
          <a:bodyPr/>
          <a:lstStyle/>
          <a:p>
            <a:r>
              <a:rPr lang="es-PY" sz="2800" b="1" dirty="0" smtClean="0">
                <a:solidFill>
                  <a:srgbClr val="00FF00"/>
                </a:solidFill>
              </a:rPr>
              <a:t>Los líderes deben confiar en sus subordinados, delegar responsabilidades e ser sensibles con ellos, esforzarse para proporcionarles de los recursos  y condiciones de trabajo necesarios para alcanzar las metas que ambicionan llegar.</a:t>
            </a:r>
          </a:p>
          <a:p>
            <a:pPr>
              <a:buFont typeface="Symbol" pitchFamily="18" charset="2"/>
              <a:buNone/>
            </a:pPr>
            <a:r>
              <a:rPr lang="es-PY" sz="2800" b="1" dirty="0" smtClean="0">
                <a:solidFill>
                  <a:srgbClr val="00FF00"/>
                </a:solidFill>
              </a:rPr>
              <a:t>  </a:t>
            </a:r>
          </a:p>
          <a:p>
            <a:pPr>
              <a:buFont typeface="Symbol" pitchFamily="18" charset="2"/>
              <a:buNone/>
            </a:pPr>
            <a:endParaRPr lang="pt-BR" sz="2800" b="1" dirty="0">
              <a:solidFill>
                <a:srgbClr val="00FF00"/>
              </a:solidFill>
            </a:endParaRPr>
          </a:p>
          <a:p>
            <a:pPr>
              <a:buFont typeface="Symbol" pitchFamily="18" charset="2"/>
              <a:buNone/>
            </a:pPr>
            <a:endParaRPr lang="pt-BR" sz="2800" b="1" dirty="0">
              <a:solidFill>
                <a:srgbClr val="00FF00"/>
              </a:solidFill>
            </a:endParaRPr>
          </a:p>
          <a:p>
            <a:pPr>
              <a:buFont typeface="Symbol" pitchFamily="18" charset="2"/>
              <a:buNone/>
            </a:pPr>
            <a:r>
              <a:rPr lang="pt-BR" sz="2800" b="1" dirty="0">
                <a:solidFill>
                  <a:srgbClr val="00FF00"/>
                </a:solidFill>
              </a:rPr>
              <a:t>									</a:t>
            </a:r>
            <a:endParaRPr lang="pt-BR" sz="1600" b="1" dirty="0">
              <a:solidFill>
                <a:schemeClr val="bg1"/>
              </a:solidFill>
            </a:endParaRPr>
          </a:p>
        </p:txBody>
      </p:sp>
      <p:sp>
        <p:nvSpPr>
          <p:cNvPr id="299012" name="Line 4"/>
          <p:cNvSpPr>
            <a:spLocks noChangeShapeType="1"/>
          </p:cNvSpPr>
          <p:nvPr/>
        </p:nvSpPr>
        <p:spPr bwMode="auto">
          <a:xfrm>
            <a:off x="4572000" y="4495800"/>
            <a:ext cx="533400" cy="0"/>
          </a:xfrm>
          <a:prstGeom prst="line">
            <a:avLst/>
          </a:prstGeom>
          <a:noFill/>
          <a:ln w="9525">
            <a:noFill/>
            <a:round/>
            <a:headEnd/>
            <a:tailEnd type="triangle" w="med" len="med"/>
          </a:ln>
          <a:effectLst/>
        </p:spPr>
        <p:txBody>
          <a:bodyPr wrap="none" anchor="ctr"/>
          <a:lstStyle/>
          <a:p>
            <a:endParaRPr lang="es-PY"/>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wipe(left)">
                                      <p:cBhvr>
                                        <p:cTn id="7" dur="500"/>
                                        <p:tgtEl>
                                          <p:spTgt spid="29901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99011">
                                            <p:txEl>
                                              <p:pRg st="0" end="0"/>
                                            </p:txEl>
                                          </p:spTgt>
                                        </p:tgtEl>
                                        <p:attrNameLst>
                                          <p:attrName>style.visibility</p:attrName>
                                        </p:attrNameLst>
                                      </p:cBhvr>
                                      <p:to>
                                        <p:strVal val="visible"/>
                                      </p:to>
                                    </p:set>
                                    <p:anim calcmode="lin" valueType="num">
                                      <p:cBhvr>
                                        <p:cTn id="11" dur="500" fill="hold"/>
                                        <p:tgtEl>
                                          <p:spTgt spid="299011">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29901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990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901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299011">
                                            <p:txEl>
                                              <p:pRg st="1" end="1"/>
                                            </p:txEl>
                                          </p:spTgt>
                                        </p:tgtEl>
                                        <p:attrNameLst>
                                          <p:attrName>style.visibility</p:attrName>
                                        </p:attrNameLst>
                                      </p:cBhvr>
                                      <p:to>
                                        <p:strVal val="visible"/>
                                      </p:to>
                                    </p:set>
                                    <p:anim calcmode="lin" valueType="num">
                                      <p:cBhvr>
                                        <p:cTn id="18" dur="500" fill="hold"/>
                                        <p:tgtEl>
                                          <p:spTgt spid="299011">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29901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29901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99011">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299011">
                                            <p:txEl>
                                              <p:pRg st="4" end="4"/>
                                            </p:txEl>
                                          </p:spTgt>
                                        </p:tgtEl>
                                        <p:attrNameLst>
                                          <p:attrName>style.visibility</p:attrName>
                                        </p:attrNameLst>
                                      </p:cBhvr>
                                      <p:to>
                                        <p:strVal val="visible"/>
                                      </p:to>
                                    </p:set>
                                    <p:anim calcmode="lin" valueType="num">
                                      <p:cBhvr>
                                        <p:cTn id="25" dur="500" fill="hold"/>
                                        <p:tgtEl>
                                          <p:spTgt spid="299011">
                                            <p:txEl>
                                              <p:pRg st="4" end="4"/>
                                            </p:txEl>
                                          </p:spTgt>
                                        </p:tgtEl>
                                        <p:attrNameLst>
                                          <p:attrName>ppt_x</p:attrName>
                                        </p:attrNameLst>
                                      </p:cBhvr>
                                      <p:tavLst>
                                        <p:tav tm="0">
                                          <p:val>
                                            <p:strVal val="#ppt_x-#ppt_w/2"/>
                                          </p:val>
                                        </p:tav>
                                        <p:tav tm="100000">
                                          <p:val>
                                            <p:strVal val="#ppt_x"/>
                                          </p:val>
                                        </p:tav>
                                      </p:tavLst>
                                    </p:anim>
                                    <p:anim calcmode="lin" valueType="num">
                                      <p:cBhvr>
                                        <p:cTn id="26" dur="500" fill="hold"/>
                                        <p:tgtEl>
                                          <p:spTgt spid="299011">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2990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9901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0"/>
            <a:ext cx="7772400" cy="1066800"/>
          </a:xfrm>
        </p:spPr>
        <p:txBody>
          <a:bodyPr/>
          <a:lstStyle/>
          <a:p>
            <a:r>
              <a:rPr lang="pt-BR" sz="2800" b="1" dirty="0">
                <a:solidFill>
                  <a:srgbClr val="FFFF66"/>
                </a:solidFill>
                <a:cs typeface="Times New Roman" pitchFamily="18" charset="0"/>
              </a:rPr>
              <a:t>ÉTICA y</a:t>
            </a:r>
            <a:r>
              <a:rPr lang="pt-BR" sz="2800" b="1" dirty="0" smtClean="0">
                <a:solidFill>
                  <a:srgbClr val="FFFF66"/>
                </a:solidFill>
                <a:cs typeface="Times New Roman" pitchFamily="18" charset="0"/>
              </a:rPr>
              <a:t> LIDERAZGO</a:t>
            </a:r>
            <a:endParaRPr lang="pt-BR" sz="2800" b="1" dirty="0">
              <a:solidFill>
                <a:srgbClr val="FFFF66"/>
              </a:solidFill>
              <a:cs typeface="Times New Roman" pitchFamily="18" charset="0"/>
            </a:endParaRPr>
          </a:p>
        </p:txBody>
      </p:sp>
      <p:sp>
        <p:nvSpPr>
          <p:cNvPr id="301059" name="Rectangle 3"/>
          <p:cNvSpPr>
            <a:spLocks noGrp="1" noChangeArrowheads="1"/>
          </p:cNvSpPr>
          <p:nvPr>
            <p:ph type="body" idx="4294967295"/>
          </p:nvPr>
        </p:nvSpPr>
        <p:spPr>
          <a:xfrm>
            <a:off x="685800" y="1295400"/>
            <a:ext cx="8077200" cy="5181600"/>
          </a:xfrm>
        </p:spPr>
        <p:txBody>
          <a:bodyPr/>
          <a:lstStyle/>
          <a:p>
            <a:pPr>
              <a:buFont typeface="Symbol" pitchFamily="18" charset="2"/>
              <a:buNone/>
            </a:pPr>
            <a:endParaRPr lang="pt-BR" sz="2600" b="1">
              <a:solidFill>
                <a:srgbClr val="00FF00"/>
              </a:solidFill>
            </a:endParaRPr>
          </a:p>
          <a:p>
            <a:pPr>
              <a:buFont typeface="Symbol" pitchFamily="18" charset="2"/>
              <a:buNone/>
            </a:pPr>
            <a:endParaRPr lang="pt-BR" sz="2600" b="1">
              <a:solidFill>
                <a:schemeClr val="accent2"/>
              </a:solidFill>
            </a:endParaRPr>
          </a:p>
        </p:txBody>
      </p:sp>
      <p:sp>
        <p:nvSpPr>
          <p:cNvPr id="301061" name="Rectangle 5"/>
          <p:cNvSpPr>
            <a:spLocks noChangeArrowheads="1"/>
          </p:cNvSpPr>
          <p:nvPr/>
        </p:nvSpPr>
        <p:spPr bwMode="auto">
          <a:xfrm>
            <a:off x="990600" y="1219200"/>
            <a:ext cx="7239000" cy="4031873"/>
          </a:xfrm>
          <a:prstGeom prst="rect">
            <a:avLst/>
          </a:prstGeom>
          <a:noFill/>
          <a:ln w="9525">
            <a:noFill/>
            <a:miter lim="800000"/>
            <a:headEnd/>
            <a:tailEnd/>
          </a:ln>
          <a:effectLst/>
        </p:spPr>
        <p:txBody>
          <a:bodyPr>
            <a:spAutoFit/>
          </a:bodyPr>
          <a:lstStyle/>
          <a:p>
            <a:pPr algn="just">
              <a:tabLst>
                <a:tab pos="269875" algn="l"/>
              </a:tabLst>
            </a:pPr>
            <a:endParaRPr lang="pt-BR" sz="3200" b="0" dirty="0">
              <a:solidFill>
                <a:srgbClr val="66FF33"/>
              </a:solidFill>
              <a:latin typeface="Times New Roman" pitchFamily="18" charset="0"/>
              <a:cs typeface="Times New Roman" pitchFamily="18" charset="0"/>
            </a:endParaRPr>
          </a:p>
          <a:p>
            <a:pPr algn="just">
              <a:tabLst>
                <a:tab pos="269875" algn="l"/>
              </a:tabLst>
            </a:pPr>
            <a:r>
              <a:rPr lang="es-PY" sz="3200" b="0" dirty="0" smtClean="0">
                <a:solidFill>
                  <a:srgbClr val="66FF33"/>
                </a:solidFill>
                <a:latin typeface="Times New Roman" pitchFamily="18" charset="0"/>
                <a:cs typeface="Times New Roman" pitchFamily="18" charset="0"/>
              </a:rPr>
              <a:t>Preocupaciones referentes a incorporar ética ha aumentado continuamente, esto  debido a los </a:t>
            </a:r>
            <a:r>
              <a:rPr lang="es-PY" sz="3200" b="0" i="1" dirty="0" smtClean="0">
                <a:solidFill>
                  <a:srgbClr val="FFCC00"/>
                </a:solidFill>
                <a:latin typeface="Times New Roman" pitchFamily="18" charset="0"/>
                <a:cs typeface="Times New Roman" pitchFamily="18" charset="0"/>
              </a:rPr>
              <a:t>escándalos</a:t>
            </a:r>
            <a:r>
              <a:rPr lang="es-PY" sz="3200" b="0" dirty="0" smtClean="0">
                <a:solidFill>
                  <a:srgbClr val="66FF33"/>
                </a:solidFill>
                <a:latin typeface="Times New Roman" pitchFamily="18" charset="0"/>
                <a:cs typeface="Times New Roman" pitchFamily="18" charset="0"/>
              </a:rPr>
              <a:t> cada vez más comunes que envuelven algunos miembros de la sociedad, organizaciones y gobiernos con una total falta de credibilidad por causa de la </a:t>
            </a:r>
            <a:r>
              <a:rPr lang="es-PY" sz="3200" b="0" i="1" dirty="0" smtClean="0">
                <a:solidFill>
                  <a:srgbClr val="FFCC00"/>
                </a:solidFill>
                <a:latin typeface="Times New Roman" pitchFamily="18" charset="0"/>
                <a:cs typeface="Times New Roman" pitchFamily="18" charset="0"/>
              </a:rPr>
              <a:t>corrupción</a:t>
            </a:r>
            <a:r>
              <a:rPr lang="es-PY" sz="3200" b="0" dirty="0" smtClean="0">
                <a:solidFill>
                  <a:srgbClr val="FFCC00"/>
                </a:solidFill>
                <a:latin typeface="Times New Roman" pitchFamily="18" charset="0"/>
                <a:cs typeface="Times New Roman" pitchFamily="18" charset="0"/>
              </a:rPr>
              <a:t>.</a:t>
            </a:r>
            <a:r>
              <a:rPr lang="es-PY" sz="3200" b="0" dirty="0" smtClean="0">
                <a:solidFill>
                  <a:srgbClr val="66FF33"/>
                </a:solidFill>
                <a:latin typeface="Times New Roman" pitchFamily="18" charset="0"/>
                <a:cs typeface="Times New Roman" pitchFamily="18" charset="0"/>
              </a:rPr>
              <a:t> </a:t>
            </a:r>
            <a:endParaRPr lang="es-PY" sz="3200" b="0" dirty="0">
              <a:solidFill>
                <a:srgbClr val="66FF33"/>
              </a:solidFill>
              <a:latin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wipe(left)">
                                      <p:cBhvr>
                                        <p:cTn id="7" dur="500"/>
                                        <p:tgtEl>
                                          <p:spTgt spid="301058"/>
                                        </p:tgtEl>
                                      </p:cBhvr>
                                    </p:animEffect>
                                  </p:childTnLst>
                                </p:cTn>
                              </p:par>
                            </p:childTnLst>
                          </p:cTn>
                        </p:par>
                        <p:par>
                          <p:cTn id="8" fill="hold">
                            <p:stCondLst>
                              <p:cond delay="500"/>
                            </p:stCondLst>
                            <p:childTnLst>
                              <p:par>
                                <p:cTn id="9" presetID="17" presetClass="entr" presetSubtype="8" fill="hold" grpId="0" nodeType="afterEffect" nodePh="1">
                                  <p:stCondLst>
                                    <p:cond delay="0"/>
                                  </p:stCondLst>
                                  <p:endCondLst>
                                    <p:cond evt="begin" delay="0">
                                      <p:tn val="9"/>
                                    </p:cond>
                                  </p:endCondLst>
                                  <p:childTnLst>
                                    <p:set>
                                      <p:cBhvr>
                                        <p:cTn id="10" dur="1" fill="hold">
                                          <p:stCondLst>
                                            <p:cond delay="0"/>
                                          </p:stCondLst>
                                        </p:cTn>
                                        <p:tgtEl>
                                          <p:spTgt spid="301059">
                                            <p:txEl>
                                              <p:pRg st="0" end="0"/>
                                            </p:txEl>
                                          </p:spTgt>
                                        </p:tgtEl>
                                        <p:attrNameLst>
                                          <p:attrName>style.visibility</p:attrName>
                                        </p:attrNameLst>
                                      </p:cBhvr>
                                      <p:to>
                                        <p:strVal val="visible"/>
                                      </p:to>
                                    </p:set>
                                    <p:anim calcmode="lin" valueType="num">
                                      <p:cBhvr>
                                        <p:cTn id="11" dur="500" fill="hold"/>
                                        <p:tgtEl>
                                          <p:spTgt spid="301059">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01059">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01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105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autoUpdateAnimBg="0"/>
      <p:bldP spid="301059"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0"/>
            <a:ext cx="7772400" cy="1066800"/>
          </a:xfrm>
        </p:spPr>
        <p:txBody>
          <a:bodyPr/>
          <a:lstStyle/>
          <a:p>
            <a:r>
              <a:rPr lang="pt-BR" sz="2800" b="1" dirty="0" smtClean="0">
                <a:solidFill>
                  <a:srgbClr val="FFFF66"/>
                </a:solidFill>
                <a:cs typeface="Times New Roman" pitchFamily="18" charset="0"/>
              </a:rPr>
              <a:t>ÉTICA y LIDERAZGO</a:t>
            </a:r>
            <a:endParaRPr lang="pt-BR" sz="2800" b="1" dirty="0">
              <a:solidFill>
                <a:srgbClr val="FFFF66"/>
              </a:solidFill>
              <a:cs typeface="Times New Roman" pitchFamily="18" charset="0"/>
            </a:endParaRPr>
          </a:p>
        </p:txBody>
      </p:sp>
      <p:sp>
        <p:nvSpPr>
          <p:cNvPr id="302083" name="Rectangle 3"/>
          <p:cNvSpPr>
            <a:spLocks noGrp="1" noChangeArrowheads="1"/>
          </p:cNvSpPr>
          <p:nvPr>
            <p:ph type="body" idx="4294967295"/>
          </p:nvPr>
        </p:nvSpPr>
        <p:spPr>
          <a:xfrm>
            <a:off x="990600" y="1295400"/>
            <a:ext cx="7772400" cy="5181600"/>
          </a:xfrm>
        </p:spPr>
        <p:txBody>
          <a:bodyPr/>
          <a:lstStyle/>
          <a:p>
            <a:pPr>
              <a:buFont typeface="Symbol" pitchFamily="18" charset="2"/>
              <a:buNone/>
            </a:pPr>
            <a:endParaRPr lang="pt-BR" sz="2600" b="1" dirty="0">
              <a:solidFill>
                <a:srgbClr val="00FF00"/>
              </a:solidFill>
            </a:endParaRPr>
          </a:p>
          <a:p>
            <a:pPr>
              <a:buFont typeface="Symbol" pitchFamily="18" charset="2"/>
              <a:buNone/>
            </a:pPr>
            <a:r>
              <a:rPr lang="pt-BR" sz="2600" b="1" dirty="0">
                <a:solidFill>
                  <a:srgbClr val="00FF00"/>
                </a:solidFill>
              </a:rPr>
              <a:t>	</a:t>
            </a:r>
            <a:r>
              <a:rPr lang="es-PY" sz="2600" b="1" dirty="0" smtClean="0">
                <a:solidFill>
                  <a:srgbClr val="00FF00"/>
                </a:solidFill>
              </a:rPr>
              <a:t>Para poder </a:t>
            </a:r>
            <a:r>
              <a:rPr lang="es-PY" b="1" i="1" dirty="0" smtClean="0">
                <a:solidFill>
                  <a:srgbClr val="FFCC00"/>
                </a:solidFill>
                <a:cs typeface="Times New Roman" pitchFamily="18" charset="0"/>
              </a:rPr>
              <a:t>permanecer competitivas</a:t>
            </a:r>
            <a:r>
              <a:rPr lang="es-PY" b="1" dirty="0" smtClean="0">
                <a:solidFill>
                  <a:srgbClr val="66FF33"/>
                </a:solidFill>
                <a:cs typeface="Times New Roman" pitchFamily="18" charset="0"/>
              </a:rPr>
              <a:t> y  recuperar la </a:t>
            </a:r>
            <a:r>
              <a:rPr lang="es-PY" b="1" i="1" dirty="0" smtClean="0">
                <a:solidFill>
                  <a:srgbClr val="FFCC00"/>
                </a:solidFill>
                <a:cs typeface="Times New Roman" pitchFamily="18" charset="0"/>
              </a:rPr>
              <a:t>confiabilidad</a:t>
            </a:r>
            <a:r>
              <a:rPr lang="es-PY" b="1" dirty="0" smtClean="0">
                <a:solidFill>
                  <a:srgbClr val="66FF33"/>
                </a:solidFill>
                <a:cs typeface="Times New Roman" pitchFamily="18" charset="0"/>
              </a:rPr>
              <a:t>, muchos líderes organizacionales se han enfrentado con el desafío de </a:t>
            </a:r>
            <a:r>
              <a:rPr lang="es-PY" b="1" i="1" dirty="0" smtClean="0">
                <a:solidFill>
                  <a:srgbClr val="FFCC00"/>
                </a:solidFill>
                <a:cs typeface="Times New Roman" pitchFamily="18" charset="0"/>
              </a:rPr>
              <a:t>crear un ambiente</a:t>
            </a:r>
            <a:r>
              <a:rPr lang="es-PY" b="1" i="1" dirty="0" smtClean="0">
                <a:solidFill>
                  <a:srgbClr val="66FF33"/>
                </a:solidFill>
                <a:cs typeface="Times New Roman" pitchFamily="18" charset="0"/>
              </a:rPr>
              <a:t> </a:t>
            </a:r>
            <a:r>
              <a:rPr lang="es-PY" b="1" i="1" dirty="0" smtClean="0">
                <a:solidFill>
                  <a:srgbClr val="FFCC00"/>
                </a:solidFill>
                <a:cs typeface="Times New Roman" pitchFamily="18" charset="0"/>
              </a:rPr>
              <a:t>ético</a:t>
            </a:r>
            <a:r>
              <a:rPr lang="es-PY" b="1" dirty="0" smtClean="0">
                <a:solidFill>
                  <a:srgbClr val="66FF33"/>
                </a:solidFill>
                <a:cs typeface="Times New Roman" pitchFamily="18" charset="0"/>
              </a:rPr>
              <a:t> dentro de sus organizaciones.</a:t>
            </a:r>
          </a:p>
          <a:p>
            <a:pPr eaLnBrk="0" hangingPunct="0">
              <a:spcBef>
                <a:spcPct val="0"/>
              </a:spcBef>
              <a:buClrTx/>
              <a:buFontTx/>
              <a:buNone/>
            </a:pPr>
            <a:endParaRPr lang="es-PY" b="1" dirty="0">
              <a:solidFill>
                <a:srgbClr val="66FF33"/>
              </a:solidFill>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wipe(left)">
                                      <p:cBhvr>
                                        <p:cTn id="7" dur="500"/>
                                        <p:tgtEl>
                                          <p:spTgt spid="302082"/>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02083">
                                            <p:txEl>
                                              <p:pRg st="1" end="1"/>
                                            </p:txEl>
                                          </p:spTgt>
                                        </p:tgtEl>
                                        <p:attrNameLst>
                                          <p:attrName>style.visibility</p:attrName>
                                        </p:attrNameLst>
                                      </p:cBhvr>
                                      <p:to>
                                        <p:strVal val="visible"/>
                                      </p:to>
                                    </p:set>
                                    <p:anim calcmode="lin" valueType="num">
                                      <p:cBhvr>
                                        <p:cTn id="11" dur="500" fill="hold"/>
                                        <p:tgtEl>
                                          <p:spTgt spid="302083">
                                            <p:txEl>
                                              <p:pRg st="1"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302083">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3020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208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utoUpdateAnimBg="0"/>
      <p:bldP spid="302083"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8226" name="Rectangle 1026"/>
          <p:cNvSpPr>
            <a:spLocks noGrp="1" noChangeArrowheads="1"/>
          </p:cNvSpPr>
          <p:nvPr>
            <p:ph type="title"/>
          </p:nvPr>
        </p:nvSpPr>
        <p:spPr>
          <a:xfrm>
            <a:off x="685800" y="0"/>
            <a:ext cx="7772400" cy="1066800"/>
          </a:xfrm>
        </p:spPr>
        <p:txBody>
          <a:bodyPr/>
          <a:lstStyle/>
          <a:p>
            <a:r>
              <a:rPr lang="pt-BR" sz="2800" b="1" dirty="0" smtClean="0">
                <a:solidFill>
                  <a:srgbClr val="FFFF66"/>
                </a:solidFill>
                <a:cs typeface="Times New Roman" pitchFamily="18" charset="0"/>
              </a:rPr>
              <a:t>ÉTICA y LIDERAZGO</a:t>
            </a:r>
            <a:endParaRPr lang="pt-BR" sz="2800" b="1" dirty="0">
              <a:solidFill>
                <a:srgbClr val="FFFF66"/>
              </a:solidFill>
              <a:cs typeface="Times New Roman" pitchFamily="18" charset="0"/>
            </a:endParaRPr>
          </a:p>
        </p:txBody>
      </p:sp>
      <p:sp>
        <p:nvSpPr>
          <p:cNvPr id="308227" name="Rectangle 1027"/>
          <p:cNvSpPr>
            <a:spLocks noGrp="1" noChangeArrowheads="1"/>
          </p:cNvSpPr>
          <p:nvPr>
            <p:ph type="body" idx="4294967295"/>
          </p:nvPr>
        </p:nvSpPr>
        <p:spPr>
          <a:xfrm>
            <a:off x="457200" y="1600200"/>
            <a:ext cx="7924800" cy="3200400"/>
          </a:xfrm>
        </p:spPr>
        <p:txBody>
          <a:bodyPr/>
          <a:lstStyle/>
          <a:p>
            <a:pPr>
              <a:lnSpc>
                <a:spcPct val="90000"/>
              </a:lnSpc>
              <a:buFont typeface="Symbol" pitchFamily="18" charset="2"/>
              <a:buNone/>
            </a:pPr>
            <a:endParaRPr lang="pt-BR" sz="2600" b="1" dirty="0">
              <a:solidFill>
                <a:srgbClr val="00FF00"/>
              </a:solidFill>
            </a:endParaRPr>
          </a:p>
          <a:p>
            <a:pPr>
              <a:lnSpc>
                <a:spcPct val="90000"/>
              </a:lnSpc>
              <a:buFont typeface="Symbol" pitchFamily="18" charset="2"/>
              <a:buNone/>
            </a:pPr>
            <a:r>
              <a:rPr lang="pt-BR" b="1" dirty="0">
                <a:solidFill>
                  <a:srgbClr val="00FF00"/>
                </a:solidFill>
              </a:rPr>
              <a:t>	</a:t>
            </a:r>
            <a:r>
              <a:rPr lang="es-PY" b="1" dirty="0" smtClean="0">
                <a:solidFill>
                  <a:srgbClr val="00FF00"/>
                </a:solidFill>
              </a:rPr>
              <a:t>“La</a:t>
            </a:r>
            <a:r>
              <a:rPr lang="es-PY" b="1" dirty="0" smtClean="0">
                <a:solidFill>
                  <a:srgbClr val="00FF00"/>
                </a:solidFill>
                <a:cs typeface="Times New Roman" pitchFamily="18" charset="0"/>
              </a:rPr>
              <a:t> ética organizativa es la capacidad de una organización de reflejar valores en el proceso de tomar decisiones y establecer como el gerente puede usar estas observaciones  en la gerencia de la organización”. </a:t>
            </a:r>
            <a:r>
              <a:rPr lang="es-PY" sz="1800" b="1" dirty="0" smtClean="0">
                <a:solidFill>
                  <a:srgbClr val="00FF00"/>
                </a:solidFill>
                <a:cs typeface="Times New Roman" pitchFamily="18" charset="0"/>
              </a:rPr>
              <a:t>(Carroll, 1987) </a:t>
            </a:r>
          </a:p>
          <a:p>
            <a:pPr>
              <a:lnSpc>
                <a:spcPct val="90000"/>
              </a:lnSpc>
              <a:buFont typeface="Symbol" pitchFamily="18" charset="2"/>
              <a:buNone/>
            </a:pPr>
            <a:endParaRPr lang="pt-BR" sz="1800" b="1" dirty="0">
              <a:solidFill>
                <a:srgbClr val="00FF00"/>
              </a:solidFill>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wipe(left)">
                                      <p:cBhvr>
                                        <p:cTn id="7" dur="500"/>
                                        <p:tgtEl>
                                          <p:spTgt spid="30822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anim calcmode="lin" valueType="num">
                                      <p:cBhvr>
                                        <p:cTn id="11" dur="500" fill="hold"/>
                                        <p:tgtEl>
                                          <p:spTgt spid="308227">
                                            <p:txEl>
                                              <p:pRg st="1"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308227">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308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822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autoUpdateAnimBg="0"/>
      <p:bldP spid="308227"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0"/>
            <a:ext cx="7772400" cy="1066800"/>
          </a:xfrm>
        </p:spPr>
        <p:txBody>
          <a:bodyPr/>
          <a:lstStyle/>
          <a:p>
            <a:r>
              <a:rPr lang="pt-BR" sz="2800" b="1" dirty="0" smtClean="0">
                <a:solidFill>
                  <a:srgbClr val="FFFF66"/>
                </a:solidFill>
                <a:cs typeface="Times New Roman" pitchFamily="18" charset="0"/>
              </a:rPr>
              <a:t>ÉTICA y LIDERAZGO</a:t>
            </a:r>
            <a:endParaRPr lang="pt-BR" sz="2800" b="1" dirty="0">
              <a:solidFill>
                <a:srgbClr val="FFFF66"/>
              </a:solidFill>
              <a:cs typeface="Times New Roman" pitchFamily="18" charset="0"/>
            </a:endParaRPr>
          </a:p>
        </p:txBody>
      </p:sp>
      <p:sp>
        <p:nvSpPr>
          <p:cNvPr id="304131" name="Rectangle 3"/>
          <p:cNvSpPr>
            <a:spLocks noGrp="1" noChangeArrowheads="1"/>
          </p:cNvSpPr>
          <p:nvPr>
            <p:ph type="body" idx="4294967295"/>
          </p:nvPr>
        </p:nvSpPr>
        <p:spPr>
          <a:xfrm>
            <a:off x="990600" y="609600"/>
            <a:ext cx="7772400" cy="5867400"/>
          </a:xfrm>
        </p:spPr>
        <p:txBody>
          <a:bodyPr/>
          <a:lstStyle/>
          <a:p>
            <a:pPr>
              <a:buFont typeface="Symbol" pitchFamily="18" charset="2"/>
              <a:buNone/>
            </a:pPr>
            <a:endParaRPr lang="pt-BR" sz="2600" b="1" dirty="0">
              <a:solidFill>
                <a:srgbClr val="00FF00"/>
              </a:solidFill>
            </a:endParaRPr>
          </a:p>
          <a:p>
            <a:pPr>
              <a:buFont typeface="Symbol" pitchFamily="18" charset="2"/>
              <a:buNone/>
            </a:pPr>
            <a:r>
              <a:rPr lang="es-PY" b="1" dirty="0" smtClean="0">
                <a:solidFill>
                  <a:srgbClr val="FF00FF"/>
                </a:solidFill>
              </a:rPr>
              <a:t>Clasificación de la</a:t>
            </a:r>
            <a:r>
              <a:rPr lang="es-PY" sz="2600" b="1" dirty="0" smtClean="0">
                <a:solidFill>
                  <a:srgbClr val="FF00FF"/>
                </a:solidFill>
              </a:rPr>
              <a:t> </a:t>
            </a:r>
            <a:r>
              <a:rPr lang="es-PY" b="1" dirty="0" smtClean="0">
                <a:solidFill>
                  <a:srgbClr val="FF00FF"/>
                </a:solidFill>
                <a:cs typeface="Times New Roman" pitchFamily="18" charset="0"/>
              </a:rPr>
              <a:t> teoría ética: </a:t>
            </a:r>
          </a:p>
          <a:p>
            <a:pPr lvl="1"/>
            <a:r>
              <a:rPr lang="es-PY" b="1" dirty="0" smtClean="0">
                <a:cs typeface="Times New Roman" pitchFamily="18" charset="0"/>
              </a:rPr>
              <a:t>Ética teológica:</a:t>
            </a:r>
            <a:r>
              <a:rPr lang="es-PY" b="1" dirty="0" smtClean="0">
                <a:solidFill>
                  <a:srgbClr val="00FF00"/>
                </a:solidFill>
                <a:cs typeface="Times New Roman" pitchFamily="18" charset="0"/>
              </a:rPr>
              <a:t> que examina las consecuencias de un acto (tanto sobre el punto de vista del interés propio como la del bien común). </a:t>
            </a:r>
          </a:p>
          <a:p>
            <a:pPr lvl="1"/>
            <a:r>
              <a:rPr lang="es-PY" b="1" dirty="0" smtClean="0">
                <a:cs typeface="Times New Roman" pitchFamily="18" charset="0"/>
              </a:rPr>
              <a:t>Ética deontológica:</a:t>
            </a:r>
            <a:r>
              <a:rPr lang="es-PY" b="1" dirty="0" smtClean="0">
                <a:solidFill>
                  <a:srgbClr val="00FF00"/>
                </a:solidFill>
                <a:cs typeface="Times New Roman" pitchFamily="18" charset="0"/>
              </a:rPr>
              <a:t> que analiza hasta que punto un comportamiento está de acuerdo con ciertos principios universalmente aceptables. </a:t>
            </a:r>
            <a:endParaRPr lang="es-PY" b="1" dirty="0">
              <a:solidFill>
                <a:srgbClr val="00FF00"/>
              </a:solidFill>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wipe(left)">
                                      <p:cBhvr>
                                        <p:cTn id="7" dur="500"/>
                                        <p:tgtEl>
                                          <p:spTgt spid="30413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04131">
                                            <p:txEl>
                                              <p:pRg st="1" end="1"/>
                                            </p:txEl>
                                          </p:spTgt>
                                        </p:tgtEl>
                                        <p:attrNameLst>
                                          <p:attrName>style.visibility</p:attrName>
                                        </p:attrNameLst>
                                      </p:cBhvr>
                                      <p:to>
                                        <p:strVal val="visible"/>
                                      </p:to>
                                    </p:set>
                                    <p:anim calcmode="lin" valueType="num">
                                      <p:cBhvr>
                                        <p:cTn id="11" dur="500" fill="hold"/>
                                        <p:tgtEl>
                                          <p:spTgt spid="304131">
                                            <p:txEl>
                                              <p:pRg st="1"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304131">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304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4131">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04131">
                                            <p:txEl>
                                              <p:pRg st="2" end="2"/>
                                            </p:txEl>
                                          </p:spTgt>
                                        </p:tgtEl>
                                        <p:attrNameLst>
                                          <p:attrName>style.visibility</p:attrName>
                                        </p:attrNameLst>
                                      </p:cBhvr>
                                      <p:to>
                                        <p:strVal val="visible"/>
                                      </p:to>
                                    </p:set>
                                    <p:anim calcmode="lin" valueType="num">
                                      <p:cBhvr>
                                        <p:cTn id="17" dur="500" fill="hold"/>
                                        <p:tgtEl>
                                          <p:spTgt spid="304131">
                                            <p:txEl>
                                              <p:pRg st="2" end="2"/>
                                            </p:txEl>
                                          </p:spTgt>
                                        </p:tgtEl>
                                        <p:attrNameLst>
                                          <p:attrName>ppt_x</p:attrName>
                                        </p:attrNameLst>
                                      </p:cBhvr>
                                      <p:tavLst>
                                        <p:tav tm="0">
                                          <p:val>
                                            <p:strVal val="#ppt_x-#ppt_w/2"/>
                                          </p:val>
                                        </p:tav>
                                        <p:tav tm="100000">
                                          <p:val>
                                            <p:strVal val="#ppt_x"/>
                                          </p:val>
                                        </p:tav>
                                      </p:tavLst>
                                    </p:anim>
                                    <p:anim calcmode="lin" valueType="num">
                                      <p:cBhvr>
                                        <p:cTn id="18" dur="500" fill="hold"/>
                                        <p:tgtEl>
                                          <p:spTgt spid="304131">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304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4131">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304131">
                                            <p:txEl>
                                              <p:pRg st="3" end="3"/>
                                            </p:txEl>
                                          </p:spTgt>
                                        </p:tgtEl>
                                        <p:attrNameLst>
                                          <p:attrName>style.visibility</p:attrName>
                                        </p:attrNameLst>
                                      </p:cBhvr>
                                      <p:to>
                                        <p:strVal val="visible"/>
                                      </p:to>
                                    </p:set>
                                    <p:anim calcmode="lin" valueType="num">
                                      <p:cBhvr>
                                        <p:cTn id="23" dur="500" fill="hold"/>
                                        <p:tgtEl>
                                          <p:spTgt spid="304131">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304131">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3041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413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utoUpdateAnimBg="0"/>
      <p:bldP spid="304131"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4098"/>
          <p:cNvSpPr>
            <a:spLocks noGrp="1" noChangeArrowheads="1"/>
          </p:cNvSpPr>
          <p:nvPr>
            <p:ph type="title"/>
          </p:nvPr>
        </p:nvSpPr>
        <p:spPr>
          <a:xfrm>
            <a:off x="685800" y="381000"/>
            <a:ext cx="7772400" cy="1143000"/>
          </a:xfrm>
        </p:spPr>
        <p:txBody>
          <a:bodyPr/>
          <a:lstStyle/>
          <a:p>
            <a:pPr eaLnBrk="0" hangingPunct="0">
              <a:buSzPct val="80000"/>
              <a:buFont typeface="Monotype Sorts" pitchFamily="2" charset="2"/>
              <a:buNone/>
            </a:pPr>
            <a:r>
              <a:rPr lang="pt-BR" sz="3600">
                <a:solidFill>
                  <a:srgbClr val="CCFFFF"/>
                </a:solidFill>
              </a:rPr>
              <a:t> </a:t>
            </a:r>
            <a:r>
              <a:rPr lang="pt-BR">
                <a:solidFill>
                  <a:srgbClr val="CCFFFF"/>
                </a:solidFill>
              </a:rPr>
              <a:t> </a:t>
            </a:r>
          </a:p>
        </p:txBody>
      </p:sp>
      <p:sp>
        <p:nvSpPr>
          <p:cNvPr id="294915" name="Rectangle 4099"/>
          <p:cNvSpPr>
            <a:spLocks noGrp="1" noChangeArrowheads="1"/>
          </p:cNvSpPr>
          <p:nvPr>
            <p:ph type="body" idx="1"/>
          </p:nvPr>
        </p:nvSpPr>
        <p:spPr>
          <a:xfrm>
            <a:off x="685800" y="1066800"/>
            <a:ext cx="8153400" cy="5486400"/>
          </a:xfrm>
        </p:spPr>
        <p:txBody>
          <a:bodyPr/>
          <a:lstStyle/>
          <a:p>
            <a:pPr marL="666750" indent="-666750" eaLnBrk="0" hangingPunct="0">
              <a:lnSpc>
                <a:spcPct val="125000"/>
              </a:lnSpc>
              <a:buSzPct val="80000"/>
              <a:tabLst>
                <a:tab pos="1238250" algn="l"/>
              </a:tabLst>
            </a:pPr>
            <a:r>
              <a:rPr lang="pt-BR" sz="2800" b="1" dirty="0">
                <a:solidFill>
                  <a:srgbClr val="CCFFFF"/>
                </a:solidFill>
              </a:rPr>
              <a:t>Mundo de </a:t>
            </a:r>
            <a:r>
              <a:rPr lang="pt-BR" sz="2800" b="1" dirty="0" smtClean="0">
                <a:solidFill>
                  <a:srgbClr val="CCFFFF"/>
                </a:solidFill>
              </a:rPr>
              <a:t>comercio </a:t>
            </a:r>
            <a:r>
              <a:rPr lang="pt-BR" sz="2800" b="1" dirty="0">
                <a:solidFill>
                  <a:srgbClr val="CCFFFF"/>
                </a:solidFill>
              </a:rPr>
              <a:t>competitivo</a:t>
            </a:r>
            <a:r>
              <a:rPr lang="pt-BR" sz="2800" b="1" dirty="0">
                <a:solidFill>
                  <a:srgbClr val="CCFFFF"/>
                </a:solidFill>
                <a:sym typeface="CommonBullets" pitchFamily="34" charset="2"/>
              </a:rPr>
              <a:t> </a:t>
            </a:r>
            <a:r>
              <a:rPr lang="pt-BR" sz="2800" b="1" dirty="0" smtClean="0">
                <a:solidFill>
                  <a:srgbClr val="CCFFFF"/>
                </a:solidFill>
                <a:sym typeface="CommonBullets" pitchFamily="34" charset="2"/>
              </a:rPr>
              <a:t>-</a:t>
            </a:r>
            <a:r>
              <a:rPr lang="pt-BR" sz="2800" b="1" dirty="0" smtClean="0">
                <a:solidFill>
                  <a:srgbClr val="CCFFFF"/>
                </a:solidFill>
                <a:sym typeface="Monotype Sorts" pitchFamily="2" charset="2"/>
              </a:rPr>
              <a:t> </a:t>
            </a:r>
            <a:r>
              <a:rPr lang="pt-BR" sz="2800" b="1" dirty="0">
                <a:solidFill>
                  <a:srgbClr val="CCFFFF"/>
                </a:solidFill>
              </a:rPr>
              <a:t>empresas </a:t>
            </a:r>
            <a:r>
              <a:rPr lang="pt-BR" sz="2800" b="1" dirty="0" err="1" smtClean="0">
                <a:solidFill>
                  <a:srgbClr val="CCFFFF"/>
                </a:solidFill>
              </a:rPr>
              <a:t>tenian</a:t>
            </a:r>
            <a:r>
              <a:rPr lang="pt-BR" sz="2800" b="1" dirty="0" smtClean="0">
                <a:solidFill>
                  <a:srgbClr val="CCFFFF"/>
                </a:solidFill>
              </a:rPr>
              <a:t> que </a:t>
            </a:r>
            <a:r>
              <a:rPr lang="pt-BR" sz="2800" b="1" dirty="0">
                <a:solidFill>
                  <a:srgbClr val="CCFFFF"/>
                </a:solidFill>
              </a:rPr>
              <a:t>radicalmente </a:t>
            </a:r>
            <a:r>
              <a:rPr lang="pt-BR" sz="2800" b="1" dirty="0" smtClean="0">
                <a:solidFill>
                  <a:srgbClr val="CCFFFF"/>
                </a:solidFill>
              </a:rPr>
              <a:t>reinventar se - </a:t>
            </a:r>
            <a:r>
              <a:rPr lang="pt-BR" sz="2800" b="1" dirty="0" err="1" smtClean="0">
                <a:solidFill>
                  <a:srgbClr val="CCFFFF"/>
                </a:solidFill>
              </a:rPr>
              <a:t>estabilidad</a:t>
            </a:r>
            <a:r>
              <a:rPr lang="pt-BR" sz="2800" b="1" dirty="0" smtClean="0">
                <a:solidFill>
                  <a:srgbClr val="CCFFFF"/>
                </a:solidFill>
              </a:rPr>
              <a:t> </a:t>
            </a:r>
            <a:r>
              <a:rPr lang="pt-BR" sz="2800" b="1" dirty="0">
                <a:solidFill>
                  <a:srgbClr val="CCFFFF"/>
                </a:solidFill>
              </a:rPr>
              <a:t>relativa.</a:t>
            </a:r>
          </a:p>
          <a:p>
            <a:pPr marL="666750" indent="-666750" eaLnBrk="0" hangingPunct="0">
              <a:lnSpc>
                <a:spcPct val="125000"/>
              </a:lnSpc>
              <a:buSzPct val="80000"/>
              <a:tabLst>
                <a:tab pos="1238250" algn="l"/>
              </a:tabLst>
            </a:pPr>
            <a:r>
              <a:rPr lang="pt-BR" sz="2800" b="1" dirty="0" err="1" smtClean="0">
                <a:solidFill>
                  <a:srgbClr val="CCFFFF"/>
                </a:solidFill>
              </a:rPr>
              <a:t>En</a:t>
            </a:r>
            <a:r>
              <a:rPr lang="pt-BR" sz="2800" b="1" dirty="0" smtClean="0">
                <a:solidFill>
                  <a:srgbClr val="CCFFFF"/>
                </a:solidFill>
              </a:rPr>
              <a:t> </a:t>
            </a:r>
            <a:r>
              <a:rPr lang="pt-BR" sz="2800" b="1" dirty="0" err="1" smtClean="0">
                <a:solidFill>
                  <a:srgbClr val="CCFFFF"/>
                </a:solidFill>
              </a:rPr>
              <a:t>la</a:t>
            </a:r>
            <a:r>
              <a:rPr lang="pt-BR" sz="2800" b="1" dirty="0" smtClean="0">
                <a:solidFill>
                  <a:srgbClr val="CCFFFF"/>
                </a:solidFill>
              </a:rPr>
              <a:t> </a:t>
            </a:r>
            <a:r>
              <a:rPr lang="pt-BR" sz="2800" b="1" dirty="0" err="1" smtClean="0">
                <a:solidFill>
                  <a:srgbClr val="CCFFFF"/>
                </a:solidFill>
              </a:rPr>
              <a:t>adaptación</a:t>
            </a:r>
            <a:r>
              <a:rPr lang="pt-BR" sz="2800" b="1" dirty="0" smtClean="0">
                <a:solidFill>
                  <a:srgbClr val="CCFFFF"/>
                </a:solidFill>
              </a:rPr>
              <a:t> - el </a:t>
            </a:r>
            <a:r>
              <a:rPr lang="pt-BR" sz="2800" b="1" dirty="0" err="1" smtClean="0">
                <a:solidFill>
                  <a:srgbClr val="CCFFFF"/>
                </a:solidFill>
              </a:rPr>
              <a:t>proceso</a:t>
            </a:r>
            <a:r>
              <a:rPr lang="pt-BR" sz="2800" b="1" dirty="0" smtClean="0">
                <a:solidFill>
                  <a:srgbClr val="CCFFFF"/>
                </a:solidFill>
              </a:rPr>
              <a:t> </a:t>
            </a:r>
            <a:r>
              <a:rPr lang="pt-BR" sz="2800" b="1" dirty="0">
                <a:solidFill>
                  <a:srgbClr val="CCFFFF"/>
                </a:solidFill>
              </a:rPr>
              <a:t>de reinventar </a:t>
            </a:r>
            <a:r>
              <a:rPr lang="pt-BR" sz="2800" b="1" dirty="0" err="1" smtClean="0">
                <a:solidFill>
                  <a:srgbClr val="CCFFFF"/>
                </a:solidFill>
              </a:rPr>
              <a:t>fue</a:t>
            </a:r>
            <a:r>
              <a:rPr lang="pt-BR" sz="2800" b="1" dirty="0" smtClean="0">
                <a:solidFill>
                  <a:srgbClr val="CCFFFF"/>
                </a:solidFill>
              </a:rPr>
              <a:t>  </a:t>
            </a:r>
            <a:r>
              <a:rPr lang="pt-BR" sz="2800" b="1" dirty="0">
                <a:solidFill>
                  <a:srgbClr val="CCFFFF"/>
                </a:solidFill>
              </a:rPr>
              <a:t>difícil. </a:t>
            </a:r>
          </a:p>
          <a:p>
            <a:pPr marL="666750" indent="-666750" eaLnBrk="0" hangingPunct="0">
              <a:lnSpc>
                <a:spcPct val="125000"/>
              </a:lnSpc>
              <a:buSzPct val="80000"/>
              <a:tabLst>
                <a:tab pos="1238250" algn="l"/>
              </a:tabLst>
            </a:pPr>
            <a:r>
              <a:rPr lang="pt-BR" sz="2800" b="1" dirty="0" err="1" smtClean="0">
                <a:solidFill>
                  <a:srgbClr val="CCFFFF"/>
                </a:solidFill>
              </a:rPr>
              <a:t>Ejecutivos</a:t>
            </a:r>
            <a:r>
              <a:rPr lang="pt-BR" sz="2800" b="1" dirty="0" smtClean="0">
                <a:solidFill>
                  <a:srgbClr val="CCFFFF"/>
                </a:solidFill>
              </a:rPr>
              <a:t> de </a:t>
            </a:r>
            <a:r>
              <a:rPr lang="pt-BR" sz="2800" b="1" dirty="0" err="1" smtClean="0">
                <a:solidFill>
                  <a:srgbClr val="CCFFFF"/>
                </a:solidFill>
              </a:rPr>
              <a:t>la</a:t>
            </a:r>
            <a:r>
              <a:rPr lang="pt-BR" sz="2800" b="1" dirty="0" smtClean="0">
                <a:solidFill>
                  <a:srgbClr val="CCFFFF"/>
                </a:solidFill>
              </a:rPr>
              <a:t> </a:t>
            </a:r>
            <a:r>
              <a:rPr lang="pt-BR" sz="2800" b="1" dirty="0" err="1" smtClean="0">
                <a:solidFill>
                  <a:srgbClr val="CCFFFF"/>
                </a:solidFill>
              </a:rPr>
              <a:t>propia</a:t>
            </a:r>
            <a:r>
              <a:rPr lang="pt-BR" sz="2800" b="1" dirty="0" smtClean="0">
                <a:solidFill>
                  <a:srgbClr val="CCFFFF"/>
                </a:solidFill>
              </a:rPr>
              <a:t> empresa no </a:t>
            </a:r>
            <a:r>
              <a:rPr lang="pt-BR" sz="2800" b="1" dirty="0" err="1" smtClean="0">
                <a:solidFill>
                  <a:srgbClr val="CCFFFF"/>
                </a:solidFill>
              </a:rPr>
              <a:t>tenian</a:t>
            </a:r>
            <a:r>
              <a:rPr lang="pt-BR" sz="2800" b="1" dirty="0" smtClean="0">
                <a:solidFill>
                  <a:srgbClr val="CCFFFF"/>
                </a:solidFill>
              </a:rPr>
              <a:t> el </a:t>
            </a:r>
            <a:r>
              <a:rPr lang="pt-BR" sz="2800" b="1" dirty="0" err="1" smtClean="0">
                <a:solidFill>
                  <a:srgbClr val="CCFFFF"/>
                </a:solidFill>
              </a:rPr>
              <a:t>coraje</a:t>
            </a:r>
            <a:r>
              <a:rPr lang="pt-BR" sz="2800" b="1" dirty="0" smtClean="0">
                <a:solidFill>
                  <a:srgbClr val="CCFFFF"/>
                </a:solidFill>
              </a:rPr>
              <a:t> </a:t>
            </a:r>
            <a:r>
              <a:rPr lang="pt-BR" sz="2800" b="1" dirty="0" err="1" smtClean="0">
                <a:solidFill>
                  <a:srgbClr val="CCFFFF"/>
                </a:solidFill>
              </a:rPr>
              <a:t>necesario</a:t>
            </a:r>
            <a:r>
              <a:rPr lang="pt-BR" sz="2800" b="1" dirty="0" smtClean="0">
                <a:solidFill>
                  <a:srgbClr val="CCFFFF"/>
                </a:solidFill>
              </a:rPr>
              <a:t> y </a:t>
            </a:r>
            <a:r>
              <a:rPr lang="pt-BR" sz="2800" b="1" dirty="0" err="1" smtClean="0">
                <a:solidFill>
                  <a:srgbClr val="CCFFFF"/>
                </a:solidFill>
              </a:rPr>
              <a:t>las</a:t>
            </a:r>
            <a:r>
              <a:rPr lang="pt-BR" sz="2800" b="1" dirty="0" smtClean="0">
                <a:solidFill>
                  <a:srgbClr val="CCFFFF"/>
                </a:solidFill>
              </a:rPr>
              <a:t> </a:t>
            </a:r>
            <a:r>
              <a:rPr lang="pt-BR" sz="2800" b="1" dirty="0" err="1" smtClean="0">
                <a:solidFill>
                  <a:srgbClr val="CCFFFF"/>
                </a:solidFill>
              </a:rPr>
              <a:t>habilidadades</a:t>
            </a:r>
            <a:r>
              <a:rPr lang="pt-BR" sz="2800" b="1" dirty="0" smtClean="0">
                <a:solidFill>
                  <a:srgbClr val="CCFFFF"/>
                </a:solidFill>
              </a:rPr>
              <a:t> para gerenciar los </a:t>
            </a:r>
            <a:r>
              <a:rPr lang="pt-BR" sz="2800" b="1" dirty="0" err="1" smtClean="0">
                <a:solidFill>
                  <a:srgbClr val="CCFFFF"/>
                </a:solidFill>
              </a:rPr>
              <a:t>cambios</a:t>
            </a:r>
            <a:r>
              <a:rPr lang="pt-BR" sz="2800" b="1" dirty="0" smtClean="0">
                <a:solidFill>
                  <a:srgbClr val="CCFFFF"/>
                </a:solidFill>
              </a:rPr>
              <a:t> </a:t>
            </a:r>
            <a:r>
              <a:rPr lang="pt-BR" sz="2800" b="1" dirty="0" smtClean="0">
                <a:solidFill>
                  <a:srgbClr val="CCFFFF"/>
                </a:solidFill>
                <a:sym typeface="CommonBullets" pitchFamily="34" charset="2"/>
              </a:rPr>
              <a:t> -</a:t>
            </a:r>
            <a:r>
              <a:rPr lang="pt-BR" sz="2800" b="1" dirty="0" smtClean="0">
                <a:solidFill>
                  <a:srgbClr val="CCFFFF"/>
                </a:solidFill>
                <a:sym typeface="Monotype Sorts" pitchFamily="2" charset="2"/>
              </a:rPr>
              <a:t> </a:t>
            </a:r>
            <a:r>
              <a:rPr lang="pt-BR" sz="2800" b="1" dirty="0">
                <a:solidFill>
                  <a:srgbClr val="CCFFFF"/>
                </a:solidFill>
                <a:sym typeface="Monotype Sorts" pitchFamily="2" charset="2"/>
              </a:rPr>
              <a:t>p</a:t>
            </a:r>
            <a:r>
              <a:rPr lang="pt-BR" sz="2800" b="1" dirty="0">
                <a:solidFill>
                  <a:srgbClr val="CCFFFF"/>
                </a:solidFill>
              </a:rPr>
              <a:t>ara </a:t>
            </a:r>
            <a:r>
              <a:rPr lang="pt-BR" sz="2800" b="1" dirty="0" err="1" smtClean="0">
                <a:solidFill>
                  <a:srgbClr val="CCFFFF"/>
                </a:solidFill>
              </a:rPr>
              <a:t>orquestar</a:t>
            </a:r>
            <a:r>
              <a:rPr lang="pt-BR" sz="2800" b="1" dirty="0" smtClean="0">
                <a:solidFill>
                  <a:srgbClr val="CCFFFF"/>
                </a:solidFill>
              </a:rPr>
              <a:t>  </a:t>
            </a:r>
            <a:r>
              <a:rPr lang="pt-BR" sz="2800" b="1" dirty="0" err="1" smtClean="0">
                <a:solidFill>
                  <a:srgbClr val="CCFFFF"/>
                </a:solidFill>
              </a:rPr>
              <a:t>transformaciones</a:t>
            </a:r>
            <a:r>
              <a:rPr lang="pt-BR" sz="2800" b="1" dirty="0" smtClean="0">
                <a:solidFill>
                  <a:srgbClr val="CCFFFF"/>
                </a:solidFill>
              </a:rPr>
              <a:t> de </a:t>
            </a:r>
            <a:r>
              <a:rPr lang="pt-BR" sz="2800" b="1" dirty="0" err="1" smtClean="0">
                <a:solidFill>
                  <a:srgbClr val="CCFFFF"/>
                </a:solidFill>
              </a:rPr>
              <a:t>gran</a:t>
            </a:r>
            <a:r>
              <a:rPr lang="pt-BR" sz="2800" b="1" dirty="0" smtClean="0">
                <a:solidFill>
                  <a:srgbClr val="CCFFFF"/>
                </a:solidFill>
              </a:rPr>
              <a:t> </a:t>
            </a:r>
            <a:r>
              <a:rPr lang="pt-BR" sz="2800" b="1" dirty="0">
                <a:solidFill>
                  <a:srgbClr val="CCFFFF"/>
                </a:solidFill>
              </a:rPr>
              <a:t>escala</a:t>
            </a:r>
            <a:r>
              <a:rPr lang="pt-BR" sz="2800" dirty="0">
                <a:solidFill>
                  <a:srgbClr val="CCFFFF"/>
                </a:solidFill>
              </a:rPr>
              <a:t>. </a:t>
            </a:r>
          </a:p>
          <a:p>
            <a:pPr marL="666750" indent="-666750" eaLnBrk="0" hangingPunct="0">
              <a:lnSpc>
                <a:spcPct val="125000"/>
              </a:lnSpc>
              <a:buSzPct val="80000"/>
              <a:buFont typeface="Monotype Sorts" pitchFamily="2" charset="2"/>
              <a:buNone/>
              <a:tabLst>
                <a:tab pos="1238250" algn="l"/>
              </a:tabLst>
            </a:pPr>
            <a:endParaRPr lang="pt-BR" sz="2800" dirty="0"/>
          </a:p>
        </p:txBody>
      </p:sp>
      <p:sp>
        <p:nvSpPr>
          <p:cNvPr id="294916" name="Rectangle 4100"/>
          <p:cNvSpPr>
            <a:spLocks noChangeArrowheads="1"/>
          </p:cNvSpPr>
          <p:nvPr/>
        </p:nvSpPr>
        <p:spPr bwMode="auto">
          <a:xfrm>
            <a:off x="609600" y="228600"/>
            <a:ext cx="7772400" cy="762000"/>
          </a:xfrm>
          <a:prstGeom prst="rect">
            <a:avLst/>
          </a:prstGeom>
          <a:noFill/>
          <a:ln w="9525">
            <a:noFill/>
            <a:miter lim="800000"/>
            <a:headEnd/>
            <a:tailEnd/>
          </a:ln>
          <a:effectLst/>
        </p:spPr>
        <p:txBody>
          <a:bodyPr lIns="92075" tIns="46038" rIns="92075" bIns="46038" anchor="ctr"/>
          <a:lstStyle/>
          <a:p>
            <a:pPr eaLnBrk="1" hangingPunct="1"/>
            <a:r>
              <a:rPr lang="pt-BR" sz="3200" dirty="0" err="1" smtClean="0">
                <a:solidFill>
                  <a:srgbClr val="FFFF99"/>
                </a:solidFill>
                <a:latin typeface="Times New Roman" pitchFamily="18" charset="0"/>
              </a:rPr>
              <a:t>Introducción</a:t>
            </a:r>
            <a:endParaRPr lang="pt-BR" sz="4400" b="0" dirty="0">
              <a:solidFill>
                <a:schemeClr val="tx2"/>
              </a:solidFill>
              <a:latin typeface="Times New Roman" pitchFamily="18" charset="0"/>
            </a:endParaRPr>
          </a:p>
        </p:txBody>
      </p:sp>
    </p:spTree>
  </p:cSld>
  <p:clrMapOvr>
    <a:masterClrMapping/>
  </p:clrMapOvr>
  <p:transition advTm="297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4916"/>
                                        </p:tgtEl>
                                        <p:attrNameLst>
                                          <p:attrName>style.visibility</p:attrName>
                                        </p:attrNameLst>
                                      </p:cBhvr>
                                      <p:to>
                                        <p:strVal val="visible"/>
                                      </p:to>
                                    </p:set>
                                    <p:anim calcmode="lin" valueType="num">
                                      <p:cBhvr additive="base">
                                        <p:cTn id="7" dur="500" fill="hold"/>
                                        <p:tgtEl>
                                          <p:spTgt spid="294916"/>
                                        </p:tgtEl>
                                        <p:attrNameLst>
                                          <p:attrName>ppt_x</p:attrName>
                                        </p:attrNameLst>
                                      </p:cBhvr>
                                      <p:tavLst>
                                        <p:tav tm="0">
                                          <p:val>
                                            <p:strVal val="0-#ppt_w/2"/>
                                          </p:val>
                                        </p:tav>
                                        <p:tav tm="100000">
                                          <p:val>
                                            <p:strVal val="#ppt_x"/>
                                          </p:val>
                                        </p:tav>
                                      </p:tavLst>
                                    </p:anim>
                                    <p:anim calcmode="lin" valueType="num">
                                      <p:cBhvr additive="base">
                                        <p:cTn id="8" dur="500" fill="hold"/>
                                        <p:tgtEl>
                                          <p:spTgt spid="2949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4915">
                                            <p:txEl>
                                              <p:pRg st="0" end="0"/>
                                            </p:txEl>
                                          </p:spTgt>
                                        </p:tgtEl>
                                        <p:attrNameLst>
                                          <p:attrName>style.visibility</p:attrName>
                                        </p:attrNameLst>
                                      </p:cBhvr>
                                      <p:to>
                                        <p:strVal val="visible"/>
                                      </p:to>
                                    </p:set>
                                    <p:animEffect transition="in" filter="strips(downRight)">
                                      <p:cBhvr>
                                        <p:cTn id="12" dur="500"/>
                                        <p:tgtEl>
                                          <p:spTgt spid="294915">
                                            <p:txEl>
                                              <p:pRg st="0" end="0"/>
                                            </p:tx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Effect transition="in" filter="strips(downRight)">
                                      <p:cBhvr>
                                        <p:cTn id="16" dur="500"/>
                                        <p:tgtEl>
                                          <p:spTgt spid="294915">
                                            <p:txEl>
                                              <p:pRg st="1" end="1"/>
                                            </p:txEl>
                                          </p:spTgt>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294915">
                                            <p:txEl>
                                              <p:pRg st="2" end="2"/>
                                            </p:txEl>
                                          </p:spTgt>
                                        </p:tgtEl>
                                        <p:attrNameLst>
                                          <p:attrName>style.visibility</p:attrName>
                                        </p:attrNameLst>
                                      </p:cBhvr>
                                      <p:to>
                                        <p:strVal val="visible"/>
                                      </p:to>
                                    </p:set>
                                    <p:animEffect transition="in" filter="strips(downRight)">
                                      <p:cBhvr>
                                        <p:cTn id="20" dur="500"/>
                                        <p:tgtEl>
                                          <p:spTgt spid="294915">
                                            <p:txEl>
                                              <p:pRg st="2" end="2"/>
                                            </p:txEl>
                                          </p:spTgt>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94914"/>
                                        </p:tgtEl>
                                        <p:attrNameLst>
                                          <p:attrName>style.visibility</p:attrName>
                                        </p:attrNameLst>
                                      </p:cBhvr>
                                      <p:to>
                                        <p:strVal val="visible"/>
                                      </p:to>
                                    </p:set>
                                    <p:anim calcmode="lin" valueType="num">
                                      <p:cBhvr additive="base">
                                        <p:cTn id="24" dur="500" fill="hold"/>
                                        <p:tgtEl>
                                          <p:spTgt spid="294914"/>
                                        </p:tgtEl>
                                        <p:attrNameLst>
                                          <p:attrName>ppt_x</p:attrName>
                                        </p:attrNameLst>
                                      </p:cBhvr>
                                      <p:tavLst>
                                        <p:tav tm="0">
                                          <p:val>
                                            <p:strVal val="0-#ppt_w/2"/>
                                          </p:val>
                                        </p:tav>
                                        <p:tav tm="100000">
                                          <p:val>
                                            <p:strVal val="#ppt_x"/>
                                          </p:val>
                                        </p:tav>
                                      </p:tavLst>
                                    </p:anim>
                                    <p:anim calcmode="lin" valueType="num">
                                      <p:cBhvr additive="base">
                                        <p:cTn id="25" dur="500" fill="hold"/>
                                        <p:tgtEl>
                                          <p:spTgt spid="294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utoUpdateAnimBg="0"/>
      <p:bldP spid="294915" grpId="0" build="p" autoUpdateAnimBg="0" advAuto="0"/>
      <p:bldP spid="29491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0"/>
            <a:ext cx="7772400" cy="1066800"/>
          </a:xfrm>
        </p:spPr>
        <p:txBody>
          <a:bodyPr/>
          <a:lstStyle/>
          <a:p>
            <a:r>
              <a:rPr lang="pt-BR" sz="2800" b="1" dirty="0" smtClean="0">
                <a:solidFill>
                  <a:srgbClr val="FFFF66"/>
                </a:solidFill>
                <a:cs typeface="Times New Roman" pitchFamily="18" charset="0"/>
              </a:rPr>
              <a:t>ÉTICA y LIDERAZGO</a:t>
            </a:r>
            <a:endParaRPr lang="pt-BR" sz="2800" b="1" dirty="0">
              <a:solidFill>
                <a:srgbClr val="FFFF66"/>
              </a:solidFill>
              <a:cs typeface="Times New Roman" pitchFamily="18" charset="0"/>
            </a:endParaRPr>
          </a:p>
        </p:txBody>
      </p:sp>
      <p:sp>
        <p:nvSpPr>
          <p:cNvPr id="305155" name="Rectangle 3"/>
          <p:cNvSpPr>
            <a:spLocks noGrp="1" noChangeArrowheads="1"/>
          </p:cNvSpPr>
          <p:nvPr>
            <p:ph type="body" idx="4294967295"/>
          </p:nvPr>
        </p:nvSpPr>
        <p:spPr>
          <a:xfrm>
            <a:off x="990600" y="1600200"/>
            <a:ext cx="7772400" cy="3200400"/>
          </a:xfrm>
        </p:spPr>
        <p:txBody>
          <a:bodyPr/>
          <a:lstStyle/>
          <a:p>
            <a:pPr>
              <a:buFont typeface="Symbol" pitchFamily="18" charset="2"/>
              <a:buNone/>
            </a:pPr>
            <a:endParaRPr lang="pt-BR" sz="2600" b="1" dirty="0">
              <a:solidFill>
                <a:srgbClr val="00FF00"/>
              </a:solidFill>
            </a:endParaRPr>
          </a:p>
          <a:p>
            <a:pPr>
              <a:buNone/>
            </a:pPr>
            <a:r>
              <a:rPr lang="pt-BR" sz="2600" b="1" dirty="0">
                <a:solidFill>
                  <a:srgbClr val="00FF00"/>
                </a:solidFill>
              </a:rPr>
              <a:t>	</a:t>
            </a:r>
            <a:r>
              <a:rPr lang="pt-BR" sz="2600" b="1" dirty="0" smtClean="0">
                <a:solidFill>
                  <a:srgbClr val="FFC000"/>
                </a:solidFill>
              </a:rPr>
              <a:t>É</a:t>
            </a:r>
            <a:r>
              <a:rPr lang="es-PY" b="1" dirty="0" smtClean="0">
                <a:solidFill>
                  <a:srgbClr val="FFC000"/>
                </a:solidFill>
                <a:cs typeface="Times New Roman" pitchFamily="18" charset="0"/>
              </a:rPr>
              <a:t>tica: </a:t>
            </a:r>
            <a:r>
              <a:rPr lang="es-PY" b="1" dirty="0" smtClean="0">
                <a:solidFill>
                  <a:srgbClr val="00FF00"/>
                </a:solidFill>
                <a:cs typeface="Times New Roman" pitchFamily="18" charset="0"/>
              </a:rPr>
              <a:t>puede considerarse como un estado de consciencia de cada gerente </a:t>
            </a:r>
          </a:p>
          <a:p>
            <a:pPr>
              <a:buFont typeface="Symbol" pitchFamily="18" charset="2"/>
              <a:buNone/>
            </a:pPr>
            <a:r>
              <a:rPr lang="es-PY" b="1" dirty="0" smtClean="0">
                <a:solidFill>
                  <a:srgbClr val="00FF00"/>
                </a:solidFill>
                <a:cs typeface="Times New Roman" pitchFamily="18" charset="0"/>
              </a:rPr>
              <a:t>	que es reflejada en sus decisiones y consecuentemente en sus acciones. </a:t>
            </a:r>
            <a:endParaRPr lang="es-PY" b="1" dirty="0">
              <a:solidFill>
                <a:srgbClr val="00FF00"/>
              </a:solidFill>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wipe(left)">
                                      <p:cBhvr>
                                        <p:cTn id="7" dur="500"/>
                                        <p:tgtEl>
                                          <p:spTgt spid="305154"/>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anim calcmode="lin" valueType="num">
                                      <p:cBhvr>
                                        <p:cTn id="11" dur="500" fill="hold"/>
                                        <p:tgtEl>
                                          <p:spTgt spid="305155">
                                            <p:txEl>
                                              <p:pRg st="1"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305155">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3051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5155">
                                            <p:txEl>
                                              <p:pRg st="1" end="1"/>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05155">
                                            <p:txEl>
                                              <p:pRg st="2" end="2"/>
                                            </p:txEl>
                                          </p:spTgt>
                                        </p:tgtEl>
                                        <p:attrNameLst>
                                          <p:attrName>style.visibility</p:attrName>
                                        </p:attrNameLst>
                                      </p:cBhvr>
                                      <p:to>
                                        <p:strVal val="visible"/>
                                      </p:to>
                                    </p:set>
                                    <p:anim calcmode="lin" valueType="num">
                                      <p:cBhvr>
                                        <p:cTn id="18" dur="500" fill="hold"/>
                                        <p:tgtEl>
                                          <p:spTgt spid="305155">
                                            <p:txEl>
                                              <p:pRg st="2" end="2"/>
                                            </p:txEl>
                                          </p:spTgt>
                                        </p:tgtEl>
                                        <p:attrNameLst>
                                          <p:attrName>ppt_x</p:attrName>
                                        </p:attrNameLst>
                                      </p:cBhvr>
                                      <p:tavLst>
                                        <p:tav tm="0">
                                          <p:val>
                                            <p:strVal val="#ppt_x-#ppt_w/2"/>
                                          </p:val>
                                        </p:tav>
                                        <p:tav tm="100000">
                                          <p:val>
                                            <p:strVal val="#ppt_x"/>
                                          </p:val>
                                        </p:tav>
                                      </p:tavLst>
                                    </p:anim>
                                    <p:anim calcmode="lin" valueType="num">
                                      <p:cBhvr>
                                        <p:cTn id="19" dur="500" fill="hold"/>
                                        <p:tgtEl>
                                          <p:spTgt spid="305155">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30515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0515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autoUpdateAnimBg="0"/>
      <p:bldP spid="305155"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0"/>
            <a:ext cx="7772400" cy="1066800"/>
          </a:xfrm>
        </p:spPr>
        <p:txBody>
          <a:bodyPr/>
          <a:lstStyle/>
          <a:p>
            <a:r>
              <a:rPr lang="pt-BR" sz="2800" b="1" dirty="0" smtClean="0">
                <a:solidFill>
                  <a:srgbClr val="FFFF66"/>
                </a:solidFill>
                <a:cs typeface="Times New Roman" pitchFamily="18" charset="0"/>
              </a:rPr>
              <a:t>ÉTICA y LIDERAZGO</a:t>
            </a:r>
            <a:endParaRPr lang="pt-BR" sz="2800" b="1" dirty="0">
              <a:solidFill>
                <a:srgbClr val="FFFF66"/>
              </a:solidFill>
              <a:cs typeface="Times New Roman" pitchFamily="18" charset="0"/>
            </a:endParaRPr>
          </a:p>
        </p:txBody>
      </p:sp>
      <p:sp>
        <p:nvSpPr>
          <p:cNvPr id="306179" name="Rectangle 3"/>
          <p:cNvSpPr>
            <a:spLocks noGrp="1" noChangeArrowheads="1"/>
          </p:cNvSpPr>
          <p:nvPr>
            <p:ph type="body" idx="4294967295"/>
          </p:nvPr>
        </p:nvSpPr>
        <p:spPr>
          <a:xfrm>
            <a:off x="762000" y="1524000"/>
            <a:ext cx="7543800" cy="3962400"/>
          </a:xfrm>
        </p:spPr>
        <p:txBody>
          <a:bodyPr/>
          <a:lstStyle/>
          <a:p>
            <a:pPr algn="just">
              <a:lnSpc>
                <a:spcPct val="90000"/>
              </a:lnSpc>
              <a:buFont typeface="Symbol" pitchFamily="18" charset="2"/>
              <a:buNone/>
            </a:pPr>
            <a:r>
              <a:rPr lang="pt-BR" b="1" dirty="0">
                <a:solidFill>
                  <a:srgbClr val="00FF00"/>
                </a:solidFill>
                <a:cs typeface="Times New Roman" pitchFamily="18" charset="0"/>
              </a:rPr>
              <a:t>	</a:t>
            </a:r>
            <a:r>
              <a:rPr lang="es-PY" b="1" dirty="0" smtClean="0">
                <a:solidFill>
                  <a:srgbClr val="00FF00"/>
                </a:solidFill>
                <a:cs typeface="Times New Roman" pitchFamily="18" charset="0"/>
              </a:rPr>
              <a:t>Un gerente o líder cuya administración este fundamentado en </a:t>
            </a:r>
            <a:r>
              <a:rPr lang="es-PY" b="1" dirty="0" smtClean="0">
                <a:solidFill>
                  <a:srgbClr val="FF00FF"/>
                </a:solidFill>
                <a:cs typeface="Times New Roman" pitchFamily="18" charset="0"/>
              </a:rPr>
              <a:t>código ético o principios correctos</a:t>
            </a:r>
            <a:r>
              <a:rPr lang="es-PY" b="1" dirty="0" smtClean="0">
                <a:solidFill>
                  <a:srgbClr val="00FF00"/>
                </a:solidFill>
                <a:cs typeface="Times New Roman" pitchFamily="18" charset="0"/>
              </a:rPr>
              <a:t> que lo lleve a la práctica       en       </a:t>
            </a:r>
            <a:r>
              <a:rPr lang="es-PY" b="1" dirty="0" smtClean="0">
                <a:solidFill>
                  <a:srgbClr val="FF00FF"/>
                </a:solidFill>
                <a:cs typeface="Times New Roman" pitchFamily="18" charset="0"/>
              </a:rPr>
              <a:t>liderazgo y</a:t>
            </a:r>
            <a:r>
              <a:rPr lang="es-PY" b="1" dirty="0" smtClean="0">
                <a:solidFill>
                  <a:srgbClr val="00FF00"/>
                </a:solidFill>
                <a:cs typeface="Times New Roman" pitchFamily="18" charset="0"/>
              </a:rPr>
              <a:t>  en la </a:t>
            </a:r>
            <a:r>
              <a:rPr lang="es-PY" b="1" dirty="0" smtClean="0">
                <a:solidFill>
                  <a:srgbClr val="66FF33"/>
                </a:solidFill>
                <a:cs typeface="Times New Roman" pitchFamily="18" charset="0"/>
              </a:rPr>
              <a:t>propia</a:t>
            </a:r>
            <a:r>
              <a:rPr lang="es-PY" b="1" dirty="0" smtClean="0">
                <a:solidFill>
                  <a:srgbClr val="FF00FF"/>
                </a:solidFill>
                <a:cs typeface="Times New Roman" pitchFamily="18" charset="0"/>
              </a:rPr>
              <a:t> vida</a:t>
            </a:r>
            <a:r>
              <a:rPr lang="es-PY" b="1" dirty="0" smtClean="0">
                <a:solidFill>
                  <a:srgbClr val="00FF00"/>
                </a:solidFill>
                <a:cs typeface="Times New Roman" pitchFamily="18" charset="0"/>
              </a:rPr>
              <a:t>, difícilmente al tomar sus decisiones lo realice hiriendo sus principios, porque seria como autodestrucción.      </a:t>
            </a:r>
          </a:p>
          <a:p>
            <a:pPr>
              <a:lnSpc>
                <a:spcPct val="90000"/>
              </a:lnSpc>
              <a:buFont typeface="Symbol" pitchFamily="18" charset="2"/>
              <a:buNone/>
            </a:pPr>
            <a:endParaRPr lang="pt-BR" b="1" dirty="0" smtClean="0">
              <a:solidFill>
                <a:srgbClr val="00FF00"/>
              </a:solidFill>
            </a:endParaRPr>
          </a:p>
          <a:p>
            <a:pPr>
              <a:lnSpc>
                <a:spcPct val="90000"/>
              </a:lnSpc>
              <a:buFont typeface="Symbol" pitchFamily="18" charset="2"/>
              <a:buNone/>
            </a:pPr>
            <a:r>
              <a:rPr lang="pt-BR" b="1" dirty="0">
                <a:solidFill>
                  <a:srgbClr val="00FF00"/>
                </a:solidFill>
              </a:rPr>
              <a:t>	</a:t>
            </a:r>
            <a:r>
              <a:rPr lang="pt-BR" b="1" dirty="0">
                <a:solidFill>
                  <a:srgbClr val="00FF00"/>
                </a:solidFill>
                <a:cs typeface="Times New Roman" pitchFamily="18" charset="0"/>
              </a:rPr>
              <a:t> </a:t>
            </a:r>
          </a:p>
        </p:txBody>
      </p:sp>
      <p:sp>
        <p:nvSpPr>
          <p:cNvPr id="306183" name="Line 7"/>
          <p:cNvSpPr>
            <a:spLocks noChangeShapeType="1"/>
          </p:cNvSpPr>
          <p:nvPr/>
        </p:nvSpPr>
        <p:spPr bwMode="auto">
          <a:xfrm>
            <a:off x="1371600" y="3200400"/>
            <a:ext cx="685800" cy="0"/>
          </a:xfrm>
          <a:prstGeom prst="line">
            <a:avLst/>
          </a:prstGeom>
          <a:noFill/>
          <a:ln w="9525">
            <a:noFill/>
            <a:round/>
            <a:headEnd/>
            <a:tailEnd type="triangle" w="med" len="med"/>
          </a:ln>
          <a:effectLst/>
        </p:spPr>
        <p:txBody>
          <a:bodyPr wrap="none" anchor="ctr"/>
          <a:lstStyle/>
          <a:p>
            <a:endParaRPr lang="es-PY"/>
          </a:p>
        </p:txBody>
      </p:sp>
      <p:sp>
        <p:nvSpPr>
          <p:cNvPr id="306184" name="Line 8"/>
          <p:cNvSpPr>
            <a:spLocks noChangeShapeType="1"/>
          </p:cNvSpPr>
          <p:nvPr/>
        </p:nvSpPr>
        <p:spPr bwMode="auto">
          <a:xfrm flipV="1">
            <a:off x="1371600" y="3124200"/>
            <a:ext cx="609600" cy="76200"/>
          </a:xfrm>
          <a:prstGeom prst="line">
            <a:avLst/>
          </a:prstGeom>
          <a:noFill/>
          <a:ln w="9525">
            <a:noFill/>
            <a:round/>
            <a:headEnd/>
            <a:tailEnd type="triangle" w="med" len="med"/>
          </a:ln>
          <a:effectLst/>
        </p:spPr>
        <p:txBody>
          <a:bodyPr wrap="none" anchor="ctr"/>
          <a:lstStyle/>
          <a:p>
            <a:endParaRPr lang="es-PY"/>
          </a:p>
        </p:txBody>
      </p:sp>
      <p:sp>
        <p:nvSpPr>
          <p:cNvPr id="306186" name="Line 10"/>
          <p:cNvSpPr>
            <a:spLocks noChangeShapeType="1"/>
          </p:cNvSpPr>
          <p:nvPr/>
        </p:nvSpPr>
        <p:spPr bwMode="auto">
          <a:xfrm>
            <a:off x="2714612" y="3143248"/>
            <a:ext cx="685800" cy="0"/>
          </a:xfrm>
          <a:prstGeom prst="line">
            <a:avLst/>
          </a:prstGeom>
          <a:noFill/>
          <a:ln w="76200">
            <a:solidFill>
              <a:srgbClr val="66FFFF"/>
            </a:solidFill>
            <a:round/>
            <a:headEnd/>
            <a:tailEnd type="triangle" w="med" len="med"/>
          </a:ln>
          <a:effectLst/>
        </p:spPr>
        <p:txBody>
          <a:bodyPr wrap="none" anchor="ctr"/>
          <a:lstStyle/>
          <a:p>
            <a:endParaRPr lang="es-PY" b="0" dirty="0"/>
          </a:p>
        </p:txBody>
      </p:sp>
      <p:sp>
        <p:nvSpPr>
          <p:cNvPr id="306187" name="Line 11"/>
          <p:cNvSpPr>
            <a:spLocks noChangeShapeType="1"/>
          </p:cNvSpPr>
          <p:nvPr/>
        </p:nvSpPr>
        <p:spPr bwMode="auto">
          <a:xfrm>
            <a:off x="4211960" y="3068960"/>
            <a:ext cx="685800" cy="0"/>
          </a:xfrm>
          <a:prstGeom prst="line">
            <a:avLst/>
          </a:prstGeom>
          <a:noFill/>
          <a:ln w="76200">
            <a:solidFill>
              <a:srgbClr val="66FFFF"/>
            </a:solidFill>
            <a:round/>
            <a:headEnd/>
            <a:tailEnd type="triangle" w="med" len="med"/>
          </a:ln>
          <a:effectLst/>
        </p:spPr>
        <p:txBody>
          <a:bodyPr wrap="none" anchor="ctr"/>
          <a:lstStyle/>
          <a:p>
            <a:endParaRPr lang="es-PY"/>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178"/>
                                        </p:tgtEl>
                                        <p:attrNameLst>
                                          <p:attrName>style.visibility</p:attrName>
                                        </p:attrNameLst>
                                      </p:cBhvr>
                                      <p:to>
                                        <p:strVal val="visible"/>
                                      </p:to>
                                    </p:set>
                                    <p:animEffect transition="in" filter="wipe(left)">
                                      <p:cBhvr>
                                        <p:cTn id="7" dur="500"/>
                                        <p:tgtEl>
                                          <p:spTgt spid="306178"/>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06179">
                                            <p:txEl>
                                              <p:pRg st="0" end="0"/>
                                            </p:txEl>
                                          </p:spTgt>
                                        </p:tgtEl>
                                        <p:attrNameLst>
                                          <p:attrName>style.visibility</p:attrName>
                                        </p:attrNameLst>
                                      </p:cBhvr>
                                      <p:to>
                                        <p:strVal val="visible"/>
                                      </p:to>
                                    </p:set>
                                    <p:anim calcmode="lin" valueType="num">
                                      <p:cBhvr>
                                        <p:cTn id="11" dur="500" fill="hold"/>
                                        <p:tgtEl>
                                          <p:spTgt spid="306179">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06179">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06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6179">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06179">
                                            <p:txEl>
                                              <p:pRg st="2" end="2"/>
                                            </p:txEl>
                                          </p:spTgt>
                                        </p:tgtEl>
                                        <p:attrNameLst>
                                          <p:attrName>style.visibility</p:attrName>
                                        </p:attrNameLst>
                                      </p:cBhvr>
                                      <p:to>
                                        <p:strVal val="visible"/>
                                      </p:to>
                                    </p:set>
                                    <p:anim calcmode="lin" valueType="num">
                                      <p:cBhvr>
                                        <p:cTn id="18" dur="500" fill="hold"/>
                                        <p:tgtEl>
                                          <p:spTgt spid="306179">
                                            <p:txEl>
                                              <p:pRg st="2" end="2"/>
                                            </p:txEl>
                                          </p:spTgt>
                                        </p:tgtEl>
                                        <p:attrNameLst>
                                          <p:attrName>ppt_x</p:attrName>
                                        </p:attrNameLst>
                                      </p:cBhvr>
                                      <p:tavLst>
                                        <p:tav tm="0">
                                          <p:val>
                                            <p:strVal val="#ppt_x-#ppt_w/2"/>
                                          </p:val>
                                        </p:tav>
                                        <p:tav tm="100000">
                                          <p:val>
                                            <p:strVal val="#ppt_x"/>
                                          </p:val>
                                        </p:tav>
                                      </p:tavLst>
                                    </p:anim>
                                    <p:anim calcmode="lin" valueType="num">
                                      <p:cBhvr>
                                        <p:cTn id="19" dur="500" fill="hold"/>
                                        <p:tgtEl>
                                          <p:spTgt spid="306179">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30617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0617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autoUpdateAnimBg="0"/>
      <p:bldP spid="306179"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85800" y="0"/>
            <a:ext cx="7772400" cy="1066800"/>
          </a:xfrm>
        </p:spPr>
        <p:txBody>
          <a:bodyPr/>
          <a:lstStyle/>
          <a:p>
            <a:r>
              <a:rPr lang="pt-BR" sz="2800" b="1" dirty="0" smtClean="0">
                <a:solidFill>
                  <a:srgbClr val="FFFF66"/>
                </a:solidFill>
                <a:cs typeface="Times New Roman" pitchFamily="18" charset="0"/>
              </a:rPr>
              <a:t>ÉTICA y LIDERAZGO</a:t>
            </a:r>
            <a:endParaRPr lang="pt-BR" sz="2800" b="1" dirty="0">
              <a:solidFill>
                <a:srgbClr val="FFFF66"/>
              </a:solidFill>
              <a:cs typeface="Times New Roman" pitchFamily="18" charset="0"/>
            </a:endParaRPr>
          </a:p>
        </p:txBody>
      </p:sp>
      <p:sp>
        <p:nvSpPr>
          <p:cNvPr id="309251" name="Rectangle 3"/>
          <p:cNvSpPr>
            <a:spLocks noGrp="1" noChangeArrowheads="1"/>
          </p:cNvSpPr>
          <p:nvPr>
            <p:ph type="body" idx="4294967295"/>
          </p:nvPr>
        </p:nvSpPr>
        <p:spPr>
          <a:xfrm>
            <a:off x="990600" y="1600200"/>
            <a:ext cx="7772400" cy="4277072"/>
          </a:xfrm>
        </p:spPr>
        <p:txBody>
          <a:bodyPr/>
          <a:lstStyle/>
          <a:p>
            <a:pPr>
              <a:buFont typeface="Symbol" pitchFamily="18" charset="2"/>
              <a:buNone/>
            </a:pPr>
            <a:r>
              <a:rPr lang="es-PY" sz="2600" b="1" dirty="0" smtClean="0">
                <a:solidFill>
                  <a:srgbClr val="FF00FF"/>
                </a:solidFill>
                <a:cs typeface="Times New Roman" pitchFamily="18" charset="0"/>
              </a:rPr>
              <a:t>    Beneficios de las organizaciones orientadas por la Ética:</a:t>
            </a:r>
          </a:p>
          <a:p>
            <a:pPr>
              <a:buFont typeface="Symbol" pitchFamily="18" charset="2"/>
              <a:buNone/>
            </a:pPr>
            <a:r>
              <a:rPr lang="es-PY" sz="2000" b="1" dirty="0" smtClean="0">
                <a:solidFill>
                  <a:srgbClr val="00FF00"/>
                </a:solidFill>
              </a:rPr>
              <a:t> </a:t>
            </a:r>
          </a:p>
          <a:p>
            <a:pPr lvl="1"/>
            <a:r>
              <a:rPr lang="es-PY" sz="2400" b="1" dirty="0" smtClean="0">
                <a:cs typeface="Times New Roman" pitchFamily="18" charset="0"/>
              </a:rPr>
              <a:t>Aumento de la efectividad debido al fortalecimiento de la cultura en la organización;</a:t>
            </a:r>
          </a:p>
          <a:p>
            <a:pPr lvl="1"/>
            <a:r>
              <a:rPr lang="es-PY" sz="2400" b="1" dirty="0" smtClean="0">
                <a:cs typeface="Times New Roman" pitchFamily="18" charset="0"/>
              </a:rPr>
              <a:t>aumento del esfuerzo mutuo;</a:t>
            </a:r>
          </a:p>
          <a:p>
            <a:pPr lvl="1"/>
            <a:r>
              <a:rPr lang="es-PY" sz="2400" b="1" dirty="0" smtClean="0">
                <a:cs typeface="Times New Roman" pitchFamily="18" charset="0"/>
              </a:rPr>
              <a:t>bajos niveles de rotación de funcionarios;</a:t>
            </a:r>
          </a:p>
          <a:p>
            <a:pPr lvl="1"/>
            <a:r>
              <a:rPr lang="es-PY" sz="2400" b="1" dirty="0" smtClean="0">
                <a:cs typeface="Times New Roman" pitchFamily="18" charset="0"/>
              </a:rPr>
              <a:t>mayor compromiso con la organización; </a:t>
            </a:r>
          </a:p>
          <a:p>
            <a:pPr lvl="1"/>
            <a:r>
              <a:rPr lang="es-PY" sz="2400" b="1" dirty="0" smtClean="0">
                <a:cs typeface="Times New Roman" pitchFamily="18" charset="0"/>
              </a:rPr>
              <a:t>satisfacción individual y responsabilidad social. </a:t>
            </a:r>
          </a:p>
          <a:p>
            <a:endParaRPr lang="pt-BR" sz="2400" b="1" dirty="0">
              <a:solidFill>
                <a:schemeClr val="hlink"/>
              </a:solidFill>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wipe(left)">
                                      <p:cBhvr>
                                        <p:cTn id="7" dur="500"/>
                                        <p:tgtEl>
                                          <p:spTgt spid="30925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09251">
                                            <p:txEl>
                                              <p:pRg st="0" end="0"/>
                                            </p:txEl>
                                          </p:spTgt>
                                        </p:tgtEl>
                                        <p:attrNameLst>
                                          <p:attrName>style.visibility</p:attrName>
                                        </p:attrNameLst>
                                      </p:cBhvr>
                                      <p:to>
                                        <p:strVal val="visible"/>
                                      </p:to>
                                    </p:set>
                                    <p:anim calcmode="lin" valueType="num">
                                      <p:cBhvr>
                                        <p:cTn id="11" dur="500" fill="hold"/>
                                        <p:tgtEl>
                                          <p:spTgt spid="309251">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0925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09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925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09251">
                                            <p:txEl>
                                              <p:pRg st="1" end="1"/>
                                            </p:txEl>
                                          </p:spTgt>
                                        </p:tgtEl>
                                        <p:attrNameLst>
                                          <p:attrName>style.visibility</p:attrName>
                                        </p:attrNameLst>
                                      </p:cBhvr>
                                      <p:to>
                                        <p:strVal val="visible"/>
                                      </p:to>
                                    </p:set>
                                    <p:anim calcmode="lin" valueType="num">
                                      <p:cBhvr>
                                        <p:cTn id="18" dur="500" fill="hold"/>
                                        <p:tgtEl>
                                          <p:spTgt spid="309251">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0925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0925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09251">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8" fill="hold" grpId="0" nodeType="withEffect">
                                  <p:stCondLst>
                                    <p:cond delay="0"/>
                                  </p:stCondLst>
                                  <p:childTnLst>
                                    <p:set>
                                      <p:cBhvr>
                                        <p:cTn id="23" dur="1" fill="hold">
                                          <p:stCondLst>
                                            <p:cond delay="0"/>
                                          </p:stCondLst>
                                        </p:cTn>
                                        <p:tgtEl>
                                          <p:spTgt spid="309251">
                                            <p:txEl>
                                              <p:pRg st="2" end="2"/>
                                            </p:txEl>
                                          </p:spTgt>
                                        </p:tgtEl>
                                        <p:attrNameLst>
                                          <p:attrName>style.visibility</p:attrName>
                                        </p:attrNameLst>
                                      </p:cBhvr>
                                      <p:to>
                                        <p:strVal val="visible"/>
                                      </p:to>
                                    </p:set>
                                    <p:anim calcmode="lin" valueType="num">
                                      <p:cBhvr>
                                        <p:cTn id="24" dur="500" fill="hold"/>
                                        <p:tgtEl>
                                          <p:spTgt spid="309251">
                                            <p:txEl>
                                              <p:pRg st="2" end="2"/>
                                            </p:txEl>
                                          </p:spTgt>
                                        </p:tgtEl>
                                        <p:attrNameLst>
                                          <p:attrName>ppt_x</p:attrName>
                                        </p:attrNameLst>
                                      </p:cBhvr>
                                      <p:tavLst>
                                        <p:tav tm="0">
                                          <p:val>
                                            <p:strVal val="#ppt_x-#ppt_w/2"/>
                                          </p:val>
                                        </p:tav>
                                        <p:tav tm="100000">
                                          <p:val>
                                            <p:strVal val="#ppt_x"/>
                                          </p:val>
                                        </p:tav>
                                      </p:tavLst>
                                    </p:anim>
                                    <p:anim calcmode="lin" valueType="num">
                                      <p:cBhvr>
                                        <p:cTn id="25" dur="500" fill="hold"/>
                                        <p:tgtEl>
                                          <p:spTgt spid="309251">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09251">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09251">
                                            <p:txEl>
                                              <p:pRg st="2" end="2"/>
                                            </p:txEl>
                                          </p:spTgt>
                                        </p:tgtEl>
                                        <p:attrNameLst>
                                          <p:attrName>ppt_h</p:attrName>
                                        </p:attrNameLst>
                                      </p:cBhvr>
                                      <p:tavLst>
                                        <p:tav tm="0">
                                          <p:val>
                                            <p:strVal val="#ppt_h"/>
                                          </p:val>
                                        </p:tav>
                                        <p:tav tm="100000">
                                          <p:val>
                                            <p:strVal val="#ppt_h"/>
                                          </p:val>
                                        </p:tav>
                                      </p:tavLst>
                                    </p:anim>
                                  </p:childTnLst>
                                </p:cTn>
                              </p:par>
                              <p:par>
                                <p:cTn id="28" presetID="17" presetClass="entr" presetSubtype="8" fill="hold" grpId="0" nodeType="withEffect">
                                  <p:stCondLst>
                                    <p:cond delay="0"/>
                                  </p:stCondLst>
                                  <p:childTnLst>
                                    <p:set>
                                      <p:cBhvr>
                                        <p:cTn id="29" dur="1" fill="hold">
                                          <p:stCondLst>
                                            <p:cond delay="0"/>
                                          </p:stCondLst>
                                        </p:cTn>
                                        <p:tgtEl>
                                          <p:spTgt spid="309251">
                                            <p:txEl>
                                              <p:pRg st="3" end="3"/>
                                            </p:txEl>
                                          </p:spTgt>
                                        </p:tgtEl>
                                        <p:attrNameLst>
                                          <p:attrName>style.visibility</p:attrName>
                                        </p:attrNameLst>
                                      </p:cBhvr>
                                      <p:to>
                                        <p:strVal val="visible"/>
                                      </p:to>
                                    </p:set>
                                    <p:anim calcmode="lin" valueType="num">
                                      <p:cBhvr>
                                        <p:cTn id="30" dur="500" fill="hold"/>
                                        <p:tgtEl>
                                          <p:spTgt spid="309251">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30925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0925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09251">
                                            <p:txEl>
                                              <p:pRg st="3" end="3"/>
                                            </p:txEl>
                                          </p:spTgt>
                                        </p:tgtEl>
                                        <p:attrNameLst>
                                          <p:attrName>ppt_h</p:attrName>
                                        </p:attrNameLst>
                                      </p:cBhvr>
                                      <p:tavLst>
                                        <p:tav tm="0">
                                          <p:val>
                                            <p:strVal val="#ppt_h"/>
                                          </p:val>
                                        </p:tav>
                                        <p:tav tm="100000">
                                          <p:val>
                                            <p:strVal val="#ppt_h"/>
                                          </p:val>
                                        </p:tav>
                                      </p:tavLst>
                                    </p:anim>
                                  </p:childTnLst>
                                </p:cTn>
                              </p:par>
                              <p:par>
                                <p:cTn id="34" presetID="17" presetClass="entr" presetSubtype="8" fill="hold" grpId="0" nodeType="withEffect">
                                  <p:stCondLst>
                                    <p:cond delay="0"/>
                                  </p:stCondLst>
                                  <p:childTnLst>
                                    <p:set>
                                      <p:cBhvr>
                                        <p:cTn id="35" dur="1" fill="hold">
                                          <p:stCondLst>
                                            <p:cond delay="0"/>
                                          </p:stCondLst>
                                        </p:cTn>
                                        <p:tgtEl>
                                          <p:spTgt spid="309251">
                                            <p:txEl>
                                              <p:pRg st="4" end="4"/>
                                            </p:txEl>
                                          </p:spTgt>
                                        </p:tgtEl>
                                        <p:attrNameLst>
                                          <p:attrName>style.visibility</p:attrName>
                                        </p:attrNameLst>
                                      </p:cBhvr>
                                      <p:to>
                                        <p:strVal val="visible"/>
                                      </p:to>
                                    </p:set>
                                    <p:anim calcmode="lin" valueType="num">
                                      <p:cBhvr>
                                        <p:cTn id="36" dur="500" fill="hold"/>
                                        <p:tgtEl>
                                          <p:spTgt spid="309251">
                                            <p:txEl>
                                              <p:pRg st="4" end="4"/>
                                            </p:txEl>
                                          </p:spTgt>
                                        </p:tgtEl>
                                        <p:attrNameLst>
                                          <p:attrName>ppt_x</p:attrName>
                                        </p:attrNameLst>
                                      </p:cBhvr>
                                      <p:tavLst>
                                        <p:tav tm="0">
                                          <p:val>
                                            <p:strVal val="#ppt_x-#ppt_w/2"/>
                                          </p:val>
                                        </p:tav>
                                        <p:tav tm="100000">
                                          <p:val>
                                            <p:strVal val="#ppt_x"/>
                                          </p:val>
                                        </p:tav>
                                      </p:tavLst>
                                    </p:anim>
                                    <p:anim calcmode="lin" valueType="num">
                                      <p:cBhvr>
                                        <p:cTn id="37" dur="500" fill="hold"/>
                                        <p:tgtEl>
                                          <p:spTgt spid="309251">
                                            <p:txEl>
                                              <p:pRg st="4" end="4"/>
                                            </p:txEl>
                                          </p:spTgt>
                                        </p:tgtEl>
                                        <p:attrNameLst>
                                          <p:attrName>ppt_y</p:attrName>
                                        </p:attrNameLst>
                                      </p:cBhvr>
                                      <p:tavLst>
                                        <p:tav tm="0">
                                          <p:val>
                                            <p:strVal val="#ppt_y"/>
                                          </p:val>
                                        </p:tav>
                                        <p:tav tm="100000">
                                          <p:val>
                                            <p:strVal val="#ppt_y"/>
                                          </p:val>
                                        </p:tav>
                                      </p:tavLst>
                                    </p:anim>
                                    <p:anim calcmode="lin" valueType="num">
                                      <p:cBhvr>
                                        <p:cTn id="38" dur="500" fill="hold"/>
                                        <p:tgtEl>
                                          <p:spTgt spid="30925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9251">
                                            <p:txEl>
                                              <p:pRg st="4" end="4"/>
                                            </p:txEl>
                                          </p:spTgt>
                                        </p:tgtEl>
                                        <p:attrNameLst>
                                          <p:attrName>ppt_h</p:attrName>
                                        </p:attrNameLst>
                                      </p:cBhvr>
                                      <p:tavLst>
                                        <p:tav tm="0">
                                          <p:val>
                                            <p:strVal val="#ppt_h"/>
                                          </p:val>
                                        </p:tav>
                                        <p:tav tm="100000">
                                          <p:val>
                                            <p:strVal val="#ppt_h"/>
                                          </p:val>
                                        </p:tav>
                                      </p:tavLst>
                                    </p:anim>
                                  </p:childTnLst>
                                </p:cTn>
                              </p:par>
                              <p:par>
                                <p:cTn id="40" presetID="17" presetClass="entr" presetSubtype="8" fill="hold" grpId="0" nodeType="withEffect">
                                  <p:stCondLst>
                                    <p:cond delay="0"/>
                                  </p:stCondLst>
                                  <p:childTnLst>
                                    <p:set>
                                      <p:cBhvr>
                                        <p:cTn id="41" dur="1" fill="hold">
                                          <p:stCondLst>
                                            <p:cond delay="0"/>
                                          </p:stCondLst>
                                        </p:cTn>
                                        <p:tgtEl>
                                          <p:spTgt spid="309251">
                                            <p:txEl>
                                              <p:pRg st="5" end="5"/>
                                            </p:txEl>
                                          </p:spTgt>
                                        </p:tgtEl>
                                        <p:attrNameLst>
                                          <p:attrName>style.visibility</p:attrName>
                                        </p:attrNameLst>
                                      </p:cBhvr>
                                      <p:to>
                                        <p:strVal val="visible"/>
                                      </p:to>
                                    </p:set>
                                    <p:anim calcmode="lin" valueType="num">
                                      <p:cBhvr>
                                        <p:cTn id="42" dur="500" fill="hold"/>
                                        <p:tgtEl>
                                          <p:spTgt spid="309251">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309251">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309251">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09251">
                                            <p:txEl>
                                              <p:pRg st="5" end="5"/>
                                            </p:txEl>
                                          </p:spTgt>
                                        </p:tgtEl>
                                        <p:attrNameLst>
                                          <p:attrName>ppt_h</p:attrName>
                                        </p:attrNameLst>
                                      </p:cBhvr>
                                      <p:tavLst>
                                        <p:tav tm="0">
                                          <p:val>
                                            <p:strVal val="#ppt_h"/>
                                          </p:val>
                                        </p:tav>
                                        <p:tav tm="100000">
                                          <p:val>
                                            <p:strVal val="#ppt_h"/>
                                          </p:val>
                                        </p:tav>
                                      </p:tavLst>
                                    </p:anim>
                                  </p:childTnLst>
                                </p:cTn>
                              </p:par>
                              <p:par>
                                <p:cTn id="46" presetID="17" presetClass="entr" presetSubtype="8" fill="hold" grpId="0" nodeType="withEffect">
                                  <p:stCondLst>
                                    <p:cond delay="0"/>
                                  </p:stCondLst>
                                  <p:childTnLst>
                                    <p:set>
                                      <p:cBhvr>
                                        <p:cTn id="47" dur="1" fill="hold">
                                          <p:stCondLst>
                                            <p:cond delay="0"/>
                                          </p:stCondLst>
                                        </p:cTn>
                                        <p:tgtEl>
                                          <p:spTgt spid="309251">
                                            <p:txEl>
                                              <p:pRg st="6" end="6"/>
                                            </p:txEl>
                                          </p:spTgt>
                                        </p:tgtEl>
                                        <p:attrNameLst>
                                          <p:attrName>style.visibility</p:attrName>
                                        </p:attrNameLst>
                                      </p:cBhvr>
                                      <p:to>
                                        <p:strVal val="visible"/>
                                      </p:to>
                                    </p:set>
                                    <p:anim calcmode="lin" valueType="num">
                                      <p:cBhvr>
                                        <p:cTn id="48" dur="500" fill="hold"/>
                                        <p:tgtEl>
                                          <p:spTgt spid="309251">
                                            <p:txEl>
                                              <p:pRg st="6" end="6"/>
                                            </p:txEl>
                                          </p:spTgt>
                                        </p:tgtEl>
                                        <p:attrNameLst>
                                          <p:attrName>ppt_x</p:attrName>
                                        </p:attrNameLst>
                                      </p:cBhvr>
                                      <p:tavLst>
                                        <p:tav tm="0">
                                          <p:val>
                                            <p:strVal val="#ppt_x-#ppt_w/2"/>
                                          </p:val>
                                        </p:tav>
                                        <p:tav tm="100000">
                                          <p:val>
                                            <p:strVal val="#ppt_x"/>
                                          </p:val>
                                        </p:tav>
                                      </p:tavLst>
                                    </p:anim>
                                    <p:anim calcmode="lin" valueType="num">
                                      <p:cBhvr>
                                        <p:cTn id="49" dur="500" fill="hold"/>
                                        <p:tgtEl>
                                          <p:spTgt spid="309251">
                                            <p:txEl>
                                              <p:pRg st="6" end="6"/>
                                            </p:txEl>
                                          </p:spTgt>
                                        </p:tgtEl>
                                        <p:attrNameLst>
                                          <p:attrName>ppt_y</p:attrName>
                                        </p:attrNameLst>
                                      </p:cBhvr>
                                      <p:tavLst>
                                        <p:tav tm="0">
                                          <p:val>
                                            <p:strVal val="#ppt_y"/>
                                          </p:val>
                                        </p:tav>
                                        <p:tav tm="100000">
                                          <p:val>
                                            <p:strVal val="#ppt_y"/>
                                          </p:val>
                                        </p:tav>
                                      </p:tavLst>
                                    </p:anim>
                                    <p:anim calcmode="lin" valueType="num">
                                      <p:cBhvr>
                                        <p:cTn id="50" dur="500" fill="hold"/>
                                        <p:tgtEl>
                                          <p:spTgt spid="309251">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0925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autoUpdateAnimBg="0"/>
      <p:bldP spid="309251"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85800" y="457200"/>
            <a:ext cx="7772400" cy="609600"/>
          </a:xfrm>
        </p:spPr>
        <p:txBody>
          <a:bodyPr/>
          <a:lstStyle/>
          <a:p>
            <a:r>
              <a:rPr lang="es-PY" sz="2800" b="1" dirty="0" smtClean="0">
                <a:solidFill>
                  <a:srgbClr val="FFFF66"/>
                </a:solidFill>
                <a:cs typeface="Times New Roman" pitchFamily="18" charset="0"/>
              </a:rPr>
              <a:t>Elementos de una Organización Ética</a:t>
            </a:r>
            <a:br>
              <a:rPr lang="es-PY" sz="2800" b="1" dirty="0" smtClean="0">
                <a:solidFill>
                  <a:srgbClr val="FFFF66"/>
                </a:solidFill>
                <a:cs typeface="Times New Roman" pitchFamily="18" charset="0"/>
              </a:rPr>
            </a:br>
            <a:endParaRPr lang="es-PY" sz="2800" b="1" dirty="0">
              <a:solidFill>
                <a:srgbClr val="FFFF66"/>
              </a:solidFill>
              <a:cs typeface="Times New Roman" pitchFamily="18" charset="0"/>
            </a:endParaRPr>
          </a:p>
        </p:txBody>
      </p:sp>
      <p:sp>
        <p:nvSpPr>
          <p:cNvPr id="311299" name="Rectangle 3"/>
          <p:cNvSpPr>
            <a:spLocks noGrp="1" noChangeArrowheads="1"/>
          </p:cNvSpPr>
          <p:nvPr>
            <p:ph type="body" idx="4294967295"/>
          </p:nvPr>
        </p:nvSpPr>
        <p:spPr>
          <a:xfrm>
            <a:off x="322263" y="1125538"/>
            <a:ext cx="8393141" cy="4946668"/>
          </a:xfrm>
        </p:spPr>
        <p:txBody>
          <a:bodyPr/>
          <a:lstStyle/>
          <a:p>
            <a:pPr algn="just">
              <a:buFont typeface="Symbol" pitchFamily="18" charset="2"/>
              <a:buNone/>
            </a:pPr>
            <a:r>
              <a:rPr lang="pt-BR" sz="2600" b="1" dirty="0">
                <a:solidFill>
                  <a:srgbClr val="00FF00"/>
                </a:solidFill>
                <a:cs typeface="Times New Roman" pitchFamily="18" charset="0"/>
              </a:rPr>
              <a:t>	</a:t>
            </a:r>
          </a:p>
          <a:p>
            <a:pPr algn="just">
              <a:buFont typeface="Symbol" pitchFamily="18" charset="2"/>
              <a:buNone/>
            </a:pPr>
            <a:r>
              <a:rPr lang="pt-BR" sz="2600" b="1" dirty="0">
                <a:solidFill>
                  <a:srgbClr val="00FF00"/>
                </a:solidFill>
                <a:cs typeface="Times New Roman" pitchFamily="18" charset="0"/>
              </a:rPr>
              <a:t>	</a:t>
            </a:r>
            <a:r>
              <a:rPr lang="pt-BR" sz="2600" b="1" dirty="0" err="1" smtClean="0">
                <a:solidFill>
                  <a:srgbClr val="00FF00"/>
                </a:solidFill>
                <a:cs typeface="Times New Roman" pitchFamily="18" charset="0"/>
              </a:rPr>
              <a:t>Lo</a:t>
            </a:r>
            <a:r>
              <a:rPr lang="es-PY" sz="2600" b="1" dirty="0" smtClean="0">
                <a:solidFill>
                  <a:srgbClr val="00FF00"/>
                </a:solidFill>
                <a:cs typeface="Times New Roman" pitchFamily="18" charset="0"/>
              </a:rPr>
              <a:t>s elementos que deben anteceder al proceso de transformación de una organización para una organización ética, son: </a:t>
            </a:r>
          </a:p>
          <a:p>
            <a:pPr algn="just">
              <a:buFont typeface="Symbol" pitchFamily="18" charset="2"/>
              <a:buNone/>
            </a:pPr>
            <a:endParaRPr lang="es-PY" sz="2600" b="1" dirty="0" smtClean="0">
              <a:solidFill>
                <a:srgbClr val="00FF00"/>
              </a:solidFill>
              <a:cs typeface="Times New Roman" pitchFamily="18" charset="0"/>
            </a:endParaRPr>
          </a:p>
          <a:p>
            <a:pPr lvl="2" algn="just"/>
            <a:r>
              <a:rPr lang="es-PY" sz="3200" b="1" dirty="0" smtClean="0">
                <a:cs typeface="Times New Roman" pitchFamily="18" charset="0"/>
              </a:rPr>
              <a:t>La orientación ética del líder; </a:t>
            </a:r>
          </a:p>
          <a:p>
            <a:pPr lvl="2" algn="just"/>
            <a:r>
              <a:rPr lang="es-PY" sz="3200" b="1" dirty="0" smtClean="0">
                <a:cs typeface="Times New Roman" pitchFamily="18" charset="0"/>
              </a:rPr>
              <a:t>Apoyo de la alta gerencia o consejo de administración; </a:t>
            </a:r>
          </a:p>
          <a:p>
            <a:pPr lvl="2" algn="just"/>
            <a:r>
              <a:rPr lang="es-PY" sz="3200" b="1" dirty="0" smtClean="0">
                <a:cs typeface="Times New Roman" pitchFamily="18" charset="0"/>
              </a:rPr>
              <a:t>Establecer políticas de ética en la empresa.</a:t>
            </a:r>
          </a:p>
          <a:p>
            <a:pPr lvl="1" algn="just">
              <a:buFontTx/>
              <a:buNone/>
            </a:pPr>
            <a:endParaRPr lang="pt-BR" sz="3200" b="1" dirty="0">
              <a:cs typeface="Times New Roman" pitchFamily="18" charset="0"/>
            </a:endParaRPr>
          </a:p>
          <a:p>
            <a:pPr algn="just">
              <a:buFont typeface="Symbol" pitchFamily="18" charset="2"/>
              <a:buNone/>
            </a:pPr>
            <a:endParaRPr lang="pt-BR" b="1" dirty="0">
              <a:solidFill>
                <a:schemeClr val="hlink"/>
              </a:solidFill>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wipe(left)">
                                      <p:cBhvr>
                                        <p:cTn id="7" dur="500"/>
                                        <p:tgtEl>
                                          <p:spTgt spid="311298"/>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1299">
                                            <p:txEl>
                                              <p:pRg st="0" end="0"/>
                                            </p:txEl>
                                          </p:spTgt>
                                        </p:tgtEl>
                                        <p:attrNameLst>
                                          <p:attrName>style.visibility</p:attrName>
                                        </p:attrNameLst>
                                      </p:cBhvr>
                                      <p:to>
                                        <p:strVal val="visible"/>
                                      </p:to>
                                    </p:set>
                                    <p:anim calcmode="lin" valueType="num">
                                      <p:cBhvr>
                                        <p:cTn id="11" dur="500" fill="hold"/>
                                        <p:tgtEl>
                                          <p:spTgt spid="311299">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1299">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12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1299">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1299">
                                            <p:txEl>
                                              <p:pRg st="1" end="1"/>
                                            </p:txEl>
                                          </p:spTgt>
                                        </p:tgtEl>
                                        <p:attrNameLst>
                                          <p:attrName>style.visibility</p:attrName>
                                        </p:attrNameLst>
                                      </p:cBhvr>
                                      <p:to>
                                        <p:strVal val="visible"/>
                                      </p:to>
                                    </p:set>
                                    <p:anim calcmode="lin" valueType="num">
                                      <p:cBhvr>
                                        <p:cTn id="18" dur="500" fill="hold"/>
                                        <p:tgtEl>
                                          <p:spTgt spid="311299">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1299">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129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1299">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8" fill="hold" grpId="0" nodeType="withEffect">
                                  <p:stCondLst>
                                    <p:cond delay="0"/>
                                  </p:stCondLst>
                                  <p:childTnLst>
                                    <p:set>
                                      <p:cBhvr>
                                        <p:cTn id="23" dur="1" fill="hold">
                                          <p:stCondLst>
                                            <p:cond delay="0"/>
                                          </p:stCondLst>
                                        </p:cTn>
                                        <p:tgtEl>
                                          <p:spTgt spid="311299">
                                            <p:txEl>
                                              <p:pRg st="3" end="3"/>
                                            </p:txEl>
                                          </p:spTgt>
                                        </p:tgtEl>
                                        <p:attrNameLst>
                                          <p:attrName>style.visibility</p:attrName>
                                        </p:attrNameLst>
                                      </p:cBhvr>
                                      <p:to>
                                        <p:strVal val="visible"/>
                                      </p:to>
                                    </p:set>
                                    <p:anim calcmode="lin" valueType="num">
                                      <p:cBhvr>
                                        <p:cTn id="24" dur="500" fill="hold"/>
                                        <p:tgtEl>
                                          <p:spTgt spid="311299">
                                            <p:txEl>
                                              <p:pRg st="3" end="3"/>
                                            </p:txEl>
                                          </p:spTgt>
                                        </p:tgtEl>
                                        <p:attrNameLst>
                                          <p:attrName>ppt_x</p:attrName>
                                        </p:attrNameLst>
                                      </p:cBhvr>
                                      <p:tavLst>
                                        <p:tav tm="0">
                                          <p:val>
                                            <p:strVal val="#ppt_x-#ppt_w/2"/>
                                          </p:val>
                                        </p:tav>
                                        <p:tav tm="100000">
                                          <p:val>
                                            <p:strVal val="#ppt_x"/>
                                          </p:val>
                                        </p:tav>
                                      </p:tavLst>
                                    </p:anim>
                                    <p:anim calcmode="lin" valueType="num">
                                      <p:cBhvr>
                                        <p:cTn id="25" dur="500" fill="hold"/>
                                        <p:tgtEl>
                                          <p:spTgt spid="311299">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31129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11299">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8" fill="hold" grpId="0" nodeType="withEffect">
                                  <p:stCondLst>
                                    <p:cond delay="0"/>
                                  </p:stCondLst>
                                  <p:childTnLst>
                                    <p:set>
                                      <p:cBhvr>
                                        <p:cTn id="29" dur="1" fill="hold">
                                          <p:stCondLst>
                                            <p:cond delay="0"/>
                                          </p:stCondLst>
                                        </p:cTn>
                                        <p:tgtEl>
                                          <p:spTgt spid="311299">
                                            <p:txEl>
                                              <p:pRg st="4" end="4"/>
                                            </p:txEl>
                                          </p:spTgt>
                                        </p:tgtEl>
                                        <p:attrNameLst>
                                          <p:attrName>style.visibility</p:attrName>
                                        </p:attrNameLst>
                                      </p:cBhvr>
                                      <p:to>
                                        <p:strVal val="visible"/>
                                      </p:to>
                                    </p:set>
                                    <p:anim calcmode="lin" valueType="num">
                                      <p:cBhvr>
                                        <p:cTn id="30" dur="500" fill="hold"/>
                                        <p:tgtEl>
                                          <p:spTgt spid="311299">
                                            <p:txEl>
                                              <p:pRg st="4" end="4"/>
                                            </p:txEl>
                                          </p:spTgt>
                                        </p:tgtEl>
                                        <p:attrNameLst>
                                          <p:attrName>ppt_x</p:attrName>
                                        </p:attrNameLst>
                                      </p:cBhvr>
                                      <p:tavLst>
                                        <p:tav tm="0">
                                          <p:val>
                                            <p:strVal val="#ppt_x-#ppt_w/2"/>
                                          </p:val>
                                        </p:tav>
                                        <p:tav tm="100000">
                                          <p:val>
                                            <p:strVal val="#ppt_x"/>
                                          </p:val>
                                        </p:tav>
                                      </p:tavLst>
                                    </p:anim>
                                    <p:anim calcmode="lin" valueType="num">
                                      <p:cBhvr>
                                        <p:cTn id="31" dur="500" fill="hold"/>
                                        <p:tgtEl>
                                          <p:spTgt spid="311299">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31129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11299">
                                            <p:txEl>
                                              <p:pRg st="4" end="4"/>
                                            </p:txEl>
                                          </p:spTgt>
                                        </p:tgtEl>
                                        <p:attrNameLst>
                                          <p:attrName>ppt_h</p:attrName>
                                        </p:attrNameLst>
                                      </p:cBhvr>
                                      <p:tavLst>
                                        <p:tav tm="0">
                                          <p:val>
                                            <p:strVal val="#ppt_h"/>
                                          </p:val>
                                        </p:tav>
                                        <p:tav tm="100000">
                                          <p:val>
                                            <p:strVal val="#ppt_h"/>
                                          </p:val>
                                        </p:tav>
                                      </p:tavLst>
                                    </p:anim>
                                  </p:childTnLst>
                                </p:cTn>
                              </p:par>
                              <p:par>
                                <p:cTn id="34" presetID="17" presetClass="entr" presetSubtype="8" fill="hold" grpId="0" nodeType="withEffect">
                                  <p:stCondLst>
                                    <p:cond delay="0"/>
                                  </p:stCondLst>
                                  <p:childTnLst>
                                    <p:set>
                                      <p:cBhvr>
                                        <p:cTn id="35" dur="1" fill="hold">
                                          <p:stCondLst>
                                            <p:cond delay="0"/>
                                          </p:stCondLst>
                                        </p:cTn>
                                        <p:tgtEl>
                                          <p:spTgt spid="311299">
                                            <p:txEl>
                                              <p:pRg st="5" end="5"/>
                                            </p:txEl>
                                          </p:spTgt>
                                        </p:tgtEl>
                                        <p:attrNameLst>
                                          <p:attrName>style.visibility</p:attrName>
                                        </p:attrNameLst>
                                      </p:cBhvr>
                                      <p:to>
                                        <p:strVal val="visible"/>
                                      </p:to>
                                    </p:set>
                                    <p:anim calcmode="lin" valueType="num">
                                      <p:cBhvr>
                                        <p:cTn id="36" dur="500" fill="hold"/>
                                        <p:tgtEl>
                                          <p:spTgt spid="311299">
                                            <p:txEl>
                                              <p:pRg st="5" end="5"/>
                                            </p:txEl>
                                          </p:spTgt>
                                        </p:tgtEl>
                                        <p:attrNameLst>
                                          <p:attrName>ppt_x</p:attrName>
                                        </p:attrNameLst>
                                      </p:cBhvr>
                                      <p:tavLst>
                                        <p:tav tm="0">
                                          <p:val>
                                            <p:strVal val="#ppt_x-#ppt_w/2"/>
                                          </p:val>
                                        </p:tav>
                                        <p:tav tm="100000">
                                          <p:val>
                                            <p:strVal val="#ppt_x"/>
                                          </p:val>
                                        </p:tav>
                                      </p:tavLst>
                                    </p:anim>
                                    <p:anim calcmode="lin" valueType="num">
                                      <p:cBhvr>
                                        <p:cTn id="37" dur="500" fill="hold"/>
                                        <p:tgtEl>
                                          <p:spTgt spid="311299">
                                            <p:txEl>
                                              <p:pRg st="5" end="5"/>
                                            </p:txEl>
                                          </p:spTgt>
                                        </p:tgtEl>
                                        <p:attrNameLst>
                                          <p:attrName>ppt_y</p:attrName>
                                        </p:attrNameLst>
                                      </p:cBhvr>
                                      <p:tavLst>
                                        <p:tav tm="0">
                                          <p:val>
                                            <p:strVal val="#ppt_y"/>
                                          </p:val>
                                        </p:tav>
                                        <p:tav tm="100000">
                                          <p:val>
                                            <p:strVal val="#ppt_y"/>
                                          </p:val>
                                        </p:tav>
                                      </p:tavLst>
                                    </p:anim>
                                    <p:anim calcmode="lin" valueType="num">
                                      <p:cBhvr>
                                        <p:cTn id="38" dur="500" fill="hold"/>
                                        <p:tgtEl>
                                          <p:spTgt spid="311299">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1129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utoUpdateAnimBg="0"/>
      <p:bldP spid="311299"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85800" y="0"/>
            <a:ext cx="7772400" cy="1066800"/>
          </a:xfrm>
        </p:spPr>
        <p:txBody>
          <a:bodyPr/>
          <a:lstStyle/>
          <a:p>
            <a:r>
              <a:rPr lang="pt-BR" sz="3200" b="1" dirty="0">
                <a:solidFill>
                  <a:srgbClr val="FFFF00"/>
                </a:solidFill>
                <a:cs typeface="Times New Roman" pitchFamily="18" charset="0"/>
              </a:rPr>
              <a:t>Políticas de ética </a:t>
            </a:r>
            <a:r>
              <a:rPr lang="pt-BR" sz="3200" b="1" dirty="0" err="1" smtClean="0">
                <a:solidFill>
                  <a:srgbClr val="FFFF00"/>
                </a:solidFill>
                <a:cs typeface="Times New Roman" pitchFamily="18" charset="0"/>
              </a:rPr>
              <a:t>en</a:t>
            </a:r>
            <a:r>
              <a:rPr lang="pt-BR" sz="3200" b="1" dirty="0" smtClean="0">
                <a:solidFill>
                  <a:srgbClr val="FFFF00"/>
                </a:solidFill>
                <a:cs typeface="Times New Roman" pitchFamily="18" charset="0"/>
              </a:rPr>
              <a:t> </a:t>
            </a:r>
            <a:r>
              <a:rPr lang="pt-BR" sz="3200" b="1" dirty="0" err="1" smtClean="0">
                <a:solidFill>
                  <a:srgbClr val="FFFF00"/>
                </a:solidFill>
                <a:cs typeface="Times New Roman" pitchFamily="18" charset="0"/>
              </a:rPr>
              <a:t>la</a:t>
            </a:r>
            <a:r>
              <a:rPr lang="pt-BR" sz="3200" b="1" dirty="0" smtClean="0">
                <a:solidFill>
                  <a:srgbClr val="FFFF00"/>
                </a:solidFill>
                <a:cs typeface="Times New Roman" pitchFamily="18" charset="0"/>
              </a:rPr>
              <a:t> </a:t>
            </a:r>
            <a:r>
              <a:rPr lang="pt-BR" sz="3200" b="1" dirty="0">
                <a:solidFill>
                  <a:srgbClr val="FFFF00"/>
                </a:solidFill>
                <a:cs typeface="Times New Roman" pitchFamily="18" charset="0"/>
              </a:rPr>
              <a:t>empresa</a:t>
            </a:r>
          </a:p>
        </p:txBody>
      </p:sp>
      <p:sp>
        <p:nvSpPr>
          <p:cNvPr id="321539" name="Rectangle 3"/>
          <p:cNvSpPr>
            <a:spLocks noGrp="1" noChangeArrowheads="1"/>
          </p:cNvSpPr>
          <p:nvPr>
            <p:ph type="body" idx="4294967295"/>
          </p:nvPr>
        </p:nvSpPr>
        <p:spPr>
          <a:xfrm>
            <a:off x="762000" y="1295400"/>
            <a:ext cx="7467600" cy="5181600"/>
          </a:xfrm>
        </p:spPr>
        <p:txBody>
          <a:bodyPr/>
          <a:lstStyle/>
          <a:p>
            <a:pPr algn="just">
              <a:buFont typeface="Symbol" pitchFamily="18" charset="2"/>
              <a:buNone/>
            </a:pPr>
            <a:r>
              <a:rPr lang="pt-BR" sz="2600" b="1" dirty="0">
                <a:cs typeface="Times New Roman" pitchFamily="18" charset="0"/>
              </a:rPr>
              <a:t>	</a:t>
            </a:r>
            <a:r>
              <a:rPr lang="es-PY" sz="2600" b="1" dirty="0" smtClean="0">
                <a:cs typeface="Times New Roman" pitchFamily="18" charset="0"/>
              </a:rPr>
              <a:t>El</a:t>
            </a:r>
            <a:r>
              <a:rPr lang="es-PY" b="1" dirty="0" smtClean="0">
                <a:cs typeface="Times New Roman" pitchFamily="18" charset="0"/>
              </a:rPr>
              <a:t> código de ética está constituida por las políticas y valores individuales de los líderes que nortean los valores de la empresa. </a:t>
            </a:r>
          </a:p>
          <a:p>
            <a:pPr algn="just">
              <a:buFont typeface="Symbol" pitchFamily="18" charset="2"/>
              <a:buNone/>
            </a:pPr>
            <a:r>
              <a:rPr lang="es-PY" b="1" dirty="0" smtClean="0">
                <a:cs typeface="Times New Roman" pitchFamily="18" charset="0"/>
              </a:rPr>
              <a:t>	</a:t>
            </a:r>
            <a:r>
              <a:rPr lang="es-PY" b="1" dirty="0" smtClean="0">
                <a:solidFill>
                  <a:srgbClr val="FF00FF"/>
                </a:solidFill>
                <a:cs typeface="Times New Roman" pitchFamily="18" charset="0"/>
              </a:rPr>
              <a:t>La política de ética de la empresa </a:t>
            </a:r>
            <a:r>
              <a:rPr lang="es-PY" b="1" dirty="0" smtClean="0">
                <a:cs typeface="Times New Roman" pitchFamily="18" charset="0"/>
              </a:rPr>
              <a:t>es una fundación escrita que el líder ético puede construir mientras intenta  institucionalizar la ética de la organización.</a:t>
            </a:r>
            <a:endParaRPr lang="pt-BR"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wipe(left)">
                                      <p:cBhvr>
                                        <p:cTn id="7" dur="500"/>
                                        <p:tgtEl>
                                          <p:spTgt spid="321538"/>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21539">
                                            <p:txEl>
                                              <p:pRg st="0" end="0"/>
                                            </p:txEl>
                                          </p:spTgt>
                                        </p:tgtEl>
                                        <p:attrNameLst>
                                          <p:attrName>style.visibility</p:attrName>
                                        </p:attrNameLst>
                                      </p:cBhvr>
                                      <p:to>
                                        <p:strVal val="visible"/>
                                      </p:to>
                                    </p:set>
                                    <p:anim calcmode="lin" valueType="num">
                                      <p:cBhvr>
                                        <p:cTn id="11" dur="500" fill="hold"/>
                                        <p:tgtEl>
                                          <p:spTgt spid="321539">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21539">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215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1539">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21539">
                                            <p:txEl>
                                              <p:pRg st="1" end="1"/>
                                            </p:txEl>
                                          </p:spTgt>
                                        </p:tgtEl>
                                        <p:attrNameLst>
                                          <p:attrName>style.visibility</p:attrName>
                                        </p:attrNameLst>
                                      </p:cBhvr>
                                      <p:to>
                                        <p:strVal val="visible"/>
                                      </p:to>
                                    </p:set>
                                    <p:anim calcmode="lin" valueType="num">
                                      <p:cBhvr>
                                        <p:cTn id="18" dur="500" fill="hold"/>
                                        <p:tgtEl>
                                          <p:spTgt spid="321539">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21539">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2153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2153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autoUpdateAnimBg="0"/>
      <p:bldP spid="321539"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0"/>
            <a:ext cx="7772400" cy="609600"/>
          </a:xfrm>
        </p:spPr>
        <p:txBody>
          <a:bodyPr/>
          <a:lstStyle/>
          <a:p>
            <a:r>
              <a:rPr lang="pt-BR" sz="2800" b="1" dirty="0">
                <a:solidFill>
                  <a:srgbClr val="FFFF66"/>
                </a:solidFill>
                <a:cs typeface="Times New Roman" pitchFamily="18" charset="0"/>
              </a:rPr>
              <a:t/>
            </a:r>
            <a:br>
              <a:rPr lang="pt-BR" sz="2800" b="1" dirty="0">
                <a:solidFill>
                  <a:srgbClr val="FFFF66"/>
                </a:solidFill>
                <a:cs typeface="Times New Roman" pitchFamily="18" charset="0"/>
              </a:rPr>
            </a:br>
            <a:r>
              <a:rPr lang="es-ES" sz="3200" b="1" dirty="0" smtClean="0">
                <a:solidFill>
                  <a:srgbClr val="FFFF00"/>
                </a:solidFill>
              </a:rPr>
              <a:t>LÍDER CENTRADO EN PRINCIPIOS</a:t>
            </a:r>
            <a:endParaRPr lang="pt-BR" sz="3200" b="1" dirty="0">
              <a:solidFill>
                <a:srgbClr val="FFFF00"/>
              </a:solidFill>
            </a:endParaRPr>
          </a:p>
        </p:txBody>
      </p:sp>
      <p:sp>
        <p:nvSpPr>
          <p:cNvPr id="314371" name="Rectangle 3"/>
          <p:cNvSpPr>
            <a:spLocks noGrp="1" noChangeArrowheads="1"/>
          </p:cNvSpPr>
          <p:nvPr>
            <p:ph type="body" idx="4294967295"/>
          </p:nvPr>
        </p:nvSpPr>
        <p:spPr>
          <a:xfrm>
            <a:off x="457200" y="1214422"/>
            <a:ext cx="8686800" cy="5357850"/>
          </a:xfrm>
        </p:spPr>
        <p:txBody>
          <a:bodyPr/>
          <a:lstStyle/>
          <a:p>
            <a:pPr algn="just">
              <a:lnSpc>
                <a:spcPct val="80000"/>
              </a:lnSpc>
              <a:defRPr/>
            </a:pPr>
            <a:r>
              <a:rPr lang="es-PY" sz="2800" b="1" dirty="0" smtClean="0">
                <a:latin typeface="+mj-lt"/>
              </a:rPr>
              <a:t>Los principios no son prácticas, no son valores.</a:t>
            </a:r>
          </a:p>
          <a:p>
            <a:pPr algn="just">
              <a:lnSpc>
                <a:spcPct val="80000"/>
              </a:lnSpc>
              <a:defRPr/>
            </a:pPr>
            <a:endParaRPr lang="es-PY" sz="2800" b="1" dirty="0" smtClean="0">
              <a:latin typeface="+mj-lt"/>
            </a:endParaRPr>
          </a:p>
          <a:p>
            <a:pPr>
              <a:lnSpc>
                <a:spcPct val="80000"/>
              </a:lnSpc>
              <a:defRPr/>
            </a:pPr>
            <a:r>
              <a:rPr lang="es-PY" sz="2800" b="1" dirty="0" smtClean="0">
                <a:solidFill>
                  <a:srgbClr val="FFC000"/>
                </a:solidFill>
                <a:latin typeface="+mj-lt"/>
              </a:rPr>
              <a:t>Son verdades profundas y fundamentales de aplicación y validez universal.</a:t>
            </a:r>
          </a:p>
          <a:p>
            <a:pPr>
              <a:lnSpc>
                <a:spcPct val="80000"/>
              </a:lnSpc>
              <a:buNone/>
              <a:defRPr/>
            </a:pPr>
            <a:endParaRPr lang="es-PY" sz="2800" b="1" dirty="0" smtClean="0">
              <a:solidFill>
                <a:srgbClr val="E400E4"/>
              </a:solidFill>
              <a:latin typeface="+mj-lt"/>
              <a:cs typeface="Times New Roman" pitchFamily="18" charset="0"/>
            </a:endParaRPr>
          </a:p>
          <a:p>
            <a:pPr>
              <a:lnSpc>
                <a:spcPct val="80000"/>
              </a:lnSpc>
              <a:defRPr/>
            </a:pPr>
            <a:r>
              <a:rPr lang="es-PY" sz="2800" b="1" dirty="0" smtClean="0">
                <a:solidFill>
                  <a:srgbClr val="E400E4"/>
                </a:solidFill>
                <a:latin typeface="+mj-lt"/>
                <a:cs typeface="Times New Roman" pitchFamily="18" charset="0"/>
              </a:rPr>
              <a:t>Algunos Principios Fundamentales: </a:t>
            </a:r>
          </a:p>
          <a:p>
            <a:pPr lvl="1">
              <a:lnSpc>
                <a:spcPct val="80000"/>
              </a:lnSpc>
              <a:defRPr/>
            </a:pPr>
            <a:r>
              <a:rPr lang="es-PY" b="1" dirty="0" smtClean="0">
                <a:latin typeface="+mj-lt"/>
              </a:rPr>
              <a:t>Integridad, </a:t>
            </a:r>
          </a:p>
          <a:p>
            <a:pPr lvl="1">
              <a:lnSpc>
                <a:spcPct val="80000"/>
              </a:lnSpc>
              <a:defRPr/>
            </a:pPr>
            <a:r>
              <a:rPr lang="es-PY" b="1" dirty="0" smtClean="0">
                <a:latin typeface="+mj-lt"/>
              </a:rPr>
              <a:t>Rectitud, </a:t>
            </a:r>
          </a:p>
          <a:p>
            <a:pPr lvl="1">
              <a:lnSpc>
                <a:spcPct val="80000"/>
              </a:lnSpc>
              <a:defRPr/>
            </a:pPr>
            <a:r>
              <a:rPr lang="es-PY" b="1" dirty="0" smtClean="0">
                <a:latin typeface="+mj-lt"/>
              </a:rPr>
              <a:t>Honestidad, </a:t>
            </a:r>
          </a:p>
          <a:p>
            <a:pPr lvl="1">
              <a:lnSpc>
                <a:spcPct val="80000"/>
              </a:lnSpc>
              <a:defRPr/>
            </a:pPr>
            <a:r>
              <a:rPr lang="es-PY" b="1" dirty="0" smtClean="0">
                <a:latin typeface="+mj-lt"/>
              </a:rPr>
              <a:t>Dignidad humana, </a:t>
            </a:r>
          </a:p>
          <a:p>
            <a:pPr lvl="1">
              <a:lnSpc>
                <a:spcPct val="80000"/>
              </a:lnSpc>
              <a:defRPr/>
            </a:pPr>
            <a:r>
              <a:rPr lang="es-PY" b="1" dirty="0" smtClean="0">
                <a:latin typeface="+mj-lt"/>
              </a:rPr>
              <a:t>El Servicio, </a:t>
            </a:r>
          </a:p>
          <a:p>
            <a:pPr lvl="1">
              <a:lnSpc>
                <a:spcPct val="80000"/>
              </a:lnSpc>
              <a:defRPr/>
            </a:pPr>
            <a:r>
              <a:rPr lang="es-PY" b="1" dirty="0" smtClean="0">
                <a:latin typeface="+mj-lt"/>
              </a:rPr>
              <a:t>La Calidad , </a:t>
            </a:r>
          </a:p>
          <a:p>
            <a:pPr lvl="1">
              <a:lnSpc>
                <a:spcPct val="80000"/>
              </a:lnSpc>
              <a:defRPr/>
            </a:pPr>
            <a:r>
              <a:rPr lang="es-PY" b="1" dirty="0" smtClean="0">
                <a:latin typeface="+mj-lt"/>
              </a:rPr>
              <a:t>Excelencia.</a:t>
            </a:r>
          </a:p>
          <a:p>
            <a:pPr algn="just">
              <a:lnSpc>
                <a:spcPct val="90000"/>
              </a:lnSpc>
              <a:buFont typeface="Symbol" pitchFamily="18" charset="2"/>
              <a:buNone/>
            </a:pPr>
            <a:endParaRPr lang="es-PY" sz="2400" b="1" dirty="0" smtClean="0">
              <a:cs typeface="Times New Roman" pitchFamily="18" charset="0"/>
            </a:endParaRPr>
          </a:p>
          <a:p>
            <a:pPr algn="just">
              <a:lnSpc>
                <a:spcPct val="90000"/>
              </a:lnSpc>
              <a:buFont typeface="Symbol" pitchFamily="18" charset="2"/>
              <a:buNone/>
            </a:pPr>
            <a:r>
              <a:rPr lang="pt-BR" sz="2400" b="1" dirty="0">
                <a:cs typeface="Times New Roman" pitchFamily="18" charset="0"/>
              </a:rPr>
              <a:t>	</a:t>
            </a:r>
          </a:p>
          <a:p>
            <a:pPr algn="just">
              <a:lnSpc>
                <a:spcPct val="90000"/>
              </a:lnSpc>
              <a:buFont typeface="Symbol" pitchFamily="18" charset="2"/>
              <a:buNone/>
            </a:pPr>
            <a:r>
              <a:rPr lang="pt-BR" sz="3600" b="1" dirty="0">
                <a:cs typeface="Times New Roman" pitchFamily="18" charset="0"/>
              </a:rPr>
              <a:t>	</a:t>
            </a:r>
            <a:endParaRPr lang="pt-BR" sz="3600" b="1" dirty="0">
              <a:solidFill>
                <a:srgbClr val="66FF33"/>
              </a:solidFill>
              <a:cs typeface="Times New Roman" pitchFamily="18" charset="0"/>
            </a:endParaRPr>
          </a:p>
          <a:p>
            <a:pPr algn="just">
              <a:lnSpc>
                <a:spcPct val="90000"/>
              </a:lnSpc>
              <a:buFont typeface="Symbol" pitchFamily="18" charset="2"/>
              <a:buNone/>
            </a:pPr>
            <a:endParaRPr lang="pt-BR" sz="2800" b="1" dirty="0">
              <a:solidFill>
                <a:schemeClr val="hlink"/>
              </a:solidFill>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wipe(left)">
                                      <p:cBhvr>
                                        <p:cTn id="7" dur="500"/>
                                        <p:tgtEl>
                                          <p:spTgt spid="31437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4371">
                                            <p:txEl>
                                              <p:pRg st="0" end="0"/>
                                            </p:txEl>
                                          </p:spTgt>
                                        </p:tgtEl>
                                        <p:attrNameLst>
                                          <p:attrName>style.visibility</p:attrName>
                                        </p:attrNameLst>
                                      </p:cBhvr>
                                      <p:to>
                                        <p:strVal val="visible"/>
                                      </p:to>
                                    </p:set>
                                    <p:anim calcmode="lin" valueType="num">
                                      <p:cBhvr>
                                        <p:cTn id="11" dur="500" fill="hold"/>
                                        <p:tgtEl>
                                          <p:spTgt spid="314371">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437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43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437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4371">
                                            <p:txEl>
                                              <p:pRg st="2" end="2"/>
                                            </p:txEl>
                                          </p:spTgt>
                                        </p:tgtEl>
                                        <p:attrNameLst>
                                          <p:attrName>style.visibility</p:attrName>
                                        </p:attrNameLst>
                                      </p:cBhvr>
                                      <p:to>
                                        <p:strVal val="visible"/>
                                      </p:to>
                                    </p:set>
                                    <p:anim calcmode="lin" valueType="num">
                                      <p:cBhvr>
                                        <p:cTn id="18" dur="500" fill="hold"/>
                                        <p:tgtEl>
                                          <p:spTgt spid="314371">
                                            <p:txEl>
                                              <p:pRg st="2" end="2"/>
                                            </p:txEl>
                                          </p:spTgt>
                                        </p:tgtEl>
                                        <p:attrNameLst>
                                          <p:attrName>ppt_x</p:attrName>
                                        </p:attrNameLst>
                                      </p:cBhvr>
                                      <p:tavLst>
                                        <p:tav tm="0">
                                          <p:val>
                                            <p:strVal val="#ppt_x-#ppt_w/2"/>
                                          </p:val>
                                        </p:tav>
                                        <p:tav tm="100000">
                                          <p:val>
                                            <p:strVal val="#ppt_x"/>
                                          </p:val>
                                        </p:tav>
                                      </p:tavLst>
                                    </p:anim>
                                    <p:anim calcmode="lin" valueType="num">
                                      <p:cBhvr>
                                        <p:cTn id="19" dur="500" fill="hold"/>
                                        <p:tgtEl>
                                          <p:spTgt spid="314371">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31437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14371">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14371">
                                            <p:txEl>
                                              <p:pRg st="4" end="4"/>
                                            </p:txEl>
                                          </p:spTgt>
                                        </p:tgtEl>
                                        <p:attrNameLst>
                                          <p:attrName>style.visibility</p:attrName>
                                        </p:attrNameLst>
                                      </p:cBhvr>
                                      <p:to>
                                        <p:strVal val="visible"/>
                                      </p:to>
                                    </p:set>
                                    <p:anim calcmode="lin" valueType="num">
                                      <p:cBhvr>
                                        <p:cTn id="25" dur="500" fill="hold"/>
                                        <p:tgtEl>
                                          <p:spTgt spid="314371">
                                            <p:txEl>
                                              <p:pRg st="4" end="4"/>
                                            </p:txEl>
                                          </p:spTgt>
                                        </p:tgtEl>
                                        <p:attrNameLst>
                                          <p:attrName>ppt_x</p:attrName>
                                        </p:attrNameLst>
                                      </p:cBhvr>
                                      <p:tavLst>
                                        <p:tav tm="0">
                                          <p:val>
                                            <p:strVal val="#ppt_x-#ppt_w/2"/>
                                          </p:val>
                                        </p:tav>
                                        <p:tav tm="100000">
                                          <p:val>
                                            <p:strVal val="#ppt_x"/>
                                          </p:val>
                                        </p:tav>
                                      </p:tavLst>
                                    </p:anim>
                                    <p:anim calcmode="lin" valueType="num">
                                      <p:cBhvr>
                                        <p:cTn id="26" dur="500" fill="hold"/>
                                        <p:tgtEl>
                                          <p:spTgt spid="314371">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1437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14371">
                                            <p:txEl>
                                              <p:pRg st="4" end="4"/>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14371">
                                            <p:txEl>
                                              <p:pRg st="5" end="5"/>
                                            </p:txEl>
                                          </p:spTgt>
                                        </p:tgtEl>
                                        <p:attrNameLst>
                                          <p:attrName>style.visibility</p:attrName>
                                        </p:attrNameLst>
                                      </p:cBhvr>
                                      <p:to>
                                        <p:strVal val="visible"/>
                                      </p:to>
                                    </p:set>
                                    <p:anim calcmode="lin" valueType="num">
                                      <p:cBhvr>
                                        <p:cTn id="31" dur="500" fill="hold"/>
                                        <p:tgtEl>
                                          <p:spTgt spid="314371">
                                            <p:txEl>
                                              <p:pRg st="5" end="5"/>
                                            </p:txEl>
                                          </p:spTgt>
                                        </p:tgtEl>
                                        <p:attrNameLst>
                                          <p:attrName>ppt_x</p:attrName>
                                        </p:attrNameLst>
                                      </p:cBhvr>
                                      <p:tavLst>
                                        <p:tav tm="0">
                                          <p:val>
                                            <p:strVal val="#ppt_x-#ppt_w/2"/>
                                          </p:val>
                                        </p:tav>
                                        <p:tav tm="100000">
                                          <p:val>
                                            <p:strVal val="#ppt_x"/>
                                          </p:val>
                                        </p:tav>
                                      </p:tavLst>
                                    </p:anim>
                                    <p:anim calcmode="lin" valueType="num">
                                      <p:cBhvr>
                                        <p:cTn id="32" dur="500" fill="hold"/>
                                        <p:tgtEl>
                                          <p:spTgt spid="314371">
                                            <p:txEl>
                                              <p:pRg st="5" end="5"/>
                                            </p:txEl>
                                          </p:spTgt>
                                        </p:tgtEl>
                                        <p:attrNameLst>
                                          <p:attrName>ppt_y</p:attrName>
                                        </p:attrNameLst>
                                      </p:cBhvr>
                                      <p:tavLst>
                                        <p:tav tm="0">
                                          <p:val>
                                            <p:strVal val="#ppt_y"/>
                                          </p:val>
                                        </p:tav>
                                        <p:tav tm="100000">
                                          <p:val>
                                            <p:strVal val="#ppt_y"/>
                                          </p:val>
                                        </p:tav>
                                      </p:tavLst>
                                    </p:anim>
                                    <p:anim calcmode="lin" valueType="num">
                                      <p:cBhvr>
                                        <p:cTn id="33" dur="500" fill="hold"/>
                                        <p:tgtEl>
                                          <p:spTgt spid="31437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14371">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8" fill="hold" grpId="0" nodeType="withEffect">
                                  <p:stCondLst>
                                    <p:cond delay="0"/>
                                  </p:stCondLst>
                                  <p:childTnLst>
                                    <p:set>
                                      <p:cBhvr>
                                        <p:cTn id="36" dur="1" fill="hold">
                                          <p:stCondLst>
                                            <p:cond delay="0"/>
                                          </p:stCondLst>
                                        </p:cTn>
                                        <p:tgtEl>
                                          <p:spTgt spid="314371">
                                            <p:txEl>
                                              <p:pRg st="6" end="6"/>
                                            </p:txEl>
                                          </p:spTgt>
                                        </p:tgtEl>
                                        <p:attrNameLst>
                                          <p:attrName>style.visibility</p:attrName>
                                        </p:attrNameLst>
                                      </p:cBhvr>
                                      <p:to>
                                        <p:strVal val="visible"/>
                                      </p:to>
                                    </p:set>
                                    <p:anim calcmode="lin" valueType="num">
                                      <p:cBhvr>
                                        <p:cTn id="37" dur="500" fill="hold"/>
                                        <p:tgtEl>
                                          <p:spTgt spid="314371">
                                            <p:txEl>
                                              <p:pRg st="6" end="6"/>
                                            </p:txEl>
                                          </p:spTgt>
                                        </p:tgtEl>
                                        <p:attrNameLst>
                                          <p:attrName>ppt_x</p:attrName>
                                        </p:attrNameLst>
                                      </p:cBhvr>
                                      <p:tavLst>
                                        <p:tav tm="0">
                                          <p:val>
                                            <p:strVal val="#ppt_x-#ppt_w/2"/>
                                          </p:val>
                                        </p:tav>
                                        <p:tav tm="100000">
                                          <p:val>
                                            <p:strVal val="#ppt_x"/>
                                          </p:val>
                                        </p:tav>
                                      </p:tavLst>
                                    </p:anim>
                                    <p:anim calcmode="lin" valueType="num">
                                      <p:cBhvr>
                                        <p:cTn id="38" dur="500" fill="hold"/>
                                        <p:tgtEl>
                                          <p:spTgt spid="314371">
                                            <p:txEl>
                                              <p:pRg st="6" end="6"/>
                                            </p:txEl>
                                          </p:spTgt>
                                        </p:tgtEl>
                                        <p:attrNameLst>
                                          <p:attrName>ppt_y</p:attrName>
                                        </p:attrNameLst>
                                      </p:cBhvr>
                                      <p:tavLst>
                                        <p:tav tm="0">
                                          <p:val>
                                            <p:strVal val="#ppt_y"/>
                                          </p:val>
                                        </p:tav>
                                        <p:tav tm="100000">
                                          <p:val>
                                            <p:strVal val="#ppt_y"/>
                                          </p:val>
                                        </p:tav>
                                      </p:tavLst>
                                    </p:anim>
                                    <p:anim calcmode="lin" valueType="num">
                                      <p:cBhvr>
                                        <p:cTn id="39" dur="500" fill="hold"/>
                                        <p:tgtEl>
                                          <p:spTgt spid="31437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14371">
                                            <p:txEl>
                                              <p:pRg st="6" end="6"/>
                                            </p:txEl>
                                          </p:spTgt>
                                        </p:tgtEl>
                                        <p:attrNameLst>
                                          <p:attrName>ppt_h</p:attrName>
                                        </p:attrNameLst>
                                      </p:cBhvr>
                                      <p:tavLst>
                                        <p:tav tm="0">
                                          <p:val>
                                            <p:strVal val="#ppt_h"/>
                                          </p:val>
                                        </p:tav>
                                        <p:tav tm="100000">
                                          <p:val>
                                            <p:strVal val="#ppt_h"/>
                                          </p:val>
                                        </p:tav>
                                      </p:tavLst>
                                    </p:anim>
                                  </p:childTnLst>
                                </p:cTn>
                              </p:par>
                              <p:par>
                                <p:cTn id="41" presetID="17" presetClass="entr" presetSubtype="8" fill="hold" grpId="0" nodeType="withEffect">
                                  <p:stCondLst>
                                    <p:cond delay="0"/>
                                  </p:stCondLst>
                                  <p:childTnLst>
                                    <p:set>
                                      <p:cBhvr>
                                        <p:cTn id="42" dur="1" fill="hold">
                                          <p:stCondLst>
                                            <p:cond delay="0"/>
                                          </p:stCondLst>
                                        </p:cTn>
                                        <p:tgtEl>
                                          <p:spTgt spid="314371">
                                            <p:txEl>
                                              <p:pRg st="7" end="7"/>
                                            </p:txEl>
                                          </p:spTgt>
                                        </p:tgtEl>
                                        <p:attrNameLst>
                                          <p:attrName>style.visibility</p:attrName>
                                        </p:attrNameLst>
                                      </p:cBhvr>
                                      <p:to>
                                        <p:strVal val="visible"/>
                                      </p:to>
                                    </p:set>
                                    <p:anim calcmode="lin" valueType="num">
                                      <p:cBhvr>
                                        <p:cTn id="43" dur="500" fill="hold"/>
                                        <p:tgtEl>
                                          <p:spTgt spid="314371">
                                            <p:txEl>
                                              <p:pRg st="7" end="7"/>
                                            </p:txEl>
                                          </p:spTgt>
                                        </p:tgtEl>
                                        <p:attrNameLst>
                                          <p:attrName>ppt_x</p:attrName>
                                        </p:attrNameLst>
                                      </p:cBhvr>
                                      <p:tavLst>
                                        <p:tav tm="0">
                                          <p:val>
                                            <p:strVal val="#ppt_x-#ppt_w/2"/>
                                          </p:val>
                                        </p:tav>
                                        <p:tav tm="100000">
                                          <p:val>
                                            <p:strVal val="#ppt_x"/>
                                          </p:val>
                                        </p:tav>
                                      </p:tavLst>
                                    </p:anim>
                                    <p:anim calcmode="lin" valueType="num">
                                      <p:cBhvr>
                                        <p:cTn id="44" dur="500" fill="hold"/>
                                        <p:tgtEl>
                                          <p:spTgt spid="314371">
                                            <p:txEl>
                                              <p:pRg st="7" end="7"/>
                                            </p:txEl>
                                          </p:spTgt>
                                        </p:tgtEl>
                                        <p:attrNameLst>
                                          <p:attrName>ppt_y</p:attrName>
                                        </p:attrNameLst>
                                      </p:cBhvr>
                                      <p:tavLst>
                                        <p:tav tm="0">
                                          <p:val>
                                            <p:strVal val="#ppt_y"/>
                                          </p:val>
                                        </p:tav>
                                        <p:tav tm="100000">
                                          <p:val>
                                            <p:strVal val="#ppt_y"/>
                                          </p:val>
                                        </p:tav>
                                      </p:tavLst>
                                    </p:anim>
                                    <p:anim calcmode="lin" valueType="num">
                                      <p:cBhvr>
                                        <p:cTn id="45" dur="500" fill="hold"/>
                                        <p:tgtEl>
                                          <p:spTgt spid="314371">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14371">
                                            <p:txEl>
                                              <p:pRg st="7" end="7"/>
                                            </p:txEl>
                                          </p:spTgt>
                                        </p:tgtEl>
                                        <p:attrNameLst>
                                          <p:attrName>ppt_h</p:attrName>
                                        </p:attrNameLst>
                                      </p:cBhvr>
                                      <p:tavLst>
                                        <p:tav tm="0">
                                          <p:val>
                                            <p:strVal val="#ppt_h"/>
                                          </p:val>
                                        </p:tav>
                                        <p:tav tm="100000">
                                          <p:val>
                                            <p:strVal val="#ppt_h"/>
                                          </p:val>
                                        </p:tav>
                                      </p:tavLst>
                                    </p:anim>
                                  </p:childTnLst>
                                </p:cTn>
                              </p:par>
                              <p:par>
                                <p:cTn id="47" presetID="17" presetClass="entr" presetSubtype="8" fill="hold" grpId="0" nodeType="withEffect">
                                  <p:stCondLst>
                                    <p:cond delay="0"/>
                                  </p:stCondLst>
                                  <p:childTnLst>
                                    <p:set>
                                      <p:cBhvr>
                                        <p:cTn id="48" dur="1" fill="hold">
                                          <p:stCondLst>
                                            <p:cond delay="0"/>
                                          </p:stCondLst>
                                        </p:cTn>
                                        <p:tgtEl>
                                          <p:spTgt spid="314371">
                                            <p:txEl>
                                              <p:pRg st="8" end="8"/>
                                            </p:txEl>
                                          </p:spTgt>
                                        </p:tgtEl>
                                        <p:attrNameLst>
                                          <p:attrName>style.visibility</p:attrName>
                                        </p:attrNameLst>
                                      </p:cBhvr>
                                      <p:to>
                                        <p:strVal val="visible"/>
                                      </p:to>
                                    </p:set>
                                    <p:anim calcmode="lin" valueType="num">
                                      <p:cBhvr>
                                        <p:cTn id="49" dur="500" fill="hold"/>
                                        <p:tgtEl>
                                          <p:spTgt spid="314371">
                                            <p:txEl>
                                              <p:pRg st="8" end="8"/>
                                            </p:txEl>
                                          </p:spTgt>
                                        </p:tgtEl>
                                        <p:attrNameLst>
                                          <p:attrName>ppt_x</p:attrName>
                                        </p:attrNameLst>
                                      </p:cBhvr>
                                      <p:tavLst>
                                        <p:tav tm="0">
                                          <p:val>
                                            <p:strVal val="#ppt_x-#ppt_w/2"/>
                                          </p:val>
                                        </p:tav>
                                        <p:tav tm="100000">
                                          <p:val>
                                            <p:strVal val="#ppt_x"/>
                                          </p:val>
                                        </p:tav>
                                      </p:tavLst>
                                    </p:anim>
                                    <p:anim calcmode="lin" valueType="num">
                                      <p:cBhvr>
                                        <p:cTn id="50" dur="500" fill="hold"/>
                                        <p:tgtEl>
                                          <p:spTgt spid="314371">
                                            <p:txEl>
                                              <p:pRg st="8" end="8"/>
                                            </p:txEl>
                                          </p:spTgt>
                                        </p:tgtEl>
                                        <p:attrNameLst>
                                          <p:attrName>ppt_y</p:attrName>
                                        </p:attrNameLst>
                                      </p:cBhvr>
                                      <p:tavLst>
                                        <p:tav tm="0">
                                          <p:val>
                                            <p:strVal val="#ppt_y"/>
                                          </p:val>
                                        </p:tav>
                                        <p:tav tm="100000">
                                          <p:val>
                                            <p:strVal val="#ppt_y"/>
                                          </p:val>
                                        </p:tav>
                                      </p:tavLst>
                                    </p:anim>
                                    <p:anim calcmode="lin" valueType="num">
                                      <p:cBhvr>
                                        <p:cTn id="51" dur="500" fill="hold"/>
                                        <p:tgtEl>
                                          <p:spTgt spid="31437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14371">
                                            <p:txEl>
                                              <p:pRg st="8" end="8"/>
                                            </p:txEl>
                                          </p:spTgt>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0"/>
                                  </p:stCondLst>
                                  <p:childTnLst>
                                    <p:set>
                                      <p:cBhvr>
                                        <p:cTn id="54" dur="1" fill="hold">
                                          <p:stCondLst>
                                            <p:cond delay="0"/>
                                          </p:stCondLst>
                                        </p:cTn>
                                        <p:tgtEl>
                                          <p:spTgt spid="314371">
                                            <p:txEl>
                                              <p:pRg st="9" end="9"/>
                                            </p:txEl>
                                          </p:spTgt>
                                        </p:tgtEl>
                                        <p:attrNameLst>
                                          <p:attrName>style.visibility</p:attrName>
                                        </p:attrNameLst>
                                      </p:cBhvr>
                                      <p:to>
                                        <p:strVal val="visible"/>
                                      </p:to>
                                    </p:set>
                                    <p:anim calcmode="lin" valueType="num">
                                      <p:cBhvr>
                                        <p:cTn id="55" dur="500" fill="hold"/>
                                        <p:tgtEl>
                                          <p:spTgt spid="314371">
                                            <p:txEl>
                                              <p:pRg st="9" end="9"/>
                                            </p:txEl>
                                          </p:spTgt>
                                        </p:tgtEl>
                                        <p:attrNameLst>
                                          <p:attrName>ppt_x</p:attrName>
                                        </p:attrNameLst>
                                      </p:cBhvr>
                                      <p:tavLst>
                                        <p:tav tm="0">
                                          <p:val>
                                            <p:strVal val="#ppt_x-#ppt_w/2"/>
                                          </p:val>
                                        </p:tav>
                                        <p:tav tm="100000">
                                          <p:val>
                                            <p:strVal val="#ppt_x"/>
                                          </p:val>
                                        </p:tav>
                                      </p:tavLst>
                                    </p:anim>
                                    <p:anim calcmode="lin" valueType="num">
                                      <p:cBhvr>
                                        <p:cTn id="56" dur="500" fill="hold"/>
                                        <p:tgtEl>
                                          <p:spTgt spid="314371">
                                            <p:txEl>
                                              <p:pRg st="9" end="9"/>
                                            </p:txEl>
                                          </p:spTgt>
                                        </p:tgtEl>
                                        <p:attrNameLst>
                                          <p:attrName>ppt_y</p:attrName>
                                        </p:attrNameLst>
                                      </p:cBhvr>
                                      <p:tavLst>
                                        <p:tav tm="0">
                                          <p:val>
                                            <p:strVal val="#ppt_y"/>
                                          </p:val>
                                        </p:tav>
                                        <p:tav tm="100000">
                                          <p:val>
                                            <p:strVal val="#ppt_y"/>
                                          </p:val>
                                        </p:tav>
                                      </p:tavLst>
                                    </p:anim>
                                    <p:anim calcmode="lin" valueType="num">
                                      <p:cBhvr>
                                        <p:cTn id="57" dur="500" fill="hold"/>
                                        <p:tgtEl>
                                          <p:spTgt spid="314371">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314371">
                                            <p:txEl>
                                              <p:pRg st="9" end="9"/>
                                            </p:txEl>
                                          </p:spTgt>
                                        </p:tgtEl>
                                        <p:attrNameLst>
                                          <p:attrName>ppt_h</p:attrName>
                                        </p:attrNameLst>
                                      </p:cBhvr>
                                      <p:tavLst>
                                        <p:tav tm="0">
                                          <p:val>
                                            <p:strVal val="#ppt_h"/>
                                          </p:val>
                                        </p:tav>
                                        <p:tav tm="100000">
                                          <p:val>
                                            <p:strVal val="#ppt_h"/>
                                          </p:val>
                                        </p:tav>
                                      </p:tavLst>
                                    </p:anim>
                                  </p:childTnLst>
                                </p:cTn>
                              </p:par>
                              <p:par>
                                <p:cTn id="59" presetID="17" presetClass="entr" presetSubtype="8" fill="hold" grpId="0" nodeType="withEffect">
                                  <p:stCondLst>
                                    <p:cond delay="0"/>
                                  </p:stCondLst>
                                  <p:childTnLst>
                                    <p:set>
                                      <p:cBhvr>
                                        <p:cTn id="60" dur="1" fill="hold">
                                          <p:stCondLst>
                                            <p:cond delay="0"/>
                                          </p:stCondLst>
                                        </p:cTn>
                                        <p:tgtEl>
                                          <p:spTgt spid="314371">
                                            <p:txEl>
                                              <p:pRg st="10" end="10"/>
                                            </p:txEl>
                                          </p:spTgt>
                                        </p:tgtEl>
                                        <p:attrNameLst>
                                          <p:attrName>style.visibility</p:attrName>
                                        </p:attrNameLst>
                                      </p:cBhvr>
                                      <p:to>
                                        <p:strVal val="visible"/>
                                      </p:to>
                                    </p:set>
                                    <p:anim calcmode="lin" valueType="num">
                                      <p:cBhvr>
                                        <p:cTn id="61" dur="500" fill="hold"/>
                                        <p:tgtEl>
                                          <p:spTgt spid="314371">
                                            <p:txEl>
                                              <p:pRg st="10" end="10"/>
                                            </p:txEl>
                                          </p:spTgt>
                                        </p:tgtEl>
                                        <p:attrNameLst>
                                          <p:attrName>ppt_x</p:attrName>
                                        </p:attrNameLst>
                                      </p:cBhvr>
                                      <p:tavLst>
                                        <p:tav tm="0">
                                          <p:val>
                                            <p:strVal val="#ppt_x-#ppt_w/2"/>
                                          </p:val>
                                        </p:tav>
                                        <p:tav tm="100000">
                                          <p:val>
                                            <p:strVal val="#ppt_x"/>
                                          </p:val>
                                        </p:tav>
                                      </p:tavLst>
                                    </p:anim>
                                    <p:anim calcmode="lin" valueType="num">
                                      <p:cBhvr>
                                        <p:cTn id="62" dur="500" fill="hold"/>
                                        <p:tgtEl>
                                          <p:spTgt spid="314371">
                                            <p:txEl>
                                              <p:pRg st="10" end="10"/>
                                            </p:txEl>
                                          </p:spTgt>
                                        </p:tgtEl>
                                        <p:attrNameLst>
                                          <p:attrName>ppt_y</p:attrName>
                                        </p:attrNameLst>
                                      </p:cBhvr>
                                      <p:tavLst>
                                        <p:tav tm="0">
                                          <p:val>
                                            <p:strVal val="#ppt_y"/>
                                          </p:val>
                                        </p:tav>
                                        <p:tav tm="100000">
                                          <p:val>
                                            <p:strVal val="#ppt_y"/>
                                          </p:val>
                                        </p:tav>
                                      </p:tavLst>
                                    </p:anim>
                                    <p:anim calcmode="lin" valueType="num">
                                      <p:cBhvr>
                                        <p:cTn id="63" dur="500" fill="hold"/>
                                        <p:tgtEl>
                                          <p:spTgt spid="314371">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314371">
                                            <p:txEl>
                                              <p:pRg st="10" end="10"/>
                                            </p:txEl>
                                          </p:spTgt>
                                        </p:tgtEl>
                                        <p:attrNameLst>
                                          <p:attrName>ppt_h</p:attrName>
                                        </p:attrNameLst>
                                      </p:cBhvr>
                                      <p:tavLst>
                                        <p:tav tm="0">
                                          <p:val>
                                            <p:strVal val="#ppt_h"/>
                                          </p:val>
                                        </p:tav>
                                        <p:tav tm="100000">
                                          <p:val>
                                            <p:strVal val="#ppt_h"/>
                                          </p:val>
                                        </p:tav>
                                      </p:tavLst>
                                    </p:anim>
                                  </p:childTnLst>
                                </p:cTn>
                              </p:par>
                              <p:par>
                                <p:cTn id="65" presetID="17" presetClass="entr" presetSubtype="8" fill="hold" grpId="0" nodeType="withEffect">
                                  <p:stCondLst>
                                    <p:cond delay="0"/>
                                  </p:stCondLst>
                                  <p:childTnLst>
                                    <p:set>
                                      <p:cBhvr>
                                        <p:cTn id="66" dur="1" fill="hold">
                                          <p:stCondLst>
                                            <p:cond delay="0"/>
                                          </p:stCondLst>
                                        </p:cTn>
                                        <p:tgtEl>
                                          <p:spTgt spid="314371">
                                            <p:txEl>
                                              <p:pRg st="11" end="11"/>
                                            </p:txEl>
                                          </p:spTgt>
                                        </p:tgtEl>
                                        <p:attrNameLst>
                                          <p:attrName>style.visibility</p:attrName>
                                        </p:attrNameLst>
                                      </p:cBhvr>
                                      <p:to>
                                        <p:strVal val="visible"/>
                                      </p:to>
                                    </p:set>
                                    <p:anim calcmode="lin" valueType="num">
                                      <p:cBhvr>
                                        <p:cTn id="67" dur="500" fill="hold"/>
                                        <p:tgtEl>
                                          <p:spTgt spid="314371">
                                            <p:txEl>
                                              <p:pRg st="11" end="11"/>
                                            </p:txEl>
                                          </p:spTgt>
                                        </p:tgtEl>
                                        <p:attrNameLst>
                                          <p:attrName>ppt_x</p:attrName>
                                        </p:attrNameLst>
                                      </p:cBhvr>
                                      <p:tavLst>
                                        <p:tav tm="0">
                                          <p:val>
                                            <p:strVal val="#ppt_x-#ppt_w/2"/>
                                          </p:val>
                                        </p:tav>
                                        <p:tav tm="100000">
                                          <p:val>
                                            <p:strVal val="#ppt_x"/>
                                          </p:val>
                                        </p:tav>
                                      </p:tavLst>
                                    </p:anim>
                                    <p:anim calcmode="lin" valueType="num">
                                      <p:cBhvr>
                                        <p:cTn id="68" dur="500" fill="hold"/>
                                        <p:tgtEl>
                                          <p:spTgt spid="314371">
                                            <p:txEl>
                                              <p:pRg st="11" end="11"/>
                                            </p:txEl>
                                          </p:spTgt>
                                        </p:tgtEl>
                                        <p:attrNameLst>
                                          <p:attrName>ppt_y</p:attrName>
                                        </p:attrNameLst>
                                      </p:cBhvr>
                                      <p:tavLst>
                                        <p:tav tm="0">
                                          <p:val>
                                            <p:strVal val="#ppt_y"/>
                                          </p:val>
                                        </p:tav>
                                        <p:tav tm="100000">
                                          <p:val>
                                            <p:strVal val="#ppt_y"/>
                                          </p:val>
                                        </p:tav>
                                      </p:tavLst>
                                    </p:anim>
                                    <p:anim calcmode="lin" valueType="num">
                                      <p:cBhvr>
                                        <p:cTn id="69" dur="500" fill="hold"/>
                                        <p:tgtEl>
                                          <p:spTgt spid="314371">
                                            <p:txEl>
                                              <p:pRg st="11" end="11"/>
                                            </p:txEl>
                                          </p:spTgt>
                                        </p:tgtEl>
                                        <p:attrNameLst>
                                          <p:attrName>ppt_w</p:attrName>
                                        </p:attrNameLst>
                                      </p:cBhvr>
                                      <p:tavLst>
                                        <p:tav tm="0">
                                          <p:val>
                                            <p:fltVal val="0"/>
                                          </p:val>
                                        </p:tav>
                                        <p:tav tm="100000">
                                          <p:val>
                                            <p:strVal val="#ppt_w"/>
                                          </p:val>
                                        </p:tav>
                                      </p:tavLst>
                                    </p:anim>
                                    <p:anim calcmode="lin" valueType="num">
                                      <p:cBhvr>
                                        <p:cTn id="70" dur="500" fill="hold"/>
                                        <p:tgtEl>
                                          <p:spTgt spid="314371">
                                            <p:txEl>
                                              <p:pRg st="11" end="11"/>
                                            </p:txEl>
                                          </p:spTgt>
                                        </p:tgtEl>
                                        <p:attrNameLst>
                                          <p:attrName>ppt_h</p:attrName>
                                        </p:attrNameLst>
                                      </p:cBhvr>
                                      <p:tavLst>
                                        <p:tav tm="0">
                                          <p:val>
                                            <p:strVal val="#ppt_h"/>
                                          </p:val>
                                        </p:tav>
                                        <p:tav tm="100000">
                                          <p:val>
                                            <p:strVal val="#ppt_h"/>
                                          </p:val>
                                        </p:tav>
                                      </p:tavLst>
                                    </p:anim>
                                  </p:childTnLst>
                                </p:cTn>
                              </p:par>
                            </p:childTnLst>
                          </p:cTn>
                        </p:par>
                        <p:par>
                          <p:cTn id="71" fill="hold">
                            <p:stCondLst>
                              <p:cond delay="2000"/>
                            </p:stCondLst>
                            <p:childTnLst>
                              <p:par>
                                <p:cTn id="72" presetID="17" presetClass="entr" presetSubtype="8" fill="hold" grpId="0" nodeType="afterEffect">
                                  <p:stCondLst>
                                    <p:cond delay="0"/>
                                  </p:stCondLst>
                                  <p:childTnLst>
                                    <p:set>
                                      <p:cBhvr>
                                        <p:cTn id="73" dur="1" fill="hold">
                                          <p:stCondLst>
                                            <p:cond delay="0"/>
                                          </p:stCondLst>
                                        </p:cTn>
                                        <p:tgtEl>
                                          <p:spTgt spid="314371">
                                            <p:txEl>
                                              <p:pRg st="13" end="13"/>
                                            </p:txEl>
                                          </p:spTgt>
                                        </p:tgtEl>
                                        <p:attrNameLst>
                                          <p:attrName>style.visibility</p:attrName>
                                        </p:attrNameLst>
                                      </p:cBhvr>
                                      <p:to>
                                        <p:strVal val="visible"/>
                                      </p:to>
                                    </p:set>
                                    <p:anim calcmode="lin" valueType="num">
                                      <p:cBhvr>
                                        <p:cTn id="74" dur="500" fill="hold"/>
                                        <p:tgtEl>
                                          <p:spTgt spid="314371">
                                            <p:txEl>
                                              <p:pRg st="13" end="13"/>
                                            </p:txEl>
                                          </p:spTgt>
                                        </p:tgtEl>
                                        <p:attrNameLst>
                                          <p:attrName>ppt_x</p:attrName>
                                        </p:attrNameLst>
                                      </p:cBhvr>
                                      <p:tavLst>
                                        <p:tav tm="0">
                                          <p:val>
                                            <p:strVal val="#ppt_x-#ppt_w/2"/>
                                          </p:val>
                                        </p:tav>
                                        <p:tav tm="100000">
                                          <p:val>
                                            <p:strVal val="#ppt_x"/>
                                          </p:val>
                                        </p:tav>
                                      </p:tavLst>
                                    </p:anim>
                                    <p:anim calcmode="lin" valueType="num">
                                      <p:cBhvr>
                                        <p:cTn id="75" dur="500" fill="hold"/>
                                        <p:tgtEl>
                                          <p:spTgt spid="314371">
                                            <p:txEl>
                                              <p:pRg st="13" end="13"/>
                                            </p:txEl>
                                          </p:spTgt>
                                        </p:tgtEl>
                                        <p:attrNameLst>
                                          <p:attrName>ppt_y</p:attrName>
                                        </p:attrNameLst>
                                      </p:cBhvr>
                                      <p:tavLst>
                                        <p:tav tm="0">
                                          <p:val>
                                            <p:strVal val="#ppt_y"/>
                                          </p:val>
                                        </p:tav>
                                        <p:tav tm="100000">
                                          <p:val>
                                            <p:strVal val="#ppt_y"/>
                                          </p:val>
                                        </p:tav>
                                      </p:tavLst>
                                    </p:anim>
                                    <p:anim calcmode="lin" valueType="num">
                                      <p:cBhvr>
                                        <p:cTn id="76" dur="500" fill="hold"/>
                                        <p:tgtEl>
                                          <p:spTgt spid="314371">
                                            <p:txEl>
                                              <p:pRg st="13" end="13"/>
                                            </p:txEl>
                                          </p:spTgt>
                                        </p:tgtEl>
                                        <p:attrNameLst>
                                          <p:attrName>ppt_w</p:attrName>
                                        </p:attrNameLst>
                                      </p:cBhvr>
                                      <p:tavLst>
                                        <p:tav tm="0">
                                          <p:val>
                                            <p:fltVal val="0"/>
                                          </p:val>
                                        </p:tav>
                                        <p:tav tm="100000">
                                          <p:val>
                                            <p:strVal val="#ppt_w"/>
                                          </p:val>
                                        </p:tav>
                                      </p:tavLst>
                                    </p:anim>
                                    <p:anim calcmode="lin" valueType="num">
                                      <p:cBhvr>
                                        <p:cTn id="77" dur="500" fill="hold"/>
                                        <p:tgtEl>
                                          <p:spTgt spid="314371">
                                            <p:txEl>
                                              <p:pRg st="13" end="13"/>
                                            </p:txEl>
                                          </p:spTgt>
                                        </p:tgtEl>
                                        <p:attrNameLst>
                                          <p:attrName>ppt_h</p:attrName>
                                        </p:attrNameLst>
                                      </p:cBhvr>
                                      <p:tavLst>
                                        <p:tav tm="0">
                                          <p:val>
                                            <p:strVal val="#ppt_h"/>
                                          </p:val>
                                        </p:tav>
                                        <p:tav tm="100000">
                                          <p:val>
                                            <p:strVal val="#ppt_h"/>
                                          </p:val>
                                        </p:tav>
                                      </p:tavLst>
                                    </p:anim>
                                  </p:childTnLst>
                                </p:cTn>
                              </p:par>
                            </p:childTnLst>
                          </p:cTn>
                        </p:par>
                        <p:par>
                          <p:cTn id="78" fill="hold">
                            <p:stCondLst>
                              <p:cond delay="2500"/>
                            </p:stCondLst>
                            <p:childTnLst>
                              <p:par>
                                <p:cTn id="79" presetID="17" presetClass="entr" presetSubtype="8" fill="hold" grpId="0" nodeType="afterEffect">
                                  <p:stCondLst>
                                    <p:cond delay="0"/>
                                  </p:stCondLst>
                                  <p:childTnLst>
                                    <p:set>
                                      <p:cBhvr>
                                        <p:cTn id="80" dur="1" fill="hold">
                                          <p:stCondLst>
                                            <p:cond delay="0"/>
                                          </p:stCondLst>
                                        </p:cTn>
                                        <p:tgtEl>
                                          <p:spTgt spid="314371">
                                            <p:txEl>
                                              <p:pRg st="14" end="14"/>
                                            </p:txEl>
                                          </p:spTgt>
                                        </p:tgtEl>
                                        <p:attrNameLst>
                                          <p:attrName>style.visibility</p:attrName>
                                        </p:attrNameLst>
                                      </p:cBhvr>
                                      <p:to>
                                        <p:strVal val="visible"/>
                                      </p:to>
                                    </p:set>
                                    <p:anim calcmode="lin" valueType="num">
                                      <p:cBhvr>
                                        <p:cTn id="81" dur="500" fill="hold"/>
                                        <p:tgtEl>
                                          <p:spTgt spid="314371">
                                            <p:txEl>
                                              <p:pRg st="14" end="14"/>
                                            </p:txEl>
                                          </p:spTgt>
                                        </p:tgtEl>
                                        <p:attrNameLst>
                                          <p:attrName>ppt_x</p:attrName>
                                        </p:attrNameLst>
                                      </p:cBhvr>
                                      <p:tavLst>
                                        <p:tav tm="0">
                                          <p:val>
                                            <p:strVal val="#ppt_x-#ppt_w/2"/>
                                          </p:val>
                                        </p:tav>
                                        <p:tav tm="100000">
                                          <p:val>
                                            <p:strVal val="#ppt_x"/>
                                          </p:val>
                                        </p:tav>
                                      </p:tavLst>
                                    </p:anim>
                                    <p:anim calcmode="lin" valueType="num">
                                      <p:cBhvr>
                                        <p:cTn id="82" dur="500" fill="hold"/>
                                        <p:tgtEl>
                                          <p:spTgt spid="314371">
                                            <p:txEl>
                                              <p:pRg st="14" end="14"/>
                                            </p:txEl>
                                          </p:spTgt>
                                        </p:tgtEl>
                                        <p:attrNameLst>
                                          <p:attrName>ppt_y</p:attrName>
                                        </p:attrNameLst>
                                      </p:cBhvr>
                                      <p:tavLst>
                                        <p:tav tm="0">
                                          <p:val>
                                            <p:strVal val="#ppt_y"/>
                                          </p:val>
                                        </p:tav>
                                        <p:tav tm="100000">
                                          <p:val>
                                            <p:strVal val="#ppt_y"/>
                                          </p:val>
                                        </p:tav>
                                      </p:tavLst>
                                    </p:anim>
                                    <p:anim calcmode="lin" valueType="num">
                                      <p:cBhvr>
                                        <p:cTn id="83" dur="500" fill="hold"/>
                                        <p:tgtEl>
                                          <p:spTgt spid="314371">
                                            <p:txEl>
                                              <p:pRg st="14" end="14"/>
                                            </p:txEl>
                                          </p:spTgt>
                                        </p:tgtEl>
                                        <p:attrNameLst>
                                          <p:attrName>ppt_w</p:attrName>
                                        </p:attrNameLst>
                                      </p:cBhvr>
                                      <p:tavLst>
                                        <p:tav tm="0">
                                          <p:val>
                                            <p:fltVal val="0"/>
                                          </p:val>
                                        </p:tav>
                                        <p:tav tm="100000">
                                          <p:val>
                                            <p:strVal val="#ppt_w"/>
                                          </p:val>
                                        </p:tav>
                                      </p:tavLst>
                                    </p:anim>
                                    <p:anim calcmode="lin" valueType="num">
                                      <p:cBhvr>
                                        <p:cTn id="84" dur="500" fill="hold"/>
                                        <p:tgtEl>
                                          <p:spTgt spid="314371">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utoUpdateAnimBg="0"/>
      <p:bldP spid="314371"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142900"/>
            <a:ext cx="8458200" cy="1214446"/>
          </a:xfrm>
        </p:spPr>
        <p:txBody>
          <a:bodyPr/>
          <a:lstStyle/>
          <a:p>
            <a:r>
              <a:rPr lang="pt-BR" sz="2800" b="1" dirty="0">
                <a:solidFill>
                  <a:srgbClr val="FFFF66"/>
                </a:solidFill>
                <a:cs typeface="Times New Roman" pitchFamily="18" charset="0"/>
              </a:rPr>
              <a:t/>
            </a:r>
            <a:br>
              <a:rPr lang="pt-BR" sz="2800" b="1" dirty="0">
                <a:solidFill>
                  <a:srgbClr val="FFFF66"/>
                </a:solidFill>
                <a:cs typeface="Times New Roman" pitchFamily="18" charset="0"/>
              </a:rPr>
            </a:br>
            <a:r>
              <a:rPr lang="es-CR" sz="2400" b="1" dirty="0" smtClean="0">
                <a:solidFill>
                  <a:srgbClr val="FFFF00"/>
                </a:solidFill>
              </a:rPr>
              <a:t>CARÁCTERÍSTICAS Y VIRTUDES PRINCIPALES DEL LÍDER</a:t>
            </a:r>
            <a:endParaRPr lang="pt-BR" sz="2400" b="1" dirty="0">
              <a:solidFill>
                <a:srgbClr val="FFFF00"/>
              </a:solidFill>
            </a:endParaRPr>
          </a:p>
        </p:txBody>
      </p:sp>
      <p:sp>
        <p:nvSpPr>
          <p:cNvPr id="314371" name="Rectangle 3"/>
          <p:cNvSpPr>
            <a:spLocks noGrp="1" noChangeArrowheads="1"/>
          </p:cNvSpPr>
          <p:nvPr>
            <p:ph type="body" idx="4294967295"/>
          </p:nvPr>
        </p:nvSpPr>
        <p:spPr>
          <a:xfrm>
            <a:off x="1071538" y="1142984"/>
            <a:ext cx="7429552" cy="5429288"/>
          </a:xfrm>
        </p:spPr>
        <p:txBody>
          <a:bodyPr/>
          <a:lstStyle/>
          <a:p>
            <a:pPr marL="609600" indent="-609600">
              <a:lnSpc>
                <a:spcPct val="80000"/>
              </a:lnSpc>
              <a:defRPr/>
            </a:pPr>
            <a:r>
              <a:rPr lang="es-CR" sz="2800" b="1" dirty="0" smtClean="0"/>
              <a:t>Sabiduría</a:t>
            </a:r>
            <a:endParaRPr lang="es-CR" sz="2800" dirty="0" smtClean="0"/>
          </a:p>
          <a:p>
            <a:pPr marL="609600" indent="-609600">
              <a:lnSpc>
                <a:spcPct val="80000"/>
              </a:lnSpc>
              <a:defRPr/>
            </a:pPr>
            <a:r>
              <a:rPr lang="es-CR" sz="2800" b="1" dirty="0" smtClean="0"/>
              <a:t>Prudencia</a:t>
            </a:r>
            <a:endParaRPr lang="es-CR" sz="2800" dirty="0" smtClean="0"/>
          </a:p>
          <a:p>
            <a:pPr marL="609600" indent="-609600">
              <a:lnSpc>
                <a:spcPct val="80000"/>
              </a:lnSpc>
              <a:defRPr/>
            </a:pPr>
            <a:r>
              <a:rPr lang="es-CR" sz="2800" b="1" dirty="0" smtClean="0"/>
              <a:t>Justicia</a:t>
            </a:r>
            <a:endParaRPr lang="es-CR" sz="2800" dirty="0" smtClean="0"/>
          </a:p>
          <a:p>
            <a:pPr marL="609600" indent="-609600">
              <a:lnSpc>
                <a:spcPct val="80000"/>
              </a:lnSpc>
              <a:defRPr/>
            </a:pPr>
            <a:r>
              <a:rPr lang="es-CR" sz="2800" b="1" dirty="0" smtClean="0"/>
              <a:t>Fortaleza</a:t>
            </a:r>
            <a:endParaRPr lang="es-CR" sz="2800" dirty="0" smtClean="0"/>
          </a:p>
          <a:p>
            <a:pPr marL="609600" indent="-609600">
              <a:lnSpc>
                <a:spcPct val="80000"/>
              </a:lnSpc>
              <a:defRPr/>
            </a:pPr>
            <a:r>
              <a:rPr lang="es-CR" sz="2800" b="1" dirty="0" smtClean="0"/>
              <a:t>Perseverancia</a:t>
            </a:r>
            <a:endParaRPr lang="es-CR" sz="2800" dirty="0" smtClean="0"/>
          </a:p>
          <a:p>
            <a:pPr marL="609600" indent="-609600">
              <a:lnSpc>
                <a:spcPct val="80000"/>
              </a:lnSpc>
              <a:defRPr/>
            </a:pPr>
            <a:r>
              <a:rPr lang="es-CR" sz="2800" b="1" dirty="0" smtClean="0"/>
              <a:t>Persuasión o retórica</a:t>
            </a:r>
            <a:endParaRPr lang="es-CR" sz="2800" dirty="0" smtClean="0"/>
          </a:p>
          <a:p>
            <a:pPr marL="609600" indent="-609600">
              <a:lnSpc>
                <a:spcPct val="80000"/>
              </a:lnSpc>
              <a:defRPr/>
            </a:pPr>
            <a:r>
              <a:rPr lang="es-CR" sz="2800" b="1" dirty="0" smtClean="0"/>
              <a:t>Alegría</a:t>
            </a:r>
            <a:endParaRPr lang="es-CR" sz="2800" dirty="0" smtClean="0"/>
          </a:p>
          <a:p>
            <a:pPr marL="609600" indent="-609600">
              <a:lnSpc>
                <a:spcPct val="80000"/>
              </a:lnSpc>
              <a:defRPr/>
            </a:pPr>
            <a:r>
              <a:rPr lang="es-CR" sz="2800" b="1" dirty="0" smtClean="0"/>
              <a:t>Espíritu de servicio y sacrificio</a:t>
            </a:r>
            <a:endParaRPr lang="es-CR" sz="2800" dirty="0" smtClean="0"/>
          </a:p>
          <a:p>
            <a:pPr marL="609600" indent="-609600">
              <a:lnSpc>
                <a:spcPct val="80000"/>
              </a:lnSpc>
              <a:defRPr/>
            </a:pPr>
            <a:r>
              <a:rPr lang="es-CR" sz="2800" b="1" dirty="0" smtClean="0"/>
              <a:t>Magnanimidad</a:t>
            </a:r>
            <a:endParaRPr lang="es-CR" sz="2800" dirty="0" smtClean="0"/>
          </a:p>
          <a:p>
            <a:pPr marL="609600" indent="-609600">
              <a:lnSpc>
                <a:spcPct val="80000"/>
              </a:lnSpc>
              <a:defRPr/>
            </a:pPr>
            <a:r>
              <a:rPr lang="es-CR" sz="2800" b="1" dirty="0" smtClean="0"/>
              <a:t>Humildad</a:t>
            </a:r>
            <a:endParaRPr lang="es-CR" sz="2800" dirty="0" smtClean="0"/>
          </a:p>
          <a:p>
            <a:pPr marL="609600" indent="-609600">
              <a:lnSpc>
                <a:spcPct val="80000"/>
              </a:lnSpc>
              <a:defRPr/>
            </a:pPr>
            <a:r>
              <a:rPr lang="es-CR" sz="2800" b="1" dirty="0" smtClean="0"/>
              <a:t>Solidaridad o caridad</a:t>
            </a:r>
            <a:endParaRPr lang="es-CR" sz="2800" dirty="0" smtClean="0"/>
          </a:p>
          <a:p>
            <a:pPr algn="just">
              <a:lnSpc>
                <a:spcPct val="90000"/>
              </a:lnSpc>
              <a:buFont typeface="Symbol" pitchFamily="18" charset="2"/>
              <a:buNone/>
            </a:pPr>
            <a:endParaRPr lang="es-PY" sz="2400" b="1" dirty="0" smtClean="0">
              <a:cs typeface="Times New Roman" pitchFamily="18" charset="0"/>
            </a:endParaRPr>
          </a:p>
          <a:p>
            <a:pPr algn="just">
              <a:lnSpc>
                <a:spcPct val="90000"/>
              </a:lnSpc>
              <a:buFont typeface="Symbol" pitchFamily="18" charset="2"/>
              <a:buNone/>
            </a:pPr>
            <a:r>
              <a:rPr lang="pt-BR" sz="2400" b="1" dirty="0">
                <a:cs typeface="Times New Roman" pitchFamily="18" charset="0"/>
              </a:rPr>
              <a:t>	</a:t>
            </a:r>
          </a:p>
          <a:p>
            <a:pPr algn="just">
              <a:lnSpc>
                <a:spcPct val="90000"/>
              </a:lnSpc>
              <a:buFont typeface="Symbol" pitchFamily="18" charset="2"/>
              <a:buNone/>
            </a:pPr>
            <a:r>
              <a:rPr lang="pt-BR" sz="3600" b="1" dirty="0">
                <a:cs typeface="Times New Roman" pitchFamily="18" charset="0"/>
              </a:rPr>
              <a:t>	</a:t>
            </a:r>
            <a:endParaRPr lang="pt-BR" sz="3600" b="1" dirty="0">
              <a:solidFill>
                <a:srgbClr val="66FF33"/>
              </a:solidFill>
              <a:cs typeface="Times New Roman" pitchFamily="18" charset="0"/>
            </a:endParaRPr>
          </a:p>
          <a:p>
            <a:pPr algn="just">
              <a:lnSpc>
                <a:spcPct val="90000"/>
              </a:lnSpc>
              <a:buFont typeface="Symbol" pitchFamily="18" charset="2"/>
              <a:buNone/>
            </a:pPr>
            <a:endParaRPr lang="pt-BR" sz="2800" b="1" dirty="0">
              <a:solidFill>
                <a:schemeClr val="hlink"/>
              </a:solidFill>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wipe(left)">
                                      <p:cBhvr>
                                        <p:cTn id="7" dur="500"/>
                                        <p:tgtEl>
                                          <p:spTgt spid="31437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4371">
                                            <p:txEl>
                                              <p:pRg st="0" end="0"/>
                                            </p:txEl>
                                          </p:spTgt>
                                        </p:tgtEl>
                                        <p:attrNameLst>
                                          <p:attrName>style.visibility</p:attrName>
                                        </p:attrNameLst>
                                      </p:cBhvr>
                                      <p:to>
                                        <p:strVal val="visible"/>
                                      </p:to>
                                    </p:set>
                                    <p:anim calcmode="lin" valueType="num">
                                      <p:cBhvr>
                                        <p:cTn id="11" dur="500" fill="hold"/>
                                        <p:tgtEl>
                                          <p:spTgt spid="314371">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437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43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437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4371">
                                            <p:txEl>
                                              <p:pRg st="1" end="1"/>
                                            </p:txEl>
                                          </p:spTgt>
                                        </p:tgtEl>
                                        <p:attrNameLst>
                                          <p:attrName>style.visibility</p:attrName>
                                        </p:attrNameLst>
                                      </p:cBhvr>
                                      <p:to>
                                        <p:strVal val="visible"/>
                                      </p:to>
                                    </p:set>
                                    <p:anim calcmode="lin" valueType="num">
                                      <p:cBhvr>
                                        <p:cTn id="18" dur="500" fill="hold"/>
                                        <p:tgtEl>
                                          <p:spTgt spid="314371">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437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437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4371">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14371">
                                            <p:txEl>
                                              <p:pRg st="2" end="2"/>
                                            </p:txEl>
                                          </p:spTgt>
                                        </p:tgtEl>
                                        <p:attrNameLst>
                                          <p:attrName>style.visibility</p:attrName>
                                        </p:attrNameLst>
                                      </p:cBhvr>
                                      <p:to>
                                        <p:strVal val="visible"/>
                                      </p:to>
                                    </p:set>
                                    <p:anim calcmode="lin" valueType="num">
                                      <p:cBhvr>
                                        <p:cTn id="25" dur="500" fill="hold"/>
                                        <p:tgtEl>
                                          <p:spTgt spid="314371">
                                            <p:txEl>
                                              <p:pRg st="2" end="2"/>
                                            </p:txEl>
                                          </p:spTgt>
                                        </p:tgtEl>
                                        <p:attrNameLst>
                                          <p:attrName>ppt_x</p:attrName>
                                        </p:attrNameLst>
                                      </p:cBhvr>
                                      <p:tavLst>
                                        <p:tav tm="0">
                                          <p:val>
                                            <p:strVal val="#ppt_x-#ppt_w/2"/>
                                          </p:val>
                                        </p:tav>
                                        <p:tav tm="100000">
                                          <p:val>
                                            <p:strVal val="#ppt_x"/>
                                          </p:val>
                                        </p:tav>
                                      </p:tavLst>
                                    </p:anim>
                                    <p:anim calcmode="lin" valueType="num">
                                      <p:cBhvr>
                                        <p:cTn id="26" dur="500" fill="hold"/>
                                        <p:tgtEl>
                                          <p:spTgt spid="314371">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14371">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14371">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8" fill="hold" grpId="0" nodeType="afterEffect">
                                  <p:stCondLst>
                                    <p:cond delay="0"/>
                                  </p:stCondLst>
                                  <p:childTnLst>
                                    <p:set>
                                      <p:cBhvr>
                                        <p:cTn id="31" dur="1" fill="hold">
                                          <p:stCondLst>
                                            <p:cond delay="0"/>
                                          </p:stCondLst>
                                        </p:cTn>
                                        <p:tgtEl>
                                          <p:spTgt spid="314371">
                                            <p:txEl>
                                              <p:pRg st="3" end="3"/>
                                            </p:txEl>
                                          </p:spTgt>
                                        </p:tgtEl>
                                        <p:attrNameLst>
                                          <p:attrName>style.visibility</p:attrName>
                                        </p:attrNameLst>
                                      </p:cBhvr>
                                      <p:to>
                                        <p:strVal val="visible"/>
                                      </p:to>
                                    </p:set>
                                    <p:anim calcmode="lin" valueType="num">
                                      <p:cBhvr>
                                        <p:cTn id="32" dur="500" fill="hold"/>
                                        <p:tgtEl>
                                          <p:spTgt spid="314371">
                                            <p:txEl>
                                              <p:pRg st="3" end="3"/>
                                            </p:txEl>
                                          </p:spTgt>
                                        </p:tgtEl>
                                        <p:attrNameLst>
                                          <p:attrName>ppt_x</p:attrName>
                                        </p:attrNameLst>
                                      </p:cBhvr>
                                      <p:tavLst>
                                        <p:tav tm="0">
                                          <p:val>
                                            <p:strVal val="#ppt_x-#ppt_w/2"/>
                                          </p:val>
                                        </p:tav>
                                        <p:tav tm="100000">
                                          <p:val>
                                            <p:strVal val="#ppt_x"/>
                                          </p:val>
                                        </p:tav>
                                      </p:tavLst>
                                    </p:anim>
                                    <p:anim calcmode="lin" valueType="num">
                                      <p:cBhvr>
                                        <p:cTn id="33" dur="500" fill="hold"/>
                                        <p:tgtEl>
                                          <p:spTgt spid="314371">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1437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14371">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17" presetClass="entr" presetSubtype="8" fill="hold" grpId="0" nodeType="afterEffect">
                                  <p:stCondLst>
                                    <p:cond delay="0"/>
                                  </p:stCondLst>
                                  <p:childTnLst>
                                    <p:set>
                                      <p:cBhvr>
                                        <p:cTn id="38" dur="1" fill="hold">
                                          <p:stCondLst>
                                            <p:cond delay="0"/>
                                          </p:stCondLst>
                                        </p:cTn>
                                        <p:tgtEl>
                                          <p:spTgt spid="314371">
                                            <p:txEl>
                                              <p:pRg st="4" end="4"/>
                                            </p:txEl>
                                          </p:spTgt>
                                        </p:tgtEl>
                                        <p:attrNameLst>
                                          <p:attrName>style.visibility</p:attrName>
                                        </p:attrNameLst>
                                      </p:cBhvr>
                                      <p:to>
                                        <p:strVal val="visible"/>
                                      </p:to>
                                    </p:set>
                                    <p:anim calcmode="lin" valueType="num">
                                      <p:cBhvr>
                                        <p:cTn id="39" dur="500" fill="hold"/>
                                        <p:tgtEl>
                                          <p:spTgt spid="314371">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1437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14371">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14371">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17" presetClass="entr" presetSubtype="8" fill="hold" grpId="0" nodeType="afterEffect">
                                  <p:stCondLst>
                                    <p:cond delay="0"/>
                                  </p:stCondLst>
                                  <p:childTnLst>
                                    <p:set>
                                      <p:cBhvr>
                                        <p:cTn id="45" dur="1" fill="hold">
                                          <p:stCondLst>
                                            <p:cond delay="0"/>
                                          </p:stCondLst>
                                        </p:cTn>
                                        <p:tgtEl>
                                          <p:spTgt spid="314371">
                                            <p:txEl>
                                              <p:pRg st="5" end="5"/>
                                            </p:txEl>
                                          </p:spTgt>
                                        </p:tgtEl>
                                        <p:attrNameLst>
                                          <p:attrName>style.visibility</p:attrName>
                                        </p:attrNameLst>
                                      </p:cBhvr>
                                      <p:to>
                                        <p:strVal val="visible"/>
                                      </p:to>
                                    </p:set>
                                    <p:anim calcmode="lin" valueType="num">
                                      <p:cBhvr>
                                        <p:cTn id="46" dur="500" fill="hold"/>
                                        <p:tgtEl>
                                          <p:spTgt spid="314371">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14371">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14371">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14371">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17" presetClass="entr" presetSubtype="8" fill="hold" grpId="0" nodeType="afterEffect">
                                  <p:stCondLst>
                                    <p:cond delay="0"/>
                                  </p:stCondLst>
                                  <p:childTnLst>
                                    <p:set>
                                      <p:cBhvr>
                                        <p:cTn id="52" dur="1" fill="hold">
                                          <p:stCondLst>
                                            <p:cond delay="0"/>
                                          </p:stCondLst>
                                        </p:cTn>
                                        <p:tgtEl>
                                          <p:spTgt spid="314371">
                                            <p:txEl>
                                              <p:pRg st="6" end="6"/>
                                            </p:txEl>
                                          </p:spTgt>
                                        </p:tgtEl>
                                        <p:attrNameLst>
                                          <p:attrName>style.visibility</p:attrName>
                                        </p:attrNameLst>
                                      </p:cBhvr>
                                      <p:to>
                                        <p:strVal val="visible"/>
                                      </p:to>
                                    </p:set>
                                    <p:anim calcmode="lin" valueType="num">
                                      <p:cBhvr>
                                        <p:cTn id="53" dur="500" fill="hold"/>
                                        <p:tgtEl>
                                          <p:spTgt spid="314371">
                                            <p:txEl>
                                              <p:pRg st="6" end="6"/>
                                            </p:txEl>
                                          </p:spTgt>
                                        </p:tgtEl>
                                        <p:attrNameLst>
                                          <p:attrName>ppt_x</p:attrName>
                                        </p:attrNameLst>
                                      </p:cBhvr>
                                      <p:tavLst>
                                        <p:tav tm="0">
                                          <p:val>
                                            <p:strVal val="#ppt_x-#ppt_w/2"/>
                                          </p:val>
                                        </p:tav>
                                        <p:tav tm="100000">
                                          <p:val>
                                            <p:strVal val="#ppt_x"/>
                                          </p:val>
                                        </p:tav>
                                      </p:tavLst>
                                    </p:anim>
                                    <p:anim calcmode="lin" valueType="num">
                                      <p:cBhvr>
                                        <p:cTn id="54" dur="500" fill="hold"/>
                                        <p:tgtEl>
                                          <p:spTgt spid="314371">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314371">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14371">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4000"/>
                            </p:stCondLst>
                            <p:childTnLst>
                              <p:par>
                                <p:cTn id="58" presetID="17" presetClass="entr" presetSubtype="8" fill="hold" grpId="0" nodeType="afterEffect">
                                  <p:stCondLst>
                                    <p:cond delay="0"/>
                                  </p:stCondLst>
                                  <p:childTnLst>
                                    <p:set>
                                      <p:cBhvr>
                                        <p:cTn id="59" dur="1" fill="hold">
                                          <p:stCondLst>
                                            <p:cond delay="0"/>
                                          </p:stCondLst>
                                        </p:cTn>
                                        <p:tgtEl>
                                          <p:spTgt spid="314371">
                                            <p:txEl>
                                              <p:pRg st="7" end="7"/>
                                            </p:txEl>
                                          </p:spTgt>
                                        </p:tgtEl>
                                        <p:attrNameLst>
                                          <p:attrName>style.visibility</p:attrName>
                                        </p:attrNameLst>
                                      </p:cBhvr>
                                      <p:to>
                                        <p:strVal val="visible"/>
                                      </p:to>
                                    </p:set>
                                    <p:anim calcmode="lin" valueType="num">
                                      <p:cBhvr>
                                        <p:cTn id="60" dur="500" fill="hold"/>
                                        <p:tgtEl>
                                          <p:spTgt spid="314371">
                                            <p:txEl>
                                              <p:pRg st="7" end="7"/>
                                            </p:txEl>
                                          </p:spTgt>
                                        </p:tgtEl>
                                        <p:attrNameLst>
                                          <p:attrName>ppt_x</p:attrName>
                                        </p:attrNameLst>
                                      </p:cBhvr>
                                      <p:tavLst>
                                        <p:tav tm="0">
                                          <p:val>
                                            <p:strVal val="#ppt_x-#ppt_w/2"/>
                                          </p:val>
                                        </p:tav>
                                        <p:tav tm="100000">
                                          <p:val>
                                            <p:strVal val="#ppt_x"/>
                                          </p:val>
                                        </p:tav>
                                      </p:tavLst>
                                    </p:anim>
                                    <p:anim calcmode="lin" valueType="num">
                                      <p:cBhvr>
                                        <p:cTn id="61" dur="500" fill="hold"/>
                                        <p:tgtEl>
                                          <p:spTgt spid="314371">
                                            <p:txEl>
                                              <p:pRg st="7" end="7"/>
                                            </p:txEl>
                                          </p:spTgt>
                                        </p:tgtEl>
                                        <p:attrNameLst>
                                          <p:attrName>ppt_y</p:attrName>
                                        </p:attrNameLst>
                                      </p:cBhvr>
                                      <p:tavLst>
                                        <p:tav tm="0">
                                          <p:val>
                                            <p:strVal val="#ppt_y"/>
                                          </p:val>
                                        </p:tav>
                                        <p:tav tm="100000">
                                          <p:val>
                                            <p:strVal val="#ppt_y"/>
                                          </p:val>
                                        </p:tav>
                                      </p:tavLst>
                                    </p:anim>
                                    <p:anim calcmode="lin" valueType="num">
                                      <p:cBhvr>
                                        <p:cTn id="62" dur="500" fill="hold"/>
                                        <p:tgtEl>
                                          <p:spTgt spid="314371">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14371">
                                            <p:txEl>
                                              <p:pRg st="7" end="7"/>
                                            </p:txEl>
                                          </p:spTgt>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17" presetClass="entr" presetSubtype="8" fill="hold" grpId="0" nodeType="afterEffect">
                                  <p:stCondLst>
                                    <p:cond delay="0"/>
                                  </p:stCondLst>
                                  <p:childTnLst>
                                    <p:set>
                                      <p:cBhvr>
                                        <p:cTn id="66" dur="1" fill="hold">
                                          <p:stCondLst>
                                            <p:cond delay="0"/>
                                          </p:stCondLst>
                                        </p:cTn>
                                        <p:tgtEl>
                                          <p:spTgt spid="314371">
                                            <p:txEl>
                                              <p:pRg st="8" end="8"/>
                                            </p:txEl>
                                          </p:spTgt>
                                        </p:tgtEl>
                                        <p:attrNameLst>
                                          <p:attrName>style.visibility</p:attrName>
                                        </p:attrNameLst>
                                      </p:cBhvr>
                                      <p:to>
                                        <p:strVal val="visible"/>
                                      </p:to>
                                    </p:set>
                                    <p:anim calcmode="lin" valueType="num">
                                      <p:cBhvr>
                                        <p:cTn id="67" dur="500" fill="hold"/>
                                        <p:tgtEl>
                                          <p:spTgt spid="314371">
                                            <p:txEl>
                                              <p:pRg st="8" end="8"/>
                                            </p:txEl>
                                          </p:spTgt>
                                        </p:tgtEl>
                                        <p:attrNameLst>
                                          <p:attrName>ppt_x</p:attrName>
                                        </p:attrNameLst>
                                      </p:cBhvr>
                                      <p:tavLst>
                                        <p:tav tm="0">
                                          <p:val>
                                            <p:strVal val="#ppt_x-#ppt_w/2"/>
                                          </p:val>
                                        </p:tav>
                                        <p:tav tm="100000">
                                          <p:val>
                                            <p:strVal val="#ppt_x"/>
                                          </p:val>
                                        </p:tav>
                                      </p:tavLst>
                                    </p:anim>
                                    <p:anim calcmode="lin" valueType="num">
                                      <p:cBhvr>
                                        <p:cTn id="68" dur="500" fill="hold"/>
                                        <p:tgtEl>
                                          <p:spTgt spid="314371">
                                            <p:txEl>
                                              <p:pRg st="8" end="8"/>
                                            </p:txEl>
                                          </p:spTgt>
                                        </p:tgtEl>
                                        <p:attrNameLst>
                                          <p:attrName>ppt_y</p:attrName>
                                        </p:attrNameLst>
                                      </p:cBhvr>
                                      <p:tavLst>
                                        <p:tav tm="0">
                                          <p:val>
                                            <p:strVal val="#ppt_y"/>
                                          </p:val>
                                        </p:tav>
                                        <p:tav tm="100000">
                                          <p:val>
                                            <p:strVal val="#ppt_y"/>
                                          </p:val>
                                        </p:tav>
                                      </p:tavLst>
                                    </p:anim>
                                    <p:anim calcmode="lin" valueType="num">
                                      <p:cBhvr>
                                        <p:cTn id="69" dur="500" fill="hold"/>
                                        <p:tgtEl>
                                          <p:spTgt spid="314371">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314371">
                                            <p:txEl>
                                              <p:pRg st="8" end="8"/>
                                            </p:txEl>
                                          </p:spTgt>
                                        </p:tgtEl>
                                        <p:attrNameLst>
                                          <p:attrName>ppt_h</p:attrName>
                                        </p:attrNameLst>
                                      </p:cBhvr>
                                      <p:tavLst>
                                        <p:tav tm="0">
                                          <p:val>
                                            <p:strVal val="#ppt_h"/>
                                          </p:val>
                                        </p:tav>
                                        <p:tav tm="100000">
                                          <p:val>
                                            <p:strVal val="#ppt_h"/>
                                          </p:val>
                                        </p:tav>
                                      </p:tavLst>
                                    </p:anim>
                                  </p:childTnLst>
                                </p:cTn>
                              </p:par>
                            </p:childTnLst>
                          </p:cTn>
                        </p:par>
                        <p:par>
                          <p:cTn id="71" fill="hold">
                            <p:stCondLst>
                              <p:cond delay="5000"/>
                            </p:stCondLst>
                            <p:childTnLst>
                              <p:par>
                                <p:cTn id="72" presetID="17" presetClass="entr" presetSubtype="8" fill="hold" grpId="0" nodeType="afterEffect">
                                  <p:stCondLst>
                                    <p:cond delay="0"/>
                                  </p:stCondLst>
                                  <p:childTnLst>
                                    <p:set>
                                      <p:cBhvr>
                                        <p:cTn id="73" dur="1" fill="hold">
                                          <p:stCondLst>
                                            <p:cond delay="0"/>
                                          </p:stCondLst>
                                        </p:cTn>
                                        <p:tgtEl>
                                          <p:spTgt spid="314371">
                                            <p:txEl>
                                              <p:pRg st="9" end="9"/>
                                            </p:txEl>
                                          </p:spTgt>
                                        </p:tgtEl>
                                        <p:attrNameLst>
                                          <p:attrName>style.visibility</p:attrName>
                                        </p:attrNameLst>
                                      </p:cBhvr>
                                      <p:to>
                                        <p:strVal val="visible"/>
                                      </p:to>
                                    </p:set>
                                    <p:anim calcmode="lin" valueType="num">
                                      <p:cBhvr>
                                        <p:cTn id="74" dur="500" fill="hold"/>
                                        <p:tgtEl>
                                          <p:spTgt spid="314371">
                                            <p:txEl>
                                              <p:pRg st="9" end="9"/>
                                            </p:txEl>
                                          </p:spTgt>
                                        </p:tgtEl>
                                        <p:attrNameLst>
                                          <p:attrName>ppt_x</p:attrName>
                                        </p:attrNameLst>
                                      </p:cBhvr>
                                      <p:tavLst>
                                        <p:tav tm="0">
                                          <p:val>
                                            <p:strVal val="#ppt_x-#ppt_w/2"/>
                                          </p:val>
                                        </p:tav>
                                        <p:tav tm="100000">
                                          <p:val>
                                            <p:strVal val="#ppt_x"/>
                                          </p:val>
                                        </p:tav>
                                      </p:tavLst>
                                    </p:anim>
                                    <p:anim calcmode="lin" valueType="num">
                                      <p:cBhvr>
                                        <p:cTn id="75" dur="500" fill="hold"/>
                                        <p:tgtEl>
                                          <p:spTgt spid="314371">
                                            <p:txEl>
                                              <p:pRg st="9" end="9"/>
                                            </p:txEl>
                                          </p:spTgt>
                                        </p:tgtEl>
                                        <p:attrNameLst>
                                          <p:attrName>ppt_y</p:attrName>
                                        </p:attrNameLst>
                                      </p:cBhvr>
                                      <p:tavLst>
                                        <p:tav tm="0">
                                          <p:val>
                                            <p:strVal val="#ppt_y"/>
                                          </p:val>
                                        </p:tav>
                                        <p:tav tm="100000">
                                          <p:val>
                                            <p:strVal val="#ppt_y"/>
                                          </p:val>
                                        </p:tav>
                                      </p:tavLst>
                                    </p:anim>
                                    <p:anim calcmode="lin" valueType="num">
                                      <p:cBhvr>
                                        <p:cTn id="76" dur="500" fill="hold"/>
                                        <p:tgtEl>
                                          <p:spTgt spid="314371">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14371">
                                            <p:txEl>
                                              <p:pRg st="9" end="9"/>
                                            </p:txEl>
                                          </p:spTgt>
                                        </p:tgtEl>
                                        <p:attrNameLst>
                                          <p:attrName>ppt_h</p:attrName>
                                        </p:attrNameLst>
                                      </p:cBhvr>
                                      <p:tavLst>
                                        <p:tav tm="0">
                                          <p:val>
                                            <p:strVal val="#ppt_h"/>
                                          </p:val>
                                        </p:tav>
                                        <p:tav tm="100000">
                                          <p:val>
                                            <p:strVal val="#ppt_h"/>
                                          </p:val>
                                        </p:tav>
                                      </p:tavLst>
                                    </p:anim>
                                  </p:childTnLst>
                                </p:cTn>
                              </p:par>
                            </p:childTnLst>
                          </p:cTn>
                        </p:par>
                        <p:par>
                          <p:cTn id="78" fill="hold">
                            <p:stCondLst>
                              <p:cond delay="5500"/>
                            </p:stCondLst>
                            <p:childTnLst>
                              <p:par>
                                <p:cTn id="79" presetID="17" presetClass="entr" presetSubtype="8" fill="hold" grpId="0" nodeType="afterEffect">
                                  <p:stCondLst>
                                    <p:cond delay="0"/>
                                  </p:stCondLst>
                                  <p:childTnLst>
                                    <p:set>
                                      <p:cBhvr>
                                        <p:cTn id="80" dur="1" fill="hold">
                                          <p:stCondLst>
                                            <p:cond delay="0"/>
                                          </p:stCondLst>
                                        </p:cTn>
                                        <p:tgtEl>
                                          <p:spTgt spid="314371">
                                            <p:txEl>
                                              <p:pRg st="10" end="10"/>
                                            </p:txEl>
                                          </p:spTgt>
                                        </p:tgtEl>
                                        <p:attrNameLst>
                                          <p:attrName>style.visibility</p:attrName>
                                        </p:attrNameLst>
                                      </p:cBhvr>
                                      <p:to>
                                        <p:strVal val="visible"/>
                                      </p:to>
                                    </p:set>
                                    <p:anim calcmode="lin" valueType="num">
                                      <p:cBhvr>
                                        <p:cTn id="81" dur="500" fill="hold"/>
                                        <p:tgtEl>
                                          <p:spTgt spid="314371">
                                            <p:txEl>
                                              <p:pRg st="10" end="10"/>
                                            </p:txEl>
                                          </p:spTgt>
                                        </p:tgtEl>
                                        <p:attrNameLst>
                                          <p:attrName>ppt_x</p:attrName>
                                        </p:attrNameLst>
                                      </p:cBhvr>
                                      <p:tavLst>
                                        <p:tav tm="0">
                                          <p:val>
                                            <p:strVal val="#ppt_x-#ppt_w/2"/>
                                          </p:val>
                                        </p:tav>
                                        <p:tav tm="100000">
                                          <p:val>
                                            <p:strVal val="#ppt_x"/>
                                          </p:val>
                                        </p:tav>
                                      </p:tavLst>
                                    </p:anim>
                                    <p:anim calcmode="lin" valueType="num">
                                      <p:cBhvr>
                                        <p:cTn id="82" dur="500" fill="hold"/>
                                        <p:tgtEl>
                                          <p:spTgt spid="314371">
                                            <p:txEl>
                                              <p:pRg st="10" end="10"/>
                                            </p:txEl>
                                          </p:spTgt>
                                        </p:tgtEl>
                                        <p:attrNameLst>
                                          <p:attrName>ppt_y</p:attrName>
                                        </p:attrNameLst>
                                      </p:cBhvr>
                                      <p:tavLst>
                                        <p:tav tm="0">
                                          <p:val>
                                            <p:strVal val="#ppt_y"/>
                                          </p:val>
                                        </p:tav>
                                        <p:tav tm="100000">
                                          <p:val>
                                            <p:strVal val="#ppt_y"/>
                                          </p:val>
                                        </p:tav>
                                      </p:tavLst>
                                    </p:anim>
                                    <p:anim calcmode="lin" valueType="num">
                                      <p:cBhvr>
                                        <p:cTn id="83" dur="500" fill="hold"/>
                                        <p:tgtEl>
                                          <p:spTgt spid="314371">
                                            <p:txEl>
                                              <p:pRg st="10" end="10"/>
                                            </p:txEl>
                                          </p:spTgt>
                                        </p:tgtEl>
                                        <p:attrNameLst>
                                          <p:attrName>ppt_w</p:attrName>
                                        </p:attrNameLst>
                                      </p:cBhvr>
                                      <p:tavLst>
                                        <p:tav tm="0">
                                          <p:val>
                                            <p:fltVal val="0"/>
                                          </p:val>
                                        </p:tav>
                                        <p:tav tm="100000">
                                          <p:val>
                                            <p:strVal val="#ppt_w"/>
                                          </p:val>
                                        </p:tav>
                                      </p:tavLst>
                                    </p:anim>
                                    <p:anim calcmode="lin" valueType="num">
                                      <p:cBhvr>
                                        <p:cTn id="84" dur="500" fill="hold"/>
                                        <p:tgtEl>
                                          <p:spTgt spid="314371">
                                            <p:txEl>
                                              <p:pRg st="10" end="10"/>
                                            </p:txEl>
                                          </p:spTgt>
                                        </p:tgtEl>
                                        <p:attrNameLst>
                                          <p:attrName>ppt_h</p:attrName>
                                        </p:attrNameLst>
                                      </p:cBhvr>
                                      <p:tavLst>
                                        <p:tav tm="0">
                                          <p:val>
                                            <p:strVal val="#ppt_h"/>
                                          </p:val>
                                        </p:tav>
                                        <p:tav tm="100000">
                                          <p:val>
                                            <p:strVal val="#ppt_h"/>
                                          </p:val>
                                        </p:tav>
                                      </p:tavLst>
                                    </p:anim>
                                  </p:childTnLst>
                                </p:cTn>
                              </p:par>
                            </p:childTnLst>
                          </p:cTn>
                        </p:par>
                        <p:par>
                          <p:cTn id="85" fill="hold">
                            <p:stCondLst>
                              <p:cond delay="6000"/>
                            </p:stCondLst>
                            <p:childTnLst>
                              <p:par>
                                <p:cTn id="86" presetID="17" presetClass="entr" presetSubtype="8" fill="hold" grpId="0" nodeType="afterEffect">
                                  <p:stCondLst>
                                    <p:cond delay="0"/>
                                  </p:stCondLst>
                                  <p:childTnLst>
                                    <p:set>
                                      <p:cBhvr>
                                        <p:cTn id="87" dur="1" fill="hold">
                                          <p:stCondLst>
                                            <p:cond delay="0"/>
                                          </p:stCondLst>
                                        </p:cTn>
                                        <p:tgtEl>
                                          <p:spTgt spid="314371">
                                            <p:txEl>
                                              <p:pRg st="12" end="12"/>
                                            </p:txEl>
                                          </p:spTgt>
                                        </p:tgtEl>
                                        <p:attrNameLst>
                                          <p:attrName>style.visibility</p:attrName>
                                        </p:attrNameLst>
                                      </p:cBhvr>
                                      <p:to>
                                        <p:strVal val="visible"/>
                                      </p:to>
                                    </p:set>
                                    <p:anim calcmode="lin" valueType="num">
                                      <p:cBhvr>
                                        <p:cTn id="88" dur="500" fill="hold"/>
                                        <p:tgtEl>
                                          <p:spTgt spid="314371">
                                            <p:txEl>
                                              <p:pRg st="12" end="12"/>
                                            </p:txEl>
                                          </p:spTgt>
                                        </p:tgtEl>
                                        <p:attrNameLst>
                                          <p:attrName>ppt_x</p:attrName>
                                        </p:attrNameLst>
                                      </p:cBhvr>
                                      <p:tavLst>
                                        <p:tav tm="0">
                                          <p:val>
                                            <p:strVal val="#ppt_x-#ppt_w/2"/>
                                          </p:val>
                                        </p:tav>
                                        <p:tav tm="100000">
                                          <p:val>
                                            <p:strVal val="#ppt_x"/>
                                          </p:val>
                                        </p:tav>
                                      </p:tavLst>
                                    </p:anim>
                                    <p:anim calcmode="lin" valueType="num">
                                      <p:cBhvr>
                                        <p:cTn id="89" dur="500" fill="hold"/>
                                        <p:tgtEl>
                                          <p:spTgt spid="314371">
                                            <p:txEl>
                                              <p:pRg st="12" end="12"/>
                                            </p:txEl>
                                          </p:spTgt>
                                        </p:tgtEl>
                                        <p:attrNameLst>
                                          <p:attrName>ppt_y</p:attrName>
                                        </p:attrNameLst>
                                      </p:cBhvr>
                                      <p:tavLst>
                                        <p:tav tm="0">
                                          <p:val>
                                            <p:strVal val="#ppt_y"/>
                                          </p:val>
                                        </p:tav>
                                        <p:tav tm="100000">
                                          <p:val>
                                            <p:strVal val="#ppt_y"/>
                                          </p:val>
                                        </p:tav>
                                      </p:tavLst>
                                    </p:anim>
                                    <p:anim calcmode="lin" valueType="num">
                                      <p:cBhvr>
                                        <p:cTn id="90" dur="500" fill="hold"/>
                                        <p:tgtEl>
                                          <p:spTgt spid="314371">
                                            <p:txEl>
                                              <p:pRg st="12" end="12"/>
                                            </p:txEl>
                                          </p:spTgt>
                                        </p:tgtEl>
                                        <p:attrNameLst>
                                          <p:attrName>ppt_w</p:attrName>
                                        </p:attrNameLst>
                                      </p:cBhvr>
                                      <p:tavLst>
                                        <p:tav tm="0">
                                          <p:val>
                                            <p:fltVal val="0"/>
                                          </p:val>
                                        </p:tav>
                                        <p:tav tm="100000">
                                          <p:val>
                                            <p:strVal val="#ppt_w"/>
                                          </p:val>
                                        </p:tav>
                                      </p:tavLst>
                                    </p:anim>
                                    <p:anim calcmode="lin" valueType="num">
                                      <p:cBhvr>
                                        <p:cTn id="91" dur="500" fill="hold"/>
                                        <p:tgtEl>
                                          <p:spTgt spid="314371">
                                            <p:txEl>
                                              <p:pRg st="12" end="12"/>
                                            </p:txEl>
                                          </p:spTgt>
                                        </p:tgtEl>
                                        <p:attrNameLst>
                                          <p:attrName>ppt_h</p:attrName>
                                        </p:attrNameLst>
                                      </p:cBhvr>
                                      <p:tavLst>
                                        <p:tav tm="0">
                                          <p:val>
                                            <p:strVal val="#ppt_h"/>
                                          </p:val>
                                        </p:tav>
                                        <p:tav tm="100000">
                                          <p:val>
                                            <p:strVal val="#ppt_h"/>
                                          </p:val>
                                        </p:tav>
                                      </p:tavLst>
                                    </p:anim>
                                  </p:childTnLst>
                                </p:cTn>
                              </p:par>
                            </p:childTnLst>
                          </p:cTn>
                        </p:par>
                        <p:par>
                          <p:cTn id="92" fill="hold">
                            <p:stCondLst>
                              <p:cond delay="6500"/>
                            </p:stCondLst>
                            <p:childTnLst>
                              <p:par>
                                <p:cTn id="93" presetID="17" presetClass="entr" presetSubtype="8" fill="hold" grpId="0" nodeType="afterEffect">
                                  <p:stCondLst>
                                    <p:cond delay="0"/>
                                  </p:stCondLst>
                                  <p:childTnLst>
                                    <p:set>
                                      <p:cBhvr>
                                        <p:cTn id="94" dur="1" fill="hold">
                                          <p:stCondLst>
                                            <p:cond delay="0"/>
                                          </p:stCondLst>
                                        </p:cTn>
                                        <p:tgtEl>
                                          <p:spTgt spid="314371">
                                            <p:txEl>
                                              <p:pRg st="13" end="13"/>
                                            </p:txEl>
                                          </p:spTgt>
                                        </p:tgtEl>
                                        <p:attrNameLst>
                                          <p:attrName>style.visibility</p:attrName>
                                        </p:attrNameLst>
                                      </p:cBhvr>
                                      <p:to>
                                        <p:strVal val="visible"/>
                                      </p:to>
                                    </p:set>
                                    <p:anim calcmode="lin" valueType="num">
                                      <p:cBhvr>
                                        <p:cTn id="95" dur="500" fill="hold"/>
                                        <p:tgtEl>
                                          <p:spTgt spid="314371">
                                            <p:txEl>
                                              <p:pRg st="13" end="13"/>
                                            </p:txEl>
                                          </p:spTgt>
                                        </p:tgtEl>
                                        <p:attrNameLst>
                                          <p:attrName>ppt_x</p:attrName>
                                        </p:attrNameLst>
                                      </p:cBhvr>
                                      <p:tavLst>
                                        <p:tav tm="0">
                                          <p:val>
                                            <p:strVal val="#ppt_x-#ppt_w/2"/>
                                          </p:val>
                                        </p:tav>
                                        <p:tav tm="100000">
                                          <p:val>
                                            <p:strVal val="#ppt_x"/>
                                          </p:val>
                                        </p:tav>
                                      </p:tavLst>
                                    </p:anim>
                                    <p:anim calcmode="lin" valueType="num">
                                      <p:cBhvr>
                                        <p:cTn id="96" dur="500" fill="hold"/>
                                        <p:tgtEl>
                                          <p:spTgt spid="314371">
                                            <p:txEl>
                                              <p:pRg st="13" end="13"/>
                                            </p:txEl>
                                          </p:spTgt>
                                        </p:tgtEl>
                                        <p:attrNameLst>
                                          <p:attrName>ppt_y</p:attrName>
                                        </p:attrNameLst>
                                      </p:cBhvr>
                                      <p:tavLst>
                                        <p:tav tm="0">
                                          <p:val>
                                            <p:strVal val="#ppt_y"/>
                                          </p:val>
                                        </p:tav>
                                        <p:tav tm="100000">
                                          <p:val>
                                            <p:strVal val="#ppt_y"/>
                                          </p:val>
                                        </p:tav>
                                      </p:tavLst>
                                    </p:anim>
                                    <p:anim calcmode="lin" valueType="num">
                                      <p:cBhvr>
                                        <p:cTn id="97" dur="500" fill="hold"/>
                                        <p:tgtEl>
                                          <p:spTgt spid="314371">
                                            <p:txEl>
                                              <p:pRg st="13" end="13"/>
                                            </p:txEl>
                                          </p:spTgt>
                                        </p:tgtEl>
                                        <p:attrNameLst>
                                          <p:attrName>ppt_w</p:attrName>
                                        </p:attrNameLst>
                                      </p:cBhvr>
                                      <p:tavLst>
                                        <p:tav tm="0">
                                          <p:val>
                                            <p:fltVal val="0"/>
                                          </p:val>
                                        </p:tav>
                                        <p:tav tm="100000">
                                          <p:val>
                                            <p:strVal val="#ppt_w"/>
                                          </p:val>
                                        </p:tav>
                                      </p:tavLst>
                                    </p:anim>
                                    <p:anim calcmode="lin" valueType="num">
                                      <p:cBhvr>
                                        <p:cTn id="98" dur="500" fill="hold"/>
                                        <p:tgtEl>
                                          <p:spTgt spid="314371">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utoUpdateAnimBg="0"/>
      <p:bldP spid="314371"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0"/>
            <a:ext cx="8229600" cy="785794"/>
          </a:xfrm>
        </p:spPr>
        <p:txBody>
          <a:bodyPr/>
          <a:lstStyle/>
          <a:p>
            <a:r>
              <a:rPr lang="pt-BR" sz="2800" b="1" dirty="0">
                <a:solidFill>
                  <a:srgbClr val="FFFF66"/>
                </a:solidFill>
                <a:cs typeface="Times New Roman" pitchFamily="18" charset="0"/>
              </a:rPr>
              <a:t/>
            </a:r>
            <a:br>
              <a:rPr lang="pt-BR" sz="2800" b="1" dirty="0">
                <a:solidFill>
                  <a:srgbClr val="FFFF66"/>
                </a:solidFill>
                <a:cs typeface="Times New Roman" pitchFamily="18" charset="0"/>
              </a:rPr>
            </a:br>
            <a:r>
              <a:rPr lang="es-CR" sz="2400" b="1" dirty="0" smtClean="0">
                <a:solidFill>
                  <a:srgbClr val="FFFF00"/>
                </a:solidFill>
              </a:rPr>
              <a:t>ANTILIDER</a:t>
            </a:r>
            <a:endParaRPr lang="pt-BR" sz="2400" b="1" dirty="0">
              <a:solidFill>
                <a:srgbClr val="FFFF00"/>
              </a:solidFill>
            </a:endParaRPr>
          </a:p>
        </p:txBody>
      </p:sp>
      <p:sp>
        <p:nvSpPr>
          <p:cNvPr id="4" name="3 Marcador de contenido"/>
          <p:cNvSpPr>
            <a:spLocks noGrp="1"/>
          </p:cNvSpPr>
          <p:nvPr>
            <p:ph sz="half" idx="2"/>
          </p:nvPr>
        </p:nvSpPr>
        <p:spPr>
          <a:xfrm>
            <a:off x="1071538" y="1428736"/>
            <a:ext cx="3425850" cy="4697427"/>
          </a:xfrm>
        </p:spPr>
        <p:txBody>
          <a:bodyPr/>
          <a:lstStyle/>
          <a:p>
            <a:r>
              <a:rPr lang="es-CR" b="1" dirty="0" smtClean="0"/>
              <a:t>Deshonesto</a:t>
            </a:r>
          </a:p>
          <a:p>
            <a:endParaRPr lang="es-CR" b="1" dirty="0" smtClean="0"/>
          </a:p>
          <a:p>
            <a:r>
              <a:rPr lang="es-CR" b="1" dirty="0" smtClean="0"/>
              <a:t>Falto de visión</a:t>
            </a:r>
          </a:p>
          <a:p>
            <a:endParaRPr lang="es-CR" b="1" dirty="0" smtClean="0"/>
          </a:p>
          <a:p>
            <a:r>
              <a:rPr lang="es-CR" b="1" dirty="0" smtClean="0"/>
              <a:t>Egoísta</a:t>
            </a:r>
          </a:p>
          <a:p>
            <a:endParaRPr lang="es-CR" b="1" dirty="0" smtClean="0"/>
          </a:p>
          <a:p>
            <a:r>
              <a:rPr lang="es-CR" b="1" dirty="0" smtClean="0"/>
              <a:t>Iluminado</a:t>
            </a:r>
          </a:p>
          <a:p>
            <a:endParaRPr lang="es-CR" b="1" dirty="0" smtClean="0"/>
          </a:p>
          <a:p>
            <a:r>
              <a:rPr lang="es-CR" b="1" dirty="0" smtClean="0"/>
              <a:t>Autoritario</a:t>
            </a:r>
            <a:endParaRPr lang="es-PY" b="1" dirty="0"/>
          </a:p>
        </p:txBody>
      </p:sp>
      <p:sp>
        <p:nvSpPr>
          <p:cNvPr id="6" name="5 Marcador de contenido"/>
          <p:cNvSpPr>
            <a:spLocks noGrp="1"/>
          </p:cNvSpPr>
          <p:nvPr>
            <p:ph sz="quarter" idx="4"/>
          </p:nvPr>
        </p:nvSpPr>
        <p:spPr>
          <a:xfrm>
            <a:off x="4786315" y="1643050"/>
            <a:ext cx="3714776" cy="4643470"/>
          </a:xfrm>
        </p:spPr>
        <p:txBody>
          <a:bodyPr/>
          <a:lstStyle/>
          <a:p>
            <a:pPr>
              <a:lnSpc>
                <a:spcPct val="90000"/>
              </a:lnSpc>
              <a:defRPr/>
            </a:pPr>
            <a:r>
              <a:rPr lang="es-CR" b="1" dirty="0" smtClean="0"/>
              <a:t>Soberbio</a:t>
            </a:r>
          </a:p>
          <a:p>
            <a:pPr>
              <a:lnSpc>
                <a:spcPct val="90000"/>
              </a:lnSpc>
              <a:defRPr/>
            </a:pPr>
            <a:endParaRPr lang="es-CR" b="1" dirty="0" smtClean="0"/>
          </a:p>
          <a:p>
            <a:pPr>
              <a:lnSpc>
                <a:spcPct val="90000"/>
              </a:lnSpc>
              <a:defRPr/>
            </a:pPr>
            <a:r>
              <a:rPr lang="es-CR" b="1" dirty="0" smtClean="0"/>
              <a:t>Incumplidor</a:t>
            </a:r>
          </a:p>
          <a:p>
            <a:pPr>
              <a:lnSpc>
                <a:spcPct val="90000"/>
              </a:lnSpc>
              <a:buNone/>
              <a:defRPr/>
            </a:pPr>
            <a:endParaRPr lang="es-CR" b="1" dirty="0" smtClean="0"/>
          </a:p>
          <a:p>
            <a:pPr>
              <a:lnSpc>
                <a:spcPct val="90000"/>
              </a:lnSpc>
              <a:defRPr/>
            </a:pPr>
            <a:r>
              <a:rPr lang="es-CR" b="1" dirty="0" smtClean="0"/>
              <a:t>Temeroso</a:t>
            </a:r>
          </a:p>
          <a:p>
            <a:pPr>
              <a:lnSpc>
                <a:spcPct val="90000"/>
              </a:lnSpc>
              <a:defRPr/>
            </a:pPr>
            <a:endParaRPr lang="es-CR" b="1" dirty="0" smtClean="0"/>
          </a:p>
          <a:p>
            <a:pPr>
              <a:lnSpc>
                <a:spcPct val="90000"/>
              </a:lnSpc>
              <a:defRPr/>
            </a:pPr>
            <a:r>
              <a:rPr lang="es-CR" b="1" dirty="0" smtClean="0"/>
              <a:t>Apagado</a:t>
            </a:r>
          </a:p>
          <a:p>
            <a:pPr>
              <a:lnSpc>
                <a:spcPct val="90000"/>
              </a:lnSpc>
              <a:buNone/>
              <a:defRPr/>
            </a:pPr>
            <a:endParaRPr lang="es-CR" b="1" dirty="0" smtClean="0"/>
          </a:p>
          <a:p>
            <a:pPr>
              <a:lnSpc>
                <a:spcPct val="90000"/>
              </a:lnSpc>
              <a:defRPr/>
            </a:pPr>
            <a:r>
              <a:rPr lang="es-CR" b="1" dirty="0" smtClean="0"/>
              <a:t>Rehúye al riesgo</a:t>
            </a:r>
          </a:p>
          <a:p>
            <a:pPr>
              <a:lnSpc>
                <a:spcPct val="90000"/>
              </a:lnSpc>
              <a:buNone/>
              <a:defRPr/>
            </a:pPr>
            <a:endParaRPr lang="es-CR" b="1" dirty="0" smtClean="0"/>
          </a:p>
          <a:p>
            <a:pPr>
              <a:buNone/>
            </a:pPr>
            <a:endParaRPr lang="es-CR" b="1" dirty="0" smtClean="0"/>
          </a:p>
          <a:p>
            <a:endParaRPr lang="es-PY" dirty="0"/>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wipe(left)">
                                      <p:cBhvr>
                                        <p:cTn id="7" dur="500"/>
                                        <p:tgtEl>
                                          <p:spTgt spid="314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685800" y="333375"/>
            <a:ext cx="7772400" cy="574675"/>
          </a:xfrm>
        </p:spPr>
        <p:txBody>
          <a:bodyPr/>
          <a:lstStyle/>
          <a:p>
            <a:r>
              <a:rPr lang="pt-BR" sz="2800" b="1" dirty="0">
                <a:solidFill>
                  <a:schemeClr val="bg1"/>
                </a:solidFill>
              </a:rPr>
              <a:t>7 hábitos </a:t>
            </a:r>
            <a:r>
              <a:rPr lang="pt-BR" sz="2800" b="1" dirty="0" smtClean="0">
                <a:solidFill>
                  <a:schemeClr val="bg1"/>
                </a:solidFill>
              </a:rPr>
              <a:t>de una </a:t>
            </a:r>
            <a:r>
              <a:rPr lang="pt-BR" sz="2800" b="1" dirty="0" err="1" smtClean="0">
                <a:solidFill>
                  <a:schemeClr val="bg1"/>
                </a:solidFill>
              </a:rPr>
              <a:t>persona</a:t>
            </a:r>
            <a:r>
              <a:rPr lang="pt-BR" sz="2800" b="1" dirty="0" smtClean="0">
                <a:solidFill>
                  <a:schemeClr val="bg1"/>
                </a:solidFill>
              </a:rPr>
              <a:t> ineficaz </a:t>
            </a:r>
            <a:r>
              <a:rPr lang="pt-BR" sz="2400" b="1" dirty="0">
                <a:solidFill>
                  <a:schemeClr val="bg1"/>
                </a:solidFill>
              </a:rPr>
              <a:t>(</a:t>
            </a:r>
            <a:r>
              <a:rPr lang="pt-BR" sz="2400" b="1" dirty="0" err="1">
                <a:solidFill>
                  <a:schemeClr val="bg1"/>
                </a:solidFill>
              </a:rPr>
              <a:t>Covey</a:t>
            </a:r>
            <a:r>
              <a:rPr lang="pt-BR" sz="2400" b="1" dirty="0">
                <a:solidFill>
                  <a:schemeClr val="bg1"/>
                </a:solidFill>
              </a:rPr>
              <a:t>, </a:t>
            </a:r>
            <a:r>
              <a:rPr lang="pt-BR" sz="2400" b="1" dirty="0" smtClean="0">
                <a:solidFill>
                  <a:schemeClr val="bg1"/>
                </a:solidFill>
              </a:rPr>
              <a:t>2002</a:t>
            </a:r>
            <a:r>
              <a:rPr lang="pt-BR" sz="2400" b="1" dirty="0">
                <a:solidFill>
                  <a:schemeClr val="bg1"/>
                </a:solidFill>
              </a:rPr>
              <a:t>):</a:t>
            </a:r>
          </a:p>
        </p:txBody>
      </p:sp>
      <p:sp>
        <p:nvSpPr>
          <p:cNvPr id="399363" name="Rectangle 3"/>
          <p:cNvSpPr>
            <a:spLocks noGrp="1" noChangeArrowheads="1"/>
          </p:cNvSpPr>
          <p:nvPr>
            <p:ph type="body" idx="1"/>
          </p:nvPr>
        </p:nvSpPr>
        <p:spPr>
          <a:xfrm>
            <a:off x="755650" y="1412875"/>
            <a:ext cx="7772400" cy="4895850"/>
          </a:xfrm>
        </p:spPr>
        <p:txBody>
          <a:bodyPr/>
          <a:lstStyle/>
          <a:p>
            <a:pPr marL="609600" indent="-609600">
              <a:buFont typeface="Symbol" pitchFamily="18" charset="2"/>
              <a:buAutoNum type="alphaLcParenR"/>
            </a:pPr>
            <a:r>
              <a:rPr lang="es-PY" sz="2800" dirty="0" smtClean="0"/>
              <a:t>Sea una persona reactiva: dude de si mismo y culpe a los otros. </a:t>
            </a:r>
          </a:p>
          <a:p>
            <a:pPr marL="609600" indent="-609600">
              <a:buFont typeface="Symbol" pitchFamily="18" charset="2"/>
              <a:buAutoNum type="alphaLcParenR"/>
            </a:pPr>
            <a:r>
              <a:rPr lang="es-PY" sz="2800" dirty="0" smtClean="0"/>
              <a:t>Trabaje sin cualquier objetivo definido en su mente.</a:t>
            </a:r>
          </a:p>
          <a:p>
            <a:pPr marL="609600" indent="-609600">
              <a:buFont typeface="Symbol" pitchFamily="18" charset="2"/>
              <a:buAutoNum type="alphaLcParenR"/>
            </a:pPr>
            <a:r>
              <a:rPr lang="es-PY" sz="2800" dirty="0" smtClean="0"/>
              <a:t>Haga primero lo que es urgente. </a:t>
            </a:r>
          </a:p>
          <a:p>
            <a:pPr marL="609600" indent="-609600">
              <a:buFont typeface="Symbol" pitchFamily="18" charset="2"/>
              <a:buAutoNum type="alphaLcParenR"/>
            </a:pPr>
            <a:r>
              <a:rPr lang="es-PY" sz="2800" dirty="0" smtClean="0"/>
              <a:t>Piense competitivamente, alguien gana, alguien pierde.</a:t>
            </a:r>
          </a:p>
          <a:p>
            <a:pPr marL="609600" indent="-609600">
              <a:buFont typeface="Symbol" pitchFamily="18" charset="2"/>
              <a:buAutoNum type="alphaLcParenR"/>
            </a:pPr>
            <a:r>
              <a:rPr lang="es-PY" sz="2800" dirty="0" smtClean="0"/>
              <a:t>Procure primero ser comprendido </a:t>
            </a:r>
          </a:p>
          <a:p>
            <a:pPr marL="609600" indent="-609600">
              <a:buFont typeface="Symbol" pitchFamily="18" charset="2"/>
              <a:buAutoNum type="alphaLcParenR"/>
            </a:pPr>
            <a:r>
              <a:rPr lang="es-PY" sz="2800" dirty="0" smtClean="0"/>
              <a:t>Si Usted no puede vencer, ríndase. </a:t>
            </a:r>
          </a:p>
          <a:p>
            <a:pPr marL="609600" indent="-609600">
              <a:buFont typeface="Symbol" pitchFamily="18" charset="2"/>
              <a:buAutoNum type="alphaLcParenR"/>
            </a:pPr>
            <a:r>
              <a:rPr lang="es-PY" sz="2800" dirty="0" smtClean="0"/>
              <a:t>Tema los cambios y postergue las mejorías.  </a:t>
            </a:r>
            <a:endParaRPr lang="es-PY"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0"/>
            <a:ext cx="7772400" cy="609600"/>
          </a:xfrm>
        </p:spPr>
        <p:txBody>
          <a:bodyPr/>
          <a:lstStyle/>
          <a:p>
            <a:r>
              <a:rPr lang="pt-BR" sz="2800" b="1" dirty="0">
                <a:solidFill>
                  <a:srgbClr val="FFFF66"/>
                </a:solidFill>
                <a:cs typeface="Times New Roman" pitchFamily="18" charset="0"/>
              </a:rPr>
              <a:t/>
            </a:r>
            <a:br>
              <a:rPr lang="pt-BR" sz="2800" b="1" dirty="0">
                <a:solidFill>
                  <a:srgbClr val="FFFF66"/>
                </a:solidFill>
                <a:cs typeface="Times New Roman" pitchFamily="18" charset="0"/>
              </a:rPr>
            </a:br>
            <a:r>
              <a:rPr lang="es-ES" sz="3200" b="1" dirty="0" smtClean="0">
                <a:solidFill>
                  <a:srgbClr val="FFFF00"/>
                </a:solidFill>
              </a:rPr>
              <a:t>LÍDER CENTRADO EN PRINCIPIOS</a:t>
            </a:r>
            <a:endParaRPr lang="pt-BR" sz="3200" b="1" dirty="0">
              <a:solidFill>
                <a:srgbClr val="FFFF00"/>
              </a:solidFill>
            </a:endParaRPr>
          </a:p>
        </p:txBody>
      </p:sp>
      <p:sp>
        <p:nvSpPr>
          <p:cNvPr id="314371" name="Rectangle 3"/>
          <p:cNvSpPr>
            <a:spLocks noGrp="1" noChangeArrowheads="1"/>
          </p:cNvSpPr>
          <p:nvPr>
            <p:ph type="body" idx="4294967295"/>
          </p:nvPr>
        </p:nvSpPr>
        <p:spPr>
          <a:xfrm>
            <a:off x="457200" y="1071546"/>
            <a:ext cx="8258204" cy="5500726"/>
          </a:xfrm>
        </p:spPr>
        <p:txBody>
          <a:bodyPr/>
          <a:lstStyle/>
          <a:p>
            <a:pPr>
              <a:lnSpc>
                <a:spcPct val="110000"/>
              </a:lnSpc>
              <a:buNone/>
              <a:defRPr/>
            </a:pPr>
            <a:r>
              <a:rPr lang="es-ES" sz="2400" b="1" dirty="0" smtClean="0">
                <a:latin typeface="Arial Narrow" pitchFamily="34" charset="0"/>
              </a:rPr>
              <a:t>	</a:t>
            </a:r>
          </a:p>
          <a:p>
            <a:pPr>
              <a:lnSpc>
                <a:spcPct val="110000"/>
              </a:lnSpc>
              <a:buNone/>
              <a:defRPr/>
            </a:pPr>
            <a:r>
              <a:rPr lang="es-ES" sz="2400" b="1" dirty="0" smtClean="0">
                <a:latin typeface="Arial Narrow" pitchFamily="34" charset="0"/>
              </a:rPr>
              <a:t>	</a:t>
            </a:r>
            <a:r>
              <a:rPr lang="es-ES" sz="2400" b="1" dirty="0" smtClean="0">
                <a:solidFill>
                  <a:srgbClr val="FF99FF"/>
                </a:solidFill>
                <a:latin typeface="Arial Narrow" pitchFamily="34" charset="0"/>
              </a:rPr>
              <a:t>El liderazgo Centrado en Principios se pone en práctica de adentro hacia fuera en </a:t>
            </a:r>
            <a:r>
              <a:rPr lang="es-ES" sz="2400" b="1" dirty="0" smtClean="0">
                <a:solidFill>
                  <a:srgbClr val="FFC000"/>
                </a:solidFill>
                <a:latin typeface="Arial Narrow" pitchFamily="34" charset="0"/>
              </a:rPr>
              <a:t>cuatro niveles:</a:t>
            </a:r>
          </a:p>
          <a:p>
            <a:pPr>
              <a:lnSpc>
                <a:spcPct val="110000"/>
              </a:lnSpc>
              <a:buNone/>
              <a:defRPr/>
            </a:pPr>
            <a:endParaRPr lang="es-ES" sz="2400" b="1" dirty="0" smtClean="0">
              <a:solidFill>
                <a:srgbClr val="FFC000"/>
              </a:solidFill>
              <a:latin typeface="Arial Narrow" pitchFamily="34" charset="0"/>
            </a:endParaRPr>
          </a:p>
          <a:p>
            <a:pPr>
              <a:lnSpc>
                <a:spcPct val="110000"/>
              </a:lnSpc>
              <a:defRPr/>
            </a:pPr>
            <a:r>
              <a:rPr lang="es-ES" sz="2400" b="1" dirty="0" smtClean="0">
                <a:solidFill>
                  <a:srgbClr val="FFC000"/>
                </a:solidFill>
                <a:latin typeface="Arial Narrow" pitchFamily="34" charset="0"/>
              </a:rPr>
              <a:t>Personal: </a:t>
            </a:r>
            <a:r>
              <a:rPr lang="es-ES" sz="2400" b="1" dirty="0" smtClean="0">
                <a:latin typeface="Arial Narrow" pitchFamily="34" charset="0"/>
              </a:rPr>
              <a:t>Mi relación conmigo mismo</a:t>
            </a:r>
          </a:p>
          <a:p>
            <a:pPr>
              <a:lnSpc>
                <a:spcPct val="110000"/>
              </a:lnSpc>
              <a:defRPr/>
            </a:pPr>
            <a:r>
              <a:rPr lang="es-ES" sz="2400" b="1" dirty="0" smtClean="0">
                <a:solidFill>
                  <a:srgbClr val="FFC000"/>
                </a:solidFill>
                <a:latin typeface="Arial Narrow" pitchFamily="34" charset="0"/>
              </a:rPr>
              <a:t>Interpersonal: </a:t>
            </a:r>
            <a:r>
              <a:rPr lang="es-ES" sz="2400" b="1" dirty="0" smtClean="0">
                <a:latin typeface="Arial Narrow" pitchFamily="34" charset="0"/>
              </a:rPr>
              <a:t>Mis relaciones e interacciones  con   los demás</a:t>
            </a:r>
          </a:p>
          <a:p>
            <a:pPr>
              <a:lnSpc>
                <a:spcPct val="110000"/>
              </a:lnSpc>
              <a:defRPr/>
            </a:pPr>
            <a:r>
              <a:rPr lang="es-ES" sz="2400" b="1" dirty="0" smtClean="0">
                <a:solidFill>
                  <a:srgbClr val="FFC000"/>
                </a:solidFill>
                <a:latin typeface="Arial Narrow" pitchFamily="34" charset="0"/>
              </a:rPr>
              <a:t>Gerencial:</a:t>
            </a:r>
            <a:r>
              <a:rPr lang="es-ES" sz="2400" b="1" dirty="0" smtClean="0">
                <a:latin typeface="Arial Narrow" pitchFamily="34" charset="0"/>
              </a:rPr>
              <a:t> Mi responsabilidad de hacer que otros lleven a buena conclusión determinada tarea </a:t>
            </a:r>
          </a:p>
          <a:p>
            <a:pPr>
              <a:lnSpc>
                <a:spcPct val="110000"/>
              </a:lnSpc>
              <a:defRPr/>
            </a:pPr>
            <a:r>
              <a:rPr lang="es-ES" sz="2400" b="1" dirty="0" smtClean="0">
                <a:solidFill>
                  <a:srgbClr val="FFC000"/>
                </a:solidFill>
                <a:latin typeface="Arial Narrow" pitchFamily="34" charset="0"/>
              </a:rPr>
              <a:t>Organizacional:</a:t>
            </a:r>
            <a:r>
              <a:rPr lang="es-ES" sz="2400" b="1" dirty="0" smtClean="0">
                <a:latin typeface="Arial Narrow" pitchFamily="34" charset="0"/>
              </a:rPr>
              <a:t>  Mi necesidad de organizar a las   </a:t>
            </a:r>
          </a:p>
          <a:p>
            <a:pPr>
              <a:lnSpc>
                <a:spcPct val="110000"/>
              </a:lnSpc>
              <a:buNone/>
              <a:defRPr/>
            </a:pPr>
            <a:r>
              <a:rPr lang="es-ES" sz="2400" b="1" dirty="0" smtClean="0">
                <a:latin typeface="Arial Narrow" pitchFamily="34" charset="0"/>
              </a:rPr>
              <a:t>	personas, agruparlas capacitarlas, construir equipo, resolver problemas, crear estructura, estrategias y sistemas acorde a ello.</a:t>
            </a:r>
          </a:p>
          <a:p>
            <a:pPr>
              <a:lnSpc>
                <a:spcPct val="90000"/>
              </a:lnSpc>
              <a:buFont typeface="Symbol" pitchFamily="18" charset="2"/>
              <a:buNone/>
            </a:pPr>
            <a:endParaRPr lang="es-PY" sz="2400" b="1" dirty="0" smtClean="0">
              <a:cs typeface="Times New Roman" pitchFamily="18" charset="0"/>
            </a:endParaRPr>
          </a:p>
          <a:p>
            <a:pPr>
              <a:lnSpc>
                <a:spcPct val="90000"/>
              </a:lnSpc>
              <a:buFont typeface="Symbol" pitchFamily="18" charset="2"/>
              <a:buNone/>
            </a:pPr>
            <a:r>
              <a:rPr lang="pt-BR" sz="2400" b="1" dirty="0">
                <a:cs typeface="Times New Roman" pitchFamily="18" charset="0"/>
              </a:rPr>
              <a:t>	</a:t>
            </a:r>
          </a:p>
          <a:p>
            <a:pPr algn="just">
              <a:lnSpc>
                <a:spcPct val="90000"/>
              </a:lnSpc>
              <a:buFont typeface="Symbol" pitchFamily="18" charset="2"/>
              <a:buNone/>
            </a:pPr>
            <a:r>
              <a:rPr lang="pt-BR" sz="3600" b="1" dirty="0">
                <a:cs typeface="Times New Roman" pitchFamily="18" charset="0"/>
              </a:rPr>
              <a:t>	</a:t>
            </a:r>
            <a:endParaRPr lang="pt-BR" sz="3600" b="1" dirty="0">
              <a:solidFill>
                <a:srgbClr val="66FF33"/>
              </a:solidFill>
              <a:cs typeface="Times New Roman" pitchFamily="18" charset="0"/>
            </a:endParaRPr>
          </a:p>
          <a:p>
            <a:pPr algn="just">
              <a:lnSpc>
                <a:spcPct val="90000"/>
              </a:lnSpc>
              <a:buFont typeface="Symbol" pitchFamily="18" charset="2"/>
              <a:buNone/>
            </a:pPr>
            <a:endParaRPr lang="pt-BR" sz="2800" b="1" dirty="0">
              <a:solidFill>
                <a:schemeClr val="hlink"/>
              </a:solidFill>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wipe(left)">
                                      <p:cBhvr>
                                        <p:cTn id="7" dur="500"/>
                                        <p:tgtEl>
                                          <p:spTgt spid="31437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4371">
                                            <p:txEl>
                                              <p:pRg st="0" end="0"/>
                                            </p:txEl>
                                          </p:spTgt>
                                        </p:tgtEl>
                                        <p:attrNameLst>
                                          <p:attrName>style.visibility</p:attrName>
                                        </p:attrNameLst>
                                      </p:cBhvr>
                                      <p:to>
                                        <p:strVal val="visible"/>
                                      </p:to>
                                    </p:set>
                                    <p:anim calcmode="lin" valueType="num">
                                      <p:cBhvr>
                                        <p:cTn id="11" dur="500" fill="hold"/>
                                        <p:tgtEl>
                                          <p:spTgt spid="314371">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437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43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437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4371">
                                            <p:txEl>
                                              <p:pRg st="1" end="1"/>
                                            </p:txEl>
                                          </p:spTgt>
                                        </p:tgtEl>
                                        <p:attrNameLst>
                                          <p:attrName>style.visibility</p:attrName>
                                        </p:attrNameLst>
                                      </p:cBhvr>
                                      <p:to>
                                        <p:strVal val="visible"/>
                                      </p:to>
                                    </p:set>
                                    <p:anim calcmode="lin" valueType="num">
                                      <p:cBhvr>
                                        <p:cTn id="18" dur="500" fill="hold"/>
                                        <p:tgtEl>
                                          <p:spTgt spid="314371">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437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437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4371">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14371">
                                            <p:txEl>
                                              <p:pRg st="3" end="3"/>
                                            </p:txEl>
                                          </p:spTgt>
                                        </p:tgtEl>
                                        <p:attrNameLst>
                                          <p:attrName>style.visibility</p:attrName>
                                        </p:attrNameLst>
                                      </p:cBhvr>
                                      <p:to>
                                        <p:strVal val="visible"/>
                                      </p:to>
                                    </p:set>
                                    <p:anim calcmode="lin" valueType="num">
                                      <p:cBhvr>
                                        <p:cTn id="25" dur="500" fill="hold"/>
                                        <p:tgtEl>
                                          <p:spTgt spid="314371">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14371">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1437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14371">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8" fill="hold" grpId="0" nodeType="afterEffect">
                                  <p:stCondLst>
                                    <p:cond delay="0"/>
                                  </p:stCondLst>
                                  <p:childTnLst>
                                    <p:set>
                                      <p:cBhvr>
                                        <p:cTn id="31" dur="1" fill="hold">
                                          <p:stCondLst>
                                            <p:cond delay="0"/>
                                          </p:stCondLst>
                                        </p:cTn>
                                        <p:tgtEl>
                                          <p:spTgt spid="314371">
                                            <p:txEl>
                                              <p:pRg st="4" end="4"/>
                                            </p:txEl>
                                          </p:spTgt>
                                        </p:tgtEl>
                                        <p:attrNameLst>
                                          <p:attrName>style.visibility</p:attrName>
                                        </p:attrNameLst>
                                      </p:cBhvr>
                                      <p:to>
                                        <p:strVal val="visible"/>
                                      </p:to>
                                    </p:set>
                                    <p:anim calcmode="lin" valueType="num">
                                      <p:cBhvr>
                                        <p:cTn id="32" dur="500" fill="hold"/>
                                        <p:tgtEl>
                                          <p:spTgt spid="314371">
                                            <p:txEl>
                                              <p:pRg st="4" end="4"/>
                                            </p:txEl>
                                          </p:spTgt>
                                        </p:tgtEl>
                                        <p:attrNameLst>
                                          <p:attrName>ppt_x</p:attrName>
                                        </p:attrNameLst>
                                      </p:cBhvr>
                                      <p:tavLst>
                                        <p:tav tm="0">
                                          <p:val>
                                            <p:strVal val="#ppt_x-#ppt_w/2"/>
                                          </p:val>
                                        </p:tav>
                                        <p:tav tm="100000">
                                          <p:val>
                                            <p:strVal val="#ppt_x"/>
                                          </p:val>
                                        </p:tav>
                                      </p:tavLst>
                                    </p:anim>
                                    <p:anim calcmode="lin" valueType="num">
                                      <p:cBhvr>
                                        <p:cTn id="33" dur="500" fill="hold"/>
                                        <p:tgtEl>
                                          <p:spTgt spid="314371">
                                            <p:txEl>
                                              <p:pRg st="4" end="4"/>
                                            </p:txEl>
                                          </p:spTgt>
                                        </p:tgtEl>
                                        <p:attrNameLst>
                                          <p:attrName>ppt_y</p:attrName>
                                        </p:attrNameLst>
                                      </p:cBhvr>
                                      <p:tavLst>
                                        <p:tav tm="0">
                                          <p:val>
                                            <p:strVal val="#ppt_y"/>
                                          </p:val>
                                        </p:tav>
                                        <p:tav tm="100000">
                                          <p:val>
                                            <p:strVal val="#ppt_y"/>
                                          </p:val>
                                        </p:tav>
                                      </p:tavLst>
                                    </p:anim>
                                    <p:anim calcmode="lin" valueType="num">
                                      <p:cBhvr>
                                        <p:cTn id="34" dur="500" fill="hold"/>
                                        <p:tgtEl>
                                          <p:spTgt spid="314371">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14371">
                                            <p:txEl>
                                              <p:pRg st="4" end="4"/>
                                            </p:txEl>
                                          </p:spTgt>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17" presetClass="entr" presetSubtype="8" fill="hold" grpId="0" nodeType="afterEffect">
                                  <p:stCondLst>
                                    <p:cond delay="0"/>
                                  </p:stCondLst>
                                  <p:childTnLst>
                                    <p:set>
                                      <p:cBhvr>
                                        <p:cTn id="38" dur="1" fill="hold">
                                          <p:stCondLst>
                                            <p:cond delay="0"/>
                                          </p:stCondLst>
                                        </p:cTn>
                                        <p:tgtEl>
                                          <p:spTgt spid="314371">
                                            <p:txEl>
                                              <p:pRg st="5" end="5"/>
                                            </p:txEl>
                                          </p:spTgt>
                                        </p:tgtEl>
                                        <p:attrNameLst>
                                          <p:attrName>style.visibility</p:attrName>
                                        </p:attrNameLst>
                                      </p:cBhvr>
                                      <p:to>
                                        <p:strVal val="visible"/>
                                      </p:to>
                                    </p:set>
                                    <p:anim calcmode="lin" valueType="num">
                                      <p:cBhvr>
                                        <p:cTn id="39" dur="500" fill="hold"/>
                                        <p:tgtEl>
                                          <p:spTgt spid="314371">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314371">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314371">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14371">
                                            <p:txEl>
                                              <p:pRg st="5" end="5"/>
                                            </p:txEl>
                                          </p:spTgt>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17" presetClass="entr" presetSubtype="8" fill="hold" grpId="0" nodeType="afterEffect">
                                  <p:stCondLst>
                                    <p:cond delay="0"/>
                                  </p:stCondLst>
                                  <p:childTnLst>
                                    <p:set>
                                      <p:cBhvr>
                                        <p:cTn id="45" dur="1" fill="hold">
                                          <p:stCondLst>
                                            <p:cond delay="0"/>
                                          </p:stCondLst>
                                        </p:cTn>
                                        <p:tgtEl>
                                          <p:spTgt spid="314371">
                                            <p:txEl>
                                              <p:pRg st="6" end="6"/>
                                            </p:txEl>
                                          </p:spTgt>
                                        </p:tgtEl>
                                        <p:attrNameLst>
                                          <p:attrName>style.visibility</p:attrName>
                                        </p:attrNameLst>
                                      </p:cBhvr>
                                      <p:to>
                                        <p:strVal val="visible"/>
                                      </p:to>
                                    </p:set>
                                    <p:anim calcmode="lin" valueType="num">
                                      <p:cBhvr>
                                        <p:cTn id="46" dur="500" fill="hold"/>
                                        <p:tgtEl>
                                          <p:spTgt spid="314371">
                                            <p:txEl>
                                              <p:pRg st="6" end="6"/>
                                            </p:txEl>
                                          </p:spTgt>
                                        </p:tgtEl>
                                        <p:attrNameLst>
                                          <p:attrName>ppt_x</p:attrName>
                                        </p:attrNameLst>
                                      </p:cBhvr>
                                      <p:tavLst>
                                        <p:tav tm="0">
                                          <p:val>
                                            <p:strVal val="#ppt_x-#ppt_w/2"/>
                                          </p:val>
                                        </p:tav>
                                        <p:tav tm="100000">
                                          <p:val>
                                            <p:strVal val="#ppt_x"/>
                                          </p:val>
                                        </p:tav>
                                      </p:tavLst>
                                    </p:anim>
                                    <p:anim calcmode="lin" valueType="num">
                                      <p:cBhvr>
                                        <p:cTn id="47" dur="500" fill="hold"/>
                                        <p:tgtEl>
                                          <p:spTgt spid="314371">
                                            <p:txEl>
                                              <p:pRg st="6" end="6"/>
                                            </p:txEl>
                                          </p:spTgt>
                                        </p:tgtEl>
                                        <p:attrNameLst>
                                          <p:attrName>ppt_y</p:attrName>
                                        </p:attrNameLst>
                                      </p:cBhvr>
                                      <p:tavLst>
                                        <p:tav tm="0">
                                          <p:val>
                                            <p:strVal val="#ppt_y"/>
                                          </p:val>
                                        </p:tav>
                                        <p:tav tm="100000">
                                          <p:val>
                                            <p:strVal val="#ppt_y"/>
                                          </p:val>
                                        </p:tav>
                                      </p:tavLst>
                                    </p:anim>
                                    <p:anim calcmode="lin" valueType="num">
                                      <p:cBhvr>
                                        <p:cTn id="48" dur="500" fill="hold"/>
                                        <p:tgtEl>
                                          <p:spTgt spid="314371">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14371">
                                            <p:txEl>
                                              <p:pRg st="6" end="6"/>
                                            </p:txEl>
                                          </p:spTgt>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17" presetClass="entr" presetSubtype="8" fill="hold" grpId="0" nodeType="afterEffect">
                                  <p:stCondLst>
                                    <p:cond delay="0"/>
                                  </p:stCondLst>
                                  <p:childTnLst>
                                    <p:set>
                                      <p:cBhvr>
                                        <p:cTn id="52" dur="1" fill="hold">
                                          <p:stCondLst>
                                            <p:cond delay="0"/>
                                          </p:stCondLst>
                                        </p:cTn>
                                        <p:tgtEl>
                                          <p:spTgt spid="314371">
                                            <p:txEl>
                                              <p:pRg st="7" end="7"/>
                                            </p:txEl>
                                          </p:spTgt>
                                        </p:tgtEl>
                                        <p:attrNameLst>
                                          <p:attrName>style.visibility</p:attrName>
                                        </p:attrNameLst>
                                      </p:cBhvr>
                                      <p:to>
                                        <p:strVal val="visible"/>
                                      </p:to>
                                    </p:set>
                                    <p:anim calcmode="lin" valueType="num">
                                      <p:cBhvr>
                                        <p:cTn id="53" dur="500" fill="hold"/>
                                        <p:tgtEl>
                                          <p:spTgt spid="314371">
                                            <p:txEl>
                                              <p:pRg st="7" end="7"/>
                                            </p:txEl>
                                          </p:spTgt>
                                        </p:tgtEl>
                                        <p:attrNameLst>
                                          <p:attrName>ppt_x</p:attrName>
                                        </p:attrNameLst>
                                      </p:cBhvr>
                                      <p:tavLst>
                                        <p:tav tm="0">
                                          <p:val>
                                            <p:strVal val="#ppt_x-#ppt_w/2"/>
                                          </p:val>
                                        </p:tav>
                                        <p:tav tm="100000">
                                          <p:val>
                                            <p:strVal val="#ppt_x"/>
                                          </p:val>
                                        </p:tav>
                                      </p:tavLst>
                                    </p:anim>
                                    <p:anim calcmode="lin" valueType="num">
                                      <p:cBhvr>
                                        <p:cTn id="54" dur="500" fill="hold"/>
                                        <p:tgtEl>
                                          <p:spTgt spid="314371">
                                            <p:txEl>
                                              <p:pRg st="7" end="7"/>
                                            </p:txEl>
                                          </p:spTgt>
                                        </p:tgtEl>
                                        <p:attrNameLst>
                                          <p:attrName>ppt_y</p:attrName>
                                        </p:attrNameLst>
                                      </p:cBhvr>
                                      <p:tavLst>
                                        <p:tav tm="0">
                                          <p:val>
                                            <p:strVal val="#ppt_y"/>
                                          </p:val>
                                        </p:tav>
                                        <p:tav tm="100000">
                                          <p:val>
                                            <p:strVal val="#ppt_y"/>
                                          </p:val>
                                        </p:tav>
                                      </p:tavLst>
                                    </p:anim>
                                    <p:anim calcmode="lin" valueType="num">
                                      <p:cBhvr>
                                        <p:cTn id="55" dur="500" fill="hold"/>
                                        <p:tgtEl>
                                          <p:spTgt spid="314371">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14371">
                                            <p:txEl>
                                              <p:pRg st="7" end="7"/>
                                            </p:txEl>
                                          </p:spTgt>
                                        </p:tgtEl>
                                        <p:attrNameLst>
                                          <p:attrName>ppt_h</p:attrName>
                                        </p:attrNameLst>
                                      </p:cBhvr>
                                      <p:tavLst>
                                        <p:tav tm="0">
                                          <p:val>
                                            <p:strVal val="#ppt_h"/>
                                          </p:val>
                                        </p:tav>
                                        <p:tav tm="100000">
                                          <p:val>
                                            <p:strVal val="#ppt_h"/>
                                          </p:val>
                                        </p:tav>
                                      </p:tavLst>
                                    </p:anim>
                                  </p:childTnLst>
                                </p:cTn>
                              </p:par>
                            </p:childTnLst>
                          </p:cTn>
                        </p:par>
                        <p:par>
                          <p:cTn id="57" fill="hold">
                            <p:stCondLst>
                              <p:cond delay="4000"/>
                            </p:stCondLst>
                            <p:childTnLst>
                              <p:par>
                                <p:cTn id="58" presetID="17" presetClass="entr" presetSubtype="8" fill="hold" grpId="0" nodeType="afterEffect">
                                  <p:stCondLst>
                                    <p:cond delay="0"/>
                                  </p:stCondLst>
                                  <p:childTnLst>
                                    <p:set>
                                      <p:cBhvr>
                                        <p:cTn id="59" dur="1" fill="hold">
                                          <p:stCondLst>
                                            <p:cond delay="0"/>
                                          </p:stCondLst>
                                        </p:cTn>
                                        <p:tgtEl>
                                          <p:spTgt spid="314371">
                                            <p:txEl>
                                              <p:pRg st="9" end="9"/>
                                            </p:txEl>
                                          </p:spTgt>
                                        </p:tgtEl>
                                        <p:attrNameLst>
                                          <p:attrName>style.visibility</p:attrName>
                                        </p:attrNameLst>
                                      </p:cBhvr>
                                      <p:to>
                                        <p:strVal val="visible"/>
                                      </p:to>
                                    </p:set>
                                    <p:anim calcmode="lin" valueType="num">
                                      <p:cBhvr>
                                        <p:cTn id="60" dur="500" fill="hold"/>
                                        <p:tgtEl>
                                          <p:spTgt spid="314371">
                                            <p:txEl>
                                              <p:pRg st="9" end="9"/>
                                            </p:txEl>
                                          </p:spTgt>
                                        </p:tgtEl>
                                        <p:attrNameLst>
                                          <p:attrName>ppt_x</p:attrName>
                                        </p:attrNameLst>
                                      </p:cBhvr>
                                      <p:tavLst>
                                        <p:tav tm="0">
                                          <p:val>
                                            <p:strVal val="#ppt_x-#ppt_w/2"/>
                                          </p:val>
                                        </p:tav>
                                        <p:tav tm="100000">
                                          <p:val>
                                            <p:strVal val="#ppt_x"/>
                                          </p:val>
                                        </p:tav>
                                      </p:tavLst>
                                    </p:anim>
                                    <p:anim calcmode="lin" valueType="num">
                                      <p:cBhvr>
                                        <p:cTn id="61" dur="500" fill="hold"/>
                                        <p:tgtEl>
                                          <p:spTgt spid="314371">
                                            <p:txEl>
                                              <p:pRg st="9" end="9"/>
                                            </p:txEl>
                                          </p:spTgt>
                                        </p:tgtEl>
                                        <p:attrNameLst>
                                          <p:attrName>ppt_y</p:attrName>
                                        </p:attrNameLst>
                                      </p:cBhvr>
                                      <p:tavLst>
                                        <p:tav tm="0">
                                          <p:val>
                                            <p:strVal val="#ppt_y"/>
                                          </p:val>
                                        </p:tav>
                                        <p:tav tm="100000">
                                          <p:val>
                                            <p:strVal val="#ppt_y"/>
                                          </p:val>
                                        </p:tav>
                                      </p:tavLst>
                                    </p:anim>
                                    <p:anim calcmode="lin" valueType="num">
                                      <p:cBhvr>
                                        <p:cTn id="62" dur="500" fill="hold"/>
                                        <p:tgtEl>
                                          <p:spTgt spid="314371">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314371">
                                            <p:txEl>
                                              <p:pRg st="9" end="9"/>
                                            </p:txEl>
                                          </p:spTgt>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17" presetClass="entr" presetSubtype="8" fill="hold" grpId="0" nodeType="afterEffect">
                                  <p:stCondLst>
                                    <p:cond delay="0"/>
                                  </p:stCondLst>
                                  <p:childTnLst>
                                    <p:set>
                                      <p:cBhvr>
                                        <p:cTn id="66" dur="1" fill="hold">
                                          <p:stCondLst>
                                            <p:cond delay="0"/>
                                          </p:stCondLst>
                                        </p:cTn>
                                        <p:tgtEl>
                                          <p:spTgt spid="314371">
                                            <p:txEl>
                                              <p:pRg st="10" end="10"/>
                                            </p:txEl>
                                          </p:spTgt>
                                        </p:tgtEl>
                                        <p:attrNameLst>
                                          <p:attrName>style.visibility</p:attrName>
                                        </p:attrNameLst>
                                      </p:cBhvr>
                                      <p:to>
                                        <p:strVal val="visible"/>
                                      </p:to>
                                    </p:set>
                                    <p:anim calcmode="lin" valueType="num">
                                      <p:cBhvr>
                                        <p:cTn id="67" dur="500" fill="hold"/>
                                        <p:tgtEl>
                                          <p:spTgt spid="314371">
                                            <p:txEl>
                                              <p:pRg st="10" end="10"/>
                                            </p:txEl>
                                          </p:spTgt>
                                        </p:tgtEl>
                                        <p:attrNameLst>
                                          <p:attrName>ppt_x</p:attrName>
                                        </p:attrNameLst>
                                      </p:cBhvr>
                                      <p:tavLst>
                                        <p:tav tm="0">
                                          <p:val>
                                            <p:strVal val="#ppt_x-#ppt_w/2"/>
                                          </p:val>
                                        </p:tav>
                                        <p:tav tm="100000">
                                          <p:val>
                                            <p:strVal val="#ppt_x"/>
                                          </p:val>
                                        </p:tav>
                                      </p:tavLst>
                                    </p:anim>
                                    <p:anim calcmode="lin" valueType="num">
                                      <p:cBhvr>
                                        <p:cTn id="68" dur="500" fill="hold"/>
                                        <p:tgtEl>
                                          <p:spTgt spid="314371">
                                            <p:txEl>
                                              <p:pRg st="10" end="10"/>
                                            </p:txEl>
                                          </p:spTgt>
                                        </p:tgtEl>
                                        <p:attrNameLst>
                                          <p:attrName>ppt_y</p:attrName>
                                        </p:attrNameLst>
                                      </p:cBhvr>
                                      <p:tavLst>
                                        <p:tav tm="0">
                                          <p:val>
                                            <p:strVal val="#ppt_y"/>
                                          </p:val>
                                        </p:tav>
                                        <p:tav tm="100000">
                                          <p:val>
                                            <p:strVal val="#ppt_y"/>
                                          </p:val>
                                        </p:tav>
                                      </p:tavLst>
                                    </p:anim>
                                    <p:anim calcmode="lin" valueType="num">
                                      <p:cBhvr>
                                        <p:cTn id="69" dur="500" fill="hold"/>
                                        <p:tgtEl>
                                          <p:spTgt spid="314371">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14371">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utoUpdateAnimBg="0"/>
      <p:bldP spid="31437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81000"/>
            <a:ext cx="7772400" cy="1143000"/>
          </a:xfrm>
        </p:spPr>
        <p:txBody>
          <a:bodyPr/>
          <a:lstStyle/>
          <a:p>
            <a:pPr eaLnBrk="0" hangingPunct="0">
              <a:buSzPct val="80000"/>
              <a:buFont typeface="Monotype Sorts" pitchFamily="2" charset="2"/>
              <a:buNone/>
            </a:pPr>
            <a:r>
              <a:rPr lang="pt-BR" sz="3600">
                <a:solidFill>
                  <a:srgbClr val="CCFFFF"/>
                </a:solidFill>
              </a:rPr>
              <a:t> </a:t>
            </a:r>
            <a:r>
              <a:rPr lang="pt-BR">
                <a:solidFill>
                  <a:srgbClr val="CCFFFF"/>
                </a:solidFill>
              </a:rPr>
              <a:t> </a:t>
            </a:r>
          </a:p>
        </p:txBody>
      </p:sp>
      <p:sp>
        <p:nvSpPr>
          <p:cNvPr id="182275" name="Rectangle 3"/>
          <p:cNvSpPr>
            <a:spLocks noGrp="1" noChangeArrowheads="1"/>
          </p:cNvSpPr>
          <p:nvPr>
            <p:ph type="body" idx="1"/>
          </p:nvPr>
        </p:nvSpPr>
        <p:spPr>
          <a:xfrm>
            <a:off x="838200" y="1219200"/>
            <a:ext cx="7848600" cy="2514600"/>
          </a:xfrm>
        </p:spPr>
        <p:txBody>
          <a:bodyPr/>
          <a:lstStyle/>
          <a:p>
            <a:pPr marL="666750" indent="-666750" eaLnBrk="0" hangingPunct="0">
              <a:lnSpc>
                <a:spcPct val="125000"/>
              </a:lnSpc>
              <a:buSzPct val="80000"/>
              <a:tabLst>
                <a:tab pos="1238250" algn="l"/>
              </a:tabLst>
            </a:pPr>
            <a:r>
              <a:rPr lang="pt-BR" sz="2800" b="1" dirty="0" smtClean="0">
                <a:solidFill>
                  <a:srgbClr val="CCFFFF"/>
                </a:solidFill>
              </a:rPr>
              <a:t>El </a:t>
            </a:r>
            <a:r>
              <a:rPr lang="pt-BR" sz="2800" b="1" dirty="0">
                <a:solidFill>
                  <a:srgbClr val="CCFFFF"/>
                </a:solidFill>
              </a:rPr>
              <a:t>talento de </a:t>
            </a:r>
            <a:r>
              <a:rPr lang="pt-BR" sz="2800" b="1" dirty="0" err="1" smtClean="0">
                <a:solidFill>
                  <a:srgbClr val="CCFFFF"/>
                </a:solidFill>
              </a:rPr>
              <a:t>liderazgo</a:t>
            </a:r>
            <a:r>
              <a:rPr lang="pt-BR" sz="2800" b="1" dirty="0" smtClean="0">
                <a:solidFill>
                  <a:srgbClr val="CCFFFF"/>
                </a:solidFill>
              </a:rPr>
              <a:t> -</a:t>
            </a:r>
            <a:r>
              <a:rPr lang="pt-BR" sz="2800" b="1" dirty="0" smtClean="0">
                <a:solidFill>
                  <a:srgbClr val="CCFFFF"/>
                </a:solidFill>
                <a:sym typeface="Monotype Sorts" pitchFamily="2" charset="2"/>
              </a:rPr>
              <a:t> </a:t>
            </a:r>
            <a:r>
              <a:rPr lang="pt-BR" sz="2800" b="1" dirty="0" err="1" smtClean="0">
                <a:solidFill>
                  <a:srgbClr val="CCFFFF"/>
                </a:solidFill>
              </a:rPr>
              <a:t>escaso</a:t>
            </a:r>
            <a:r>
              <a:rPr lang="pt-BR" sz="2800" b="1" dirty="0">
                <a:solidFill>
                  <a:srgbClr val="CCFFFF"/>
                </a:solidFill>
              </a:rPr>
              <a:t>.  </a:t>
            </a:r>
          </a:p>
          <a:p>
            <a:pPr marL="666750" indent="-666750" eaLnBrk="0" hangingPunct="0">
              <a:lnSpc>
                <a:spcPct val="125000"/>
              </a:lnSpc>
              <a:buSzPct val="80000"/>
              <a:tabLst>
                <a:tab pos="1238250" algn="l"/>
              </a:tabLst>
            </a:pPr>
            <a:r>
              <a:rPr lang="pt-BR" sz="2800" b="1" dirty="0" smtClean="0">
                <a:solidFill>
                  <a:srgbClr val="CCFFFF"/>
                </a:solidFill>
              </a:rPr>
              <a:t>Empresas se </a:t>
            </a:r>
            <a:r>
              <a:rPr lang="pt-BR" sz="2800" b="1" dirty="0" err="1" smtClean="0">
                <a:solidFill>
                  <a:srgbClr val="CCFFFF"/>
                </a:solidFill>
              </a:rPr>
              <a:t>preocupaban</a:t>
            </a:r>
            <a:r>
              <a:rPr lang="pt-BR" sz="2800" dirty="0" smtClean="0">
                <a:solidFill>
                  <a:srgbClr val="CCFFFF"/>
                </a:solidFill>
              </a:rPr>
              <a:t> -</a:t>
            </a:r>
            <a:r>
              <a:rPr lang="pt-BR" sz="2800" b="1" dirty="0" smtClean="0">
                <a:solidFill>
                  <a:srgbClr val="CCFFFF"/>
                </a:solidFill>
              </a:rPr>
              <a:t> </a:t>
            </a:r>
            <a:r>
              <a:rPr lang="pt-BR" sz="2800" b="1" dirty="0" err="1" smtClean="0">
                <a:solidFill>
                  <a:srgbClr val="CCFFFF"/>
                </a:solidFill>
              </a:rPr>
              <a:t>la</a:t>
            </a:r>
            <a:r>
              <a:rPr lang="pt-BR" sz="2800" b="1" dirty="0" smtClean="0">
                <a:solidFill>
                  <a:srgbClr val="CCFFFF"/>
                </a:solidFill>
              </a:rPr>
              <a:t> </a:t>
            </a:r>
            <a:r>
              <a:rPr lang="pt-BR" sz="2800" b="1" dirty="0" err="1" smtClean="0">
                <a:solidFill>
                  <a:srgbClr val="CCFFFF"/>
                </a:solidFill>
              </a:rPr>
              <a:t>participación</a:t>
            </a:r>
            <a:r>
              <a:rPr lang="pt-BR" sz="2800" b="1" dirty="0" smtClean="0">
                <a:solidFill>
                  <a:srgbClr val="CCFFFF"/>
                </a:solidFill>
              </a:rPr>
              <a:t> y el </a:t>
            </a:r>
            <a:r>
              <a:rPr lang="pt-BR" sz="2800" b="1" dirty="0" err="1" smtClean="0">
                <a:solidFill>
                  <a:srgbClr val="CCFFFF"/>
                </a:solidFill>
              </a:rPr>
              <a:t>compromiso</a:t>
            </a:r>
            <a:r>
              <a:rPr lang="pt-BR" sz="2800" b="1" dirty="0" smtClean="0">
                <a:solidFill>
                  <a:srgbClr val="CCFFFF"/>
                </a:solidFill>
              </a:rPr>
              <a:t> de los </a:t>
            </a:r>
            <a:r>
              <a:rPr lang="pt-BR" sz="2800" b="1" dirty="0" smtClean="0">
                <a:solidFill>
                  <a:srgbClr val="CCFFFF"/>
                </a:solidFill>
                <a:sym typeface="Monotype Sorts" pitchFamily="2" charset="2"/>
              </a:rPr>
              <a:t>funcionários </a:t>
            </a:r>
            <a:r>
              <a:rPr lang="pt-BR" sz="2800" b="1" dirty="0" err="1" smtClean="0">
                <a:solidFill>
                  <a:srgbClr val="CCFFFF"/>
                </a:solidFill>
                <a:sym typeface="Monotype Sorts" pitchFamily="2" charset="2"/>
              </a:rPr>
              <a:t>con</a:t>
            </a:r>
            <a:r>
              <a:rPr lang="pt-BR" sz="2800" b="1" dirty="0" smtClean="0">
                <a:solidFill>
                  <a:srgbClr val="CCFFFF"/>
                </a:solidFill>
                <a:sym typeface="Monotype Sorts" pitchFamily="2" charset="2"/>
              </a:rPr>
              <a:t>:</a:t>
            </a:r>
            <a:endParaRPr lang="pt-BR" sz="2800" dirty="0"/>
          </a:p>
        </p:txBody>
      </p:sp>
      <p:sp>
        <p:nvSpPr>
          <p:cNvPr id="182276" name="Rectangle 4"/>
          <p:cNvSpPr>
            <a:spLocks noChangeArrowheads="1"/>
          </p:cNvSpPr>
          <p:nvPr/>
        </p:nvSpPr>
        <p:spPr bwMode="auto">
          <a:xfrm>
            <a:off x="609600" y="228600"/>
            <a:ext cx="7772400" cy="762000"/>
          </a:xfrm>
          <a:prstGeom prst="rect">
            <a:avLst/>
          </a:prstGeom>
          <a:noFill/>
          <a:ln w="9525">
            <a:noFill/>
            <a:miter lim="800000"/>
            <a:headEnd/>
            <a:tailEnd/>
          </a:ln>
          <a:effectLst/>
        </p:spPr>
        <p:txBody>
          <a:bodyPr lIns="92075" tIns="46038" rIns="92075" bIns="46038" anchor="ctr"/>
          <a:lstStyle/>
          <a:p>
            <a:pPr eaLnBrk="1" hangingPunct="1"/>
            <a:r>
              <a:rPr lang="pt-BR" sz="3200" dirty="0" err="1" smtClean="0">
                <a:solidFill>
                  <a:srgbClr val="FFFF99"/>
                </a:solidFill>
                <a:latin typeface="Times New Roman" pitchFamily="18" charset="0"/>
              </a:rPr>
              <a:t>Introducción</a:t>
            </a:r>
            <a:endParaRPr lang="pt-BR" sz="4400" b="0" dirty="0">
              <a:solidFill>
                <a:schemeClr val="tx2"/>
              </a:solidFill>
              <a:latin typeface="Times New Roman" pitchFamily="18" charset="0"/>
            </a:endParaRPr>
          </a:p>
        </p:txBody>
      </p:sp>
      <p:sp>
        <p:nvSpPr>
          <p:cNvPr id="182277" name="Rectangle 5"/>
          <p:cNvSpPr>
            <a:spLocks noChangeArrowheads="1"/>
          </p:cNvSpPr>
          <p:nvPr/>
        </p:nvSpPr>
        <p:spPr bwMode="auto">
          <a:xfrm>
            <a:off x="1752600" y="2852738"/>
            <a:ext cx="7239000" cy="3700462"/>
          </a:xfrm>
          <a:prstGeom prst="rect">
            <a:avLst/>
          </a:prstGeom>
          <a:noFill/>
          <a:ln w="9525">
            <a:noFill/>
            <a:miter lim="800000"/>
            <a:headEnd/>
            <a:tailEnd/>
          </a:ln>
          <a:effectLst/>
        </p:spPr>
        <p:txBody>
          <a:bodyPr lIns="92075" tIns="46038" rIns="92075" bIns="46038"/>
          <a:lstStyle/>
          <a:p>
            <a:pPr marL="666750" indent="-666750" algn="l">
              <a:lnSpc>
                <a:spcPct val="125000"/>
              </a:lnSpc>
              <a:spcBef>
                <a:spcPct val="20000"/>
              </a:spcBef>
              <a:buClr>
                <a:srgbClr val="CCFFFF"/>
              </a:buClr>
              <a:buSzPct val="80000"/>
              <a:buFont typeface="Monotype Sorts" pitchFamily="2" charset="2"/>
              <a:buChar char="s"/>
              <a:tabLst>
                <a:tab pos="1238250" algn="l"/>
              </a:tabLst>
            </a:pPr>
            <a:endParaRPr lang="pt-BR" dirty="0">
              <a:solidFill>
                <a:srgbClr val="CCFFFF"/>
              </a:solidFill>
              <a:latin typeface="Times New Roman" pitchFamily="18" charset="0"/>
              <a:sym typeface="Monotype Sorts" pitchFamily="2" charset="2"/>
            </a:endParaRPr>
          </a:p>
          <a:p>
            <a:pPr marL="666750" indent="-666750" algn="l">
              <a:lnSpc>
                <a:spcPct val="125000"/>
              </a:lnSpc>
              <a:spcBef>
                <a:spcPct val="20000"/>
              </a:spcBef>
              <a:buClr>
                <a:srgbClr val="CCFFFF"/>
              </a:buClr>
              <a:buSzPct val="150000"/>
              <a:buFont typeface="Wingdings" pitchFamily="2" charset="2"/>
              <a:buChar char="ü"/>
              <a:tabLst>
                <a:tab pos="1238250" algn="l"/>
              </a:tabLst>
            </a:pPr>
            <a:r>
              <a:rPr lang="pt-BR" dirty="0" err="1" smtClean="0">
                <a:solidFill>
                  <a:srgbClr val="CCFFFF"/>
                </a:solidFill>
                <a:latin typeface="Times New Roman" pitchFamily="18" charset="0"/>
              </a:rPr>
              <a:t>las</a:t>
            </a:r>
            <a:r>
              <a:rPr lang="pt-BR" dirty="0" smtClean="0">
                <a:solidFill>
                  <a:srgbClr val="CCFFFF"/>
                </a:solidFill>
                <a:latin typeface="Times New Roman" pitchFamily="18" charset="0"/>
              </a:rPr>
              <a:t> </a:t>
            </a:r>
            <a:r>
              <a:rPr lang="pt-BR" dirty="0">
                <a:solidFill>
                  <a:srgbClr val="CCFFFF"/>
                </a:solidFill>
                <a:latin typeface="Times New Roman" pitchFamily="18" charset="0"/>
              </a:rPr>
              <a:t>estratégias </a:t>
            </a:r>
            <a:r>
              <a:rPr lang="pt-BR" dirty="0" smtClean="0">
                <a:solidFill>
                  <a:srgbClr val="CCFFFF"/>
                </a:solidFill>
                <a:latin typeface="Times New Roman" pitchFamily="18" charset="0"/>
              </a:rPr>
              <a:t>de </a:t>
            </a:r>
            <a:r>
              <a:rPr lang="pt-BR" dirty="0" err="1" smtClean="0">
                <a:solidFill>
                  <a:srgbClr val="CCFFFF"/>
                </a:solidFill>
                <a:latin typeface="Times New Roman" pitchFamily="18" charset="0"/>
              </a:rPr>
              <a:t>la</a:t>
            </a:r>
            <a:r>
              <a:rPr lang="pt-BR" dirty="0" smtClean="0">
                <a:solidFill>
                  <a:srgbClr val="CCFFFF"/>
                </a:solidFill>
                <a:latin typeface="Times New Roman" pitchFamily="18" charset="0"/>
              </a:rPr>
              <a:t> </a:t>
            </a:r>
            <a:r>
              <a:rPr lang="pt-BR" dirty="0" err="1" smtClean="0">
                <a:solidFill>
                  <a:srgbClr val="CCFFFF"/>
                </a:solidFill>
                <a:latin typeface="Times New Roman" pitchFamily="18" charset="0"/>
              </a:rPr>
              <a:t>organización</a:t>
            </a:r>
            <a:r>
              <a:rPr lang="pt-BR" dirty="0" smtClean="0">
                <a:solidFill>
                  <a:srgbClr val="CCFFFF"/>
                </a:solidFill>
                <a:latin typeface="Times New Roman" pitchFamily="18" charset="0"/>
              </a:rPr>
              <a:t>, </a:t>
            </a:r>
            <a:endParaRPr lang="pt-BR" dirty="0">
              <a:solidFill>
                <a:srgbClr val="CCFFFF"/>
              </a:solidFill>
              <a:latin typeface="Times New Roman" pitchFamily="18" charset="0"/>
            </a:endParaRPr>
          </a:p>
          <a:p>
            <a:pPr marL="666750" indent="-666750" algn="l">
              <a:lnSpc>
                <a:spcPct val="125000"/>
              </a:lnSpc>
              <a:spcBef>
                <a:spcPct val="20000"/>
              </a:spcBef>
              <a:buClr>
                <a:srgbClr val="CCFFFF"/>
              </a:buClr>
              <a:buSzPct val="150000"/>
              <a:buFont typeface="Wingdings" pitchFamily="2" charset="2"/>
              <a:buChar char="ü"/>
              <a:tabLst>
                <a:tab pos="1238250" algn="l"/>
              </a:tabLst>
            </a:pPr>
            <a:r>
              <a:rPr lang="pt-BR" dirty="0" err="1" smtClean="0">
                <a:solidFill>
                  <a:srgbClr val="CCFFFF"/>
                </a:solidFill>
                <a:latin typeface="Times New Roman" pitchFamily="18" charset="0"/>
              </a:rPr>
              <a:t>la</a:t>
            </a:r>
            <a:r>
              <a:rPr lang="pt-BR" dirty="0" smtClean="0">
                <a:solidFill>
                  <a:srgbClr val="CCFFFF"/>
                </a:solidFill>
                <a:latin typeface="Times New Roman" pitchFamily="18" charset="0"/>
              </a:rPr>
              <a:t> </a:t>
            </a:r>
            <a:r>
              <a:rPr lang="pt-BR" dirty="0" err="1" smtClean="0">
                <a:solidFill>
                  <a:srgbClr val="CCFFFF"/>
                </a:solidFill>
                <a:latin typeface="Times New Roman" pitchFamily="18" charset="0"/>
              </a:rPr>
              <a:t>calidad</a:t>
            </a:r>
            <a:r>
              <a:rPr lang="pt-BR" dirty="0" smtClean="0">
                <a:solidFill>
                  <a:srgbClr val="CCFFFF"/>
                </a:solidFill>
                <a:latin typeface="Times New Roman" pitchFamily="18" charset="0"/>
              </a:rPr>
              <a:t> total </a:t>
            </a:r>
            <a:r>
              <a:rPr lang="pt-BR" dirty="0">
                <a:solidFill>
                  <a:srgbClr val="CCFFFF"/>
                </a:solidFill>
                <a:latin typeface="Times New Roman" pitchFamily="18" charset="0"/>
              </a:rPr>
              <a:t>de </a:t>
            </a:r>
            <a:r>
              <a:rPr lang="pt-BR" dirty="0" err="1" smtClean="0">
                <a:solidFill>
                  <a:srgbClr val="CCFFFF"/>
                </a:solidFill>
                <a:latin typeface="Times New Roman" pitchFamily="18" charset="0"/>
              </a:rPr>
              <a:t>sus</a:t>
            </a:r>
            <a:r>
              <a:rPr lang="pt-BR" dirty="0" smtClean="0">
                <a:solidFill>
                  <a:srgbClr val="CCFFFF"/>
                </a:solidFill>
                <a:latin typeface="Times New Roman" pitchFamily="18" charset="0"/>
              </a:rPr>
              <a:t> </a:t>
            </a:r>
            <a:r>
              <a:rPr lang="pt-BR" dirty="0" err="1" smtClean="0">
                <a:solidFill>
                  <a:srgbClr val="CCFFFF"/>
                </a:solidFill>
                <a:latin typeface="Times New Roman" pitchFamily="18" charset="0"/>
              </a:rPr>
              <a:t>productos</a:t>
            </a:r>
            <a:r>
              <a:rPr lang="pt-BR" dirty="0" smtClean="0">
                <a:solidFill>
                  <a:srgbClr val="CCFFFF"/>
                </a:solidFill>
                <a:latin typeface="Times New Roman" pitchFamily="18" charset="0"/>
              </a:rPr>
              <a:t> </a:t>
            </a:r>
            <a:r>
              <a:rPr lang="pt-BR" dirty="0">
                <a:solidFill>
                  <a:srgbClr val="CCFFFF"/>
                </a:solidFill>
                <a:latin typeface="Times New Roman" pitchFamily="18" charset="0"/>
              </a:rPr>
              <a:t>y</a:t>
            </a:r>
            <a:r>
              <a:rPr lang="pt-BR" dirty="0" smtClean="0">
                <a:solidFill>
                  <a:srgbClr val="CCFFFF"/>
                </a:solidFill>
                <a:latin typeface="Times New Roman" pitchFamily="18" charset="0"/>
              </a:rPr>
              <a:t> </a:t>
            </a:r>
            <a:r>
              <a:rPr lang="pt-BR" dirty="0" err="1" smtClean="0">
                <a:solidFill>
                  <a:srgbClr val="CCFFFF"/>
                </a:solidFill>
                <a:latin typeface="Times New Roman" pitchFamily="18" charset="0"/>
              </a:rPr>
              <a:t>con</a:t>
            </a:r>
            <a:r>
              <a:rPr lang="pt-BR" dirty="0" smtClean="0">
                <a:solidFill>
                  <a:srgbClr val="CCFFFF"/>
                </a:solidFill>
                <a:latin typeface="Times New Roman" pitchFamily="18" charset="0"/>
              </a:rPr>
              <a:t>, </a:t>
            </a:r>
            <a:endParaRPr lang="pt-BR" dirty="0">
              <a:solidFill>
                <a:srgbClr val="CCFFFF"/>
              </a:solidFill>
              <a:latin typeface="Times New Roman" pitchFamily="18" charset="0"/>
            </a:endParaRPr>
          </a:p>
          <a:p>
            <a:pPr marL="666750" indent="-666750" algn="l">
              <a:lnSpc>
                <a:spcPct val="125000"/>
              </a:lnSpc>
              <a:spcBef>
                <a:spcPct val="20000"/>
              </a:spcBef>
              <a:buClr>
                <a:srgbClr val="CCFFFF"/>
              </a:buClr>
              <a:buSzPct val="150000"/>
              <a:buFont typeface="Wingdings" pitchFamily="2" charset="2"/>
              <a:buChar char="ü"/>
              <a:tabLst>
                <a:tab pos="1238250" algn="l"/>
              </a:tabLst>
            </a:pPr>
            <a:r>
              <a:rPr lang="pt-BR" dirty="0" err="1">
                <a:solidFill>
                  <a:srgbClr val="CCFFFF"/>
                </a:solidFill>
                <a:latin typeface="Times New Roman" pitchFamily="18" charset="0"/>
              </a:rPr>
              <a:t>l</a:t>
            </a:r>
            <a:r>
              <a:rPr lang="pt-BR" dirty="0" err="1" smtClean="0">
                <a:solidFill>
                  <a:srgbClr val="CCFFFF"/>
                </a:solidFill>
                <a:latin typeface="Times New Roman" pitchFamily="18" charset="0"/>
              </a:rPr>
              <a:t>a</a:t>
            </a:r>
            <a:r>
              <a:rPr lang="pt-BR" dirty="0" smtClean="0">
                <a:solidFill>
                  <a:srgbClr val="CCFFFF"/>
                </a:solidFill>
                <a:latin typeface="Times New Roman" pitchFamily="18" charset="0"/>
              </a:rPr>
              <a:t> real </a:t>
            </a:r>
            <a:r>
              <a:rPr lang="pt-BR" dirty="0" err="1" smtClean="0">
                <a:solidFill>
                  <a:srgbClr val="CCFFFF"/>
                </a:solidFill>
                <a:latin typeface="Times New Roman" pitchFamily="18" charset="0"/>
              </a:rPr>
              <a:t>atención</a:t>
            </a:r>
            <a:r>
              <a:rPr lang="pt-BR" dirty="0" smtClean="0">
                <a:solidFill>
                  <a:srgbClr val="CCFFFF"/>
                </a:solidFill>
                <a:latin typeface="Times New Roman" pitchFamily="18" charset="0"/>
              </a:rPr>
              <a:t> y </a:t>
            </a:r>
            <a:r>
              <a:rPr lang="pt-BR" dirty="0" err="1" smtClean="0">
                <a:solidFill>
                  <a:srgbClr val="CCFFFF"/>
                </a:solidFill>
                <a:latin typeface="Times New Roman" pitchFamily="18" charset="0"/>
              </a:rPr>
              <a:t>satisfacción</a:t>
            </a:r>
            <a:r>
              <a:rPr lang="pt-BR" dirty="0" smtClean="0">
                <a:solidFill>
                  <a:srgbClr val="CCFFFF"/>
                </a:solidFill>
                <a:latin typeface="Times New Roman" pitchFamily="18" charset="0"/>
              </a:rPr>
              <a:t> de </a:t>
            </a:r>
            <a:r>
              <a:rPr lang="pt-BR" dirty="0" err="1" smtClean="0">
                <a:solidFill>
                  <a:srgbClr val="CCFFFF"/>
                </a:solidFill>
                <a:latin typeface="Times New Roman" pitchFamily="18" charset="0"/>
              </a:rPr>
              <a:t>sus</a:t>
            </a:r>
            <a:r>
              <a:rPr lang="pt-BR" dirty="0" smtClean="0">
                <a:solidFill>
                  <a:srgbClr val="CCFFFF"/>
                </a:solidFill>
                <a:latin typeface="Times New Roman" pitchFamily="18" charset="0"/>
              </a:rPr>
              <a:t> </a:t>
            </a:r>
            <a:r>
              <a:rPr lang="pt-BR" dirty="0">
                <a:solidFill>
                  <a:srgbClr val="CCFFFF"/>
                </a:solidFill>
                <a:latin typeface="Times New Roman" pitchFamily="18" charset="0"/>
              </a:rPr>
              <a:t>clientes. </a:t>
            </a:r>
          </a:p>
        </p:txBody>
      </p:sp>
      <p:sp>
        <p:nvSpPr>
          <p:cNvPr id="6" name="5 Flecha abajo"/>
          <p:cNvSpPr/>
          <p:nvPr/>
        </p:nvSpPr>
        <p:spPr bwMode="auto">
          <a:xfrm>
            <a:off x="5500694" y="1571612"/>
            <a:ext cx="484632" cy="978408"/>
          </a:xfrm>
          <a:prstGeom prst="downArrow">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Y" sz="2800" b="1" i="0" u="none" strike="noStrike" cap="none" normalizeH="0" baseline="0" smtClean="0">
              <a:ln>
                <a:noFill/>
              </a:ln>
              <a:solidFill>
                <a:schemeClr val="bg1"/>
              </a:solidFill>
              <a:effectLst/>
              <a:latin typeface="Arial" pitchFamily="34" charset="0"/>
            </a:endParaRPr>
          </a:p>
        </p:txBody>
      </p:sp>
      <p:sp>
        <p:nvSpPr>
          <p:cNvPr id="7" name="6 Estrella de 5 puntas"/>
          <p:cNvSpPr/>
          <p:nvPr/>
        </p:nvSpPr>
        <p:spPr bwMode="auto">
          <a:xfrm>
            <a:off x="5357818" y="1643050"/>
            <a:ext cx="914400" cy="914400"/>
          </a:xfrm>
          <a:prstGeom prst="star5">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Y" sz="2800" b="1" i="0" u="none" strike="noStrike" cap="none" normalizeH="0" baseline="0" smtClean="0">
              <a:ln>
                <a:noFill/>
              </a:ln>
              <a:solidFill>
                <a:schemeClr val="bg1"/>
              </a:solidFill>
              <a:effectLst/>
              <a:latin typeface="Arial" pitchFamily="34" charset="0"/>
            </a:endParaRPr>
          </a:p>
        </p:txBody>
      </p:sp>
    </p:spTree>
  </p:cSld>
  <p:clrMapOvr>
    <a:masterClrMapping/>
  </p:clrMapOvr>
  <p:transition advTm="297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additive="base">
                                        <p:cTn id="7" dur="500" fill="hold"/>
                                        <p:tgtEl>
                                          <p:spTgt spid="182276"/>
                                        </p:tgtEl>
                                        <p:attrNameLst>
                                          <p:attrName>ppt_x</p:attrName>
                                        </p:attrNameLst>
                                      </p:cBhvr>
                                      <p:tavLst>
                                        <p:tav tm="0">
                                          <p:val>
                                            <p:strVal val="0-#ppt_w/2"/>
                                          </p:val>
                                        </p:tav>
                                        <p:tav tm="100000">
                                          <p:val>
                                            <p:strVal val="#ppt_x"/>
                                          </p:val>
                                        </p:tav>
                                      </p:tavLst>
                                    </p:anim>
                                    <p:anim calcmode="lin" valueType="num">
                                      <p:cBhvr additive="base">
                                        <p:cTn id="8" dur="500" fill="hold"/>
                                        <p:tgtEl>
                                          <p:spTgt spid="1822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strips(downRight)">
                                      <p:cBhvr>
                                        <p:cTn id="12" dur="500"/>
                                        <p:tgtEl>
                                          <p:spTgt spid="182275">
                                            <p:txEl>
                                              <p:pRg st="0" end="0"/>
                                            </p:tx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82275">
                                            <p:txEl>
                                              <p:pRg st="1" end="1"/>
                                            </p:txEl>
                                          </p:spTgt>
                                        </p:tgtEl>
                                        <p:attrNameLst>
                                          <p:attrName>style.visibility</p:attrName>
                                        </p:attrNameLst>
                                      </p:cBhvr>
                                      <p:to>
                                        <p:strVal val="visible"/>
                                      </p:to>
                                    </p:set>
                                    <p:animEffect transition="in" filter="strips(downRight)">
                                      <p:cBhvr>
                                        <p:cTn id="16" dur="500"/>
                                        <p:tgtEl>
                                          <p:spTgt spid="182275">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82277">
                                            <p:txEl>
                                              <p:pRg st="1" end="1"/>
                                            </p:txEl>
                                          </p:spTgt>
                                        </p:tgtEl>
                                        <p:attrNameLst>
                                          <p:attrName>style.visibility</p:attrName>
                                        </p:attrNameLst>
                                      </p:cBhvr>
                                      <p:to>
                                        <p:strVal val="visible"/>
                                      </p:to>
                                    </p:set>
                                    <p:animEffect transition="in" filter="wipe(left)">
                                      <p:cBhvr>
                                        <p:cTn id="20" dur="500"/>
                                        <p:tgtEl>
                                          <p:spTgt spid="182277">
                                            <p:txEl>
                                              <p:pRg st="1" end="1"/>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82277">
                                            <p:txEl>
                                              <p:pRg st="2" end="2"/>
                                            </p:txEl>
                                          </p:spTgt>
                                        </p:tgtEl>
                                        <p:attrNameLst>
                                          <p:attrName>style.visibility</p:attrName>
                                        </p:attrNameLst>
                                      </p:cBhvr>
                                      <p:to>
                                        <p:strVal val="visible"/>
                                      </p:to>
                                    </p:set>
                                    <p:animEffect transition="in" filter="wipe(left)">
                                      <p:cBhvr>
                                        <p:cTn id="24" dur="500"/>
                                        <p:tgtEl>
                                          <p:spTgt spid="182277">
                                            <p:txEl>
                                              <p:pRg st="2" end="2"/>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82277">
                                            <p:txEl>
                                              <p:pRg st="3" end="3"/>
                                            </p:txEl>
                                          </p:spTgt>
                                        </p:tgtEl>
                                        <p:attrNameLst>
                                          <p:attrName>style.visibility</p:attrName>
                                        </p:attrNameLst>
                                      </p:cBhvr>
                                      <p:to>
                                        <p:strVal val="visible"/>
                                      </p:to>
                                    </p:set>
                                    <p:animEffect transition="in" filter="wipe(left)">
                                      <p:cBhvr>
                                        <p:cTn id="28" dur="500"/>
                                        <p:tgtEl>
                                          <p:spTgt spid="182277">
                                            <p:txEl>
                                              <p:pRg st="3" end="3"/>
                                            </p:txEl>
                                          </p:spTgt>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182274"/>
                                        </p:tgtEl>
                                        <p:attrNameLst>
                                          <p:attrName>style.visibility</p:attrName>
                                        </p:attrNameLst>
                                      </p:cBhvr>
                                      <p:to>
                                        <p:strVal val="visible"/>
                                      </p:to>
                                    </p:set>
                                    <p:anim calcmode="lin" valueType="num">
                                      <p:cBhvr additive="base">
                                        <p:cTn id="32" dur="500" fill="hold"/>
                                        <p:tgtEl>
                                          <p:spTgt spid="182274"/>
                                        </p:tgtEl>
                                        <p:attrNameLst>
                                          <p:attrName>ppt_x</p:attrName>
                                        </p:attrNameLst>
                                      </p:cBhvr>
                                      <p:tavLst>
                                        <p:tav tm="0">
                                          <p:val>
                                            <p:strVal val="0-#ppt_w/2"/>
                                          </p:val>
                                        </p:tav>
                                        <p:tav tm="100000">
                                          <p:val>
                                            <p:strVal val="#ppt_x"/>
                                          </p:val>
                                        </p:tav>
                                      </p:tavLst>
                                    </p:anim>
                                    <p:anim calcmode="lin" valueType="num">
                                      <p:cBhvr additive="base">
                                        <p:cTn id="33" dur="500" fill="hold"/>
                                        <p:tgtEl>
                                          <p:spTgt spid="182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build="p" autoUpdateAnimBg="0" advAuto="0"/>
      <p:bldP spid="182276" grpId="0" autoUpdateAnimBg="0"/>
      <p:bldP spid="182277"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1026"/>
          <p:cNvSpPr>
            <a:spLocks noGrp="1" noChangeArrowheads="1"/>
          </p:cNvSpPr>
          <p:nvPr>
            <p:ph type="body" idx="4294967295"/>
          </p:nvPr>
        </p:nvSpPr>
        <p:spPr>
          <a:xfrm>
            <a:off x="0" y="1752600"/>
            <a:ext cx="8748713" cy="4628728"/>
          </a:xfrm>
        </p:spPr>
        <p:txBody>
          <a:bodyPr/>
          <a:lstStyle/>
          <a:p>
            <a:pPr marL="1466850" lvl="2" algn="just"/>
            <a:r>
              <a:rPr lang="es-PY" sz="2600" b="1" dirty="0" smtClean="0"/>
              <a:t>Ser proactivo (visión personal)</a:t>
            </a:r>
          </a:p>
          <a:p>
            <a:pPr marL="1466850" lvl="2" algn="just"/>
            <a:r>
              <a:rPr lang="es-PY" sz="2600" b="1" dirty="0" smtClean="0"/>
              <a:t>Comenzar teniendo el fin en la mente (lid. personal)</a:t>
            </a:r>
          </a:p>
          <a:p>
            <a:pPr marL="1466850" lvl="2" algn="just"/>
            <a:r>
              <a:rPr lang="es-PY" sz="2600" b="1" dirty="0" smtClean="0"/>
              <a:t>Priorizar las cosas más importantes (administración personal)</a:t>
            </a:r>
          </a:p>
          <a:p>
            <a:pPr marL="1466850" lvl="2" algn="just"/>
            <a:r>
              <a:rPr lang="es-PY" sz="2600" b="1" dirty="0" smtClean="0"/>
              <a:t>Pensar en la ganancia mutua (lid. interpersonal)</a:t>
            </a:r>
          </a:p>
          <a:p>
            <a:pPr marL="1466850" lvl="2" algn="just"/>
            <a:r>
              <a:rPr lang="es-PY" sz="2600" b="1" dirty="0" smtClean="0"/>
              <a:t>Procurar primero entender, después ser entendido (comunicación empática)</a:t>
            </a:r>
          </a:p>
          <a:p>
            <a:pPr marL="1466850" lvl="2" algn="just"/>
            <a:r>
              <a:rPr lang="es-PY" sz="2600" b="1" dirty="0" smtClean="0"/>
              <a:t>Sinergia ( cooperación creativa) </a:t>
            </a:r>
          </a:p>
          <a:p>
            <a:pPr marL="1466850" lvl="2" algn="just"/>
            <a:r>
              <a:rPr lang="es-PY" sz="2600" b="1" dirty="0" smtClean="0"/>
              <a:t>Afilar la Sierra (auto-renovación)</a:t>
            </a:r>
            <a:endParaRPr lang="es-PY" dirty="0"/>
          </a:p>
        </p:txBody>
      </p:sp>
      <p:sp>
        <p:nvSpPr>
          <p:cNvPr id="351235" name="Rectangle 1027"/>
          <p:cNvSpPr>
            <a:spLocks noGrp="1" noChangeArrowheads="1"/>
          </p:cNvSpPr>
          <p:nvPr>
            <p:ph type="title"/>
          </p:nvPr>
        </p:nvSpPr>
        <p:spPr>
          <a:xfrm>
            <a:off x="838200" y="0"/>
            <a:ext cx="7772400" cy="1066800"/>
          </a:xfrm>
          <a:noFill/>
          <a:ln/>
        </p:spPr>
        <p:txBody>
          <a:bodyPr/>
          <a:lstStyle/>
          <a:p>
            <a:r>
              <a:rPr lang="pt-BR" sz="3200" b="1">
                <a:solidFill>
                  <a:srgbClr val="FFFF00"/>
                </a:solidFill>
              </a:rPr>
              <a:t>CÓDIGO DE ÉTICA</a:t>
            </a:r>
            <a:r>
              <a:rPr lang="pt-BR" b="1">
                <a:solidFill>
                  <a:schemeClr val="bg1"/>
                </a:solidFill>
              </a:rPr>
              <a:t> </a:t>
            </a:r>
          </a:p>
        </p:txBody>
      </p:sp>
      <p:sp>
        <p:nvSpPr>
          <p:cNvPr id="351236" name="Rectangle 1028"/>
          <p:cNvSpPr>
            <a:spLocks noChangeArrowheads="1"/>
          </p:cNvSpPr>
          <p:nvPr/>
        </p:nvSpPr>
        <p:spPr bwMode="auto">
          <a:xfrm>
            <a:off x="838200" y="1066800"/>
            <a:ext cx="8305800" cy="6858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dirty="0">
                <a:latin typeface="Times New Roman" pitchFamily="18" charset="0"/>
              </a:rPr>
              <a:t> </a:t>
            </a:r>
            <a:r>
              <a:rPr lang="pt-BR" dirty="0">
                <a:solidFill>
                  <a:srgbClr val="FFCCFF"/>
                </a:solidFill>
                <a:latin typeface="Times New Roman" pitchFamily="18" charset="0"/>
              </a:rPr>
              <a:t>7 hábitos para ser </a:t>
            </a:r>
            <a:r>
              <a:rPr lang="pt-BR" dirty="0" smtClean="0">
                <a:solidFill>
                  <a:srgbClr val="FFCCFF"/>
                </a:solidFill>
                <a:latin typeface="Times New Roman" pitchFamily="18" charset="0"/>
              </a:rPr>
              <a:t>una </a:t>
            </a:r>
            <a:r>
              <a:rPr lang="pt-BR" dirty="0" err="1" smtClean="0">
                <a:solidFill>
                  <a:srgbClr val="FFCCFF"/>
                </a:solidFill>
                <a:latin typeface="Times New Roman" pitchFamily="18" charset="0"/>
              </a:rPr>
              <a:t>persona</a:t>
            </a:r>
            <a:r>
              <a:rPr lang="pt-BR" dirty="0" smtClean="0">
                <a:solidFill>
                  <a:srgbClr val="FFCCFF"/>
                </a:solidFill>
                <a:latin typeface="Times New Roman" pitchFamily="18" charset="0"/>
              </a:rPr>
              <a:t> eficaz </a:t>
            </a:r>
            <a:r>
              <a:rPr lang="pt-BR" sz="2000" dirty="0">
                <a:solidFill>
                  <a:srgbClr val="FFCCFF"/>
                </a:solidFill>
                <a:latin typeface="Times New Roman" pitchFamily="18" charset="0"/>
              </a:rPr>
              <a:t>(</a:t>
            </a:r>
            <a:r>
              <a:rPr lang="pt-BR" sz="2000" dirty="0" err="1">
                <a:solidFill>
                  <a:srgbClr val="FFCCFF"/>
                </a:solidFill>
                <a:latin typeface="Times New Roman" pitchFamily="18" charset="0"/>
              </a:rPr>
              <a:t>Covey</a:t>
            </a:r>
            <a:r>
              <a:rPr lang="pt-BR" sz="2000" dirty="0">
                <a:solidFill>
                  <a:srgbClr val="FFCCFF"/>
                </a:solidFill>
                <a:latin typeface="Times New Roman" pitchFamily="18" charset="0"/>
              </a:rPr>
              <a:t>, 1999</a:t>
            </a:r>
            <a:r>
              <a:rPr lang="pt-BR" sz="2000" dirty="0">
                <a:latin typeface="Times New Roman" pitchFamily="18" charset="0"/>
              </a:rPr>
              <a:t>):</a:t>
            </a:r>
            <a:r>
              <a:rPr lang="pt-BR" sz="3200" dirty="0">
                <a:latin typeface="Times New Roman" pitchFamily="18" charset="0"/>
              </a:rPr>
              <a:t> </a:t>
            </a:r>
            <a:endParaRPr lang="pt-BR" sz="3500" dirty="0">
              <a:solidFill>
                <a:schemeClr val="hlink"/>
              </a:solidFill>
              <a:latin typeface="Times New Roman" pitchFamily="18" charset="0"/>
            </a:endParaRPr>
          </a:p>
        </p:txBody>
      </p:sp>
    </p:spTree>
  </p:cSld>
  <p:clrMapOvr>
    <a:masterClrMapping/>
  </p:clrMapOvr>
  <p:transition advTm="53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1235"/>
                                        </p:tgtEl>
                                        <p:attrNameLst>
                                          <p:attrName>style.visibility</p:attrName>
                                        </p:attrNameLst>
                                      </p:cBhvr>
                                      <p:to>
                                        <p:strVal val="visible"/>
                                      </p:to>
                                    </p:set>
                                    <p:animEffect transition="in" filter="wipe(left)">
                                      <p:cBhvr>
                                        <p:cTn id="7" dur="500"/>
                                        <p:tgtEl>
                                          <p:spTgt spid="351235"/>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351236"/>
                                        </p:tgtEl>
                                        <p:attrNameLst>
                                          <p:attrName>style.visibility</p:attrName>
                                        </p:attrNameLst>
                                      </p:cBhvr>
                                      <p:to>
                                        <p:strVal val="visible"/>
                                      </p:to>
                                    </p:set>
                                    <p:anim to="" calcmode="lin" valueType="num">
                                      <p:cBhvr>
                                        <p:cTn id="11" dur="1" fill="hold"/>
                                        <p:tgtEl>
                                          <p:spTgt spid="351236"/>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351234">
                                            <p:txEl>
                                              <p:pRg st="0" end="0"/>
                                            </p:txEl>
                                          </p:spTgt>
                                        </p:tgtEl>
                                        <p:attrNameLst>
                                          <p:attrName>style.visibility</p:attrName>
                                        </p:attrNameLst>
                                      </p:cBhvr>
                                      <p:to>
                                        <p:strVal val="visible"/>
                                      </p:to>
                                    </p:set>
                                    <p:anim to="" calcmode="lin" valueType="num">
                                      <p:cBhvr>
                                        <p:cTn id="15" dur="1" fill="hold"/>
                                        <p:tgtEl>
                                          <p:spTgt spid="351234">
                                            <p:txEl>
                                              <p:pRg st="0" end="0"/>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351234">
                                            <p:txEl>
                                              <p:pRg st="1" end="1"/>
                                            </p:txEl>
                                          </p:spTgt>
                                        </p:tgtEl>
                                        <p:attrNameLst>
                                          <p:attrName>style.visibility</p:attrName>
                                        </p:attrNameLst>
                                      </p:cBhvr>
                                      <p:to>
                                        <p:strVal val="visible"/>
                                      </p:to>
                                    </p:set>
                                    <p:anim to="" calcmode="lin" valueType="num">
                                      <p:cBhvr>
                                        <p:cTn id="19" dur="1" fill="hold"/>
                                        <p:tgtEl>
                                          <p:spTgt spid="351234">
                                            <p:txEl>
                                              <p:pRg st="1" end="1"/>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351234">
                                            <p:txEl>
                                              <p:pRg st="2" end="2"/>
                                            </p:txEl>
                                          </p:spTgt>
                                        </p:tgtEl>
                                        <p:attrNameLst>
                                          <p:attrName>style.visibility</p:attrName>
                                        </p:attrNameLst>
                                      </p:cBhvr>
                                      <p:to>
                                        <p:strVal val="visible"/>
                                      </p:to>
                                    </p:set>
                                    <p:anim to="" calcmode="lin" valueType="num">
                                      <p:cBhvr>
                                        <p:cTn id="22" dur="1" fill="hold"/>
                                        <p:tgtEl>
                                          <p:spTgt spid="351234">
                                            <p:txEl>
                                              <p:pRg st="2" end="2"/>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499"/>
                                          </p:stCondLst>
                                        </p:cTn>
                                        <p:tgtEl>
                                          <p:spTgt spid="351234">
                                            <p:txEl>
                                              <p:pRg st="3" end="3"/>
                                            </p:txEl>
                                          </p:spTgt>
                                        </p:tgtEl>
                                        <p:attrNameLst>
                                          <p:attrName>style.visibility</p:attrName>
                                        </p:attrNameLst>
                                      </p:cBhvr>
                                      <p:to>
                                        <p:strVal val="visible"/>
                                      </p:to>
                                    </p:set>
                                    <p:anim to="" calcmode="lin" valueType="num">
                                      <p:cBhvr>
                                        <p:cTn id="25" dur="1" fill="hold"/>
                                        <p:tgtEl>
                                          <p:spTgt spid="351234">
                                            <p:txEl>
                                              <p:pRg st="3" end="3"/>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499"/>
                                          </p:stCondLst>
                                        </p:cTn>
                                        <p:tgtEl>
                                          <p:spTgt spid="351234">
                                            <p:txEl>
                                              <p:pRg st="4" end="4"/>
                                            </p:txEl>
                                          </p:spTgt>
                                        </p:tgtEl>
                                        <p:attrNameLst>
                                          <p:attrName>style.visibility</p:attrName>
                                        </p:attrNameLst>
                                      </p:cBhvr>
                                      <p:to>
                                        <p:strVal val="visible"/>
                                      </p:to>
                                    </p:set>
                                    <p:anim to="" calcmode="lin" valueType="num">
                                      <p:cBhvr>
                                        <p:cTn id="28" dur="1" fill="hold"/>
                                        <p:tgtEl>
                                          <p:spTgt spid="351234">
                                            <p:txEl>
                                              <p:pRg st="4" end="4"/>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499"/>
                                          </p:stCondLst>
                                        </p:cTn>
                                        <p:tgtEl>
                                          <p:spTgt spid="351234">
                                            <p:txEl>
                                              <p:pRg st="5" end="5"/>
                                            </p:txEl>
                                          </p:spTgt>
                                        </p:tgtEl>
                                        <p:attrNameLst>
                                          <p:attrName>style.visibility</p:attrName>
                                        </p:attrNameLst>
                                      </p:cBhvr>
                                      <p:to>
                                        <p:strVal val="visible"/>
                                      </p:to>
                                    </p:set>
                                    <p:anim to="" calcmode="lin" valueType="num">
                                      <p:cBhvr>
                                        <p:cTn id="31" dur="1" fill="hold"/>
                                        <p:tgtEl>
                                          <p:spTgt spid="351234">
                                            <p:txEl>
                                              <p:pRg st="5" end="5"/>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499"/>
                                          </p:stCondLst>
                                        </p:cTn>
                                        <p:tgtEl>
                                          <p:spTgt spid="351234">
                                            <p:txEl>
                                              <p:pRg st="6" end="6"/>
                                            </p:txEl>
                                          </p:spTgt>
                                        </p:tgtEl>
                                        <p:attrNameLst>
                                          <p:attrName>style.visibility</p:attrName>
                                        </p:attrNameLst>
                                      </p:cBhvr>
                                      <p:to>
                                        <p:strVal val="visible"/>
                                      </p:to>
                                    </p:set>
                                    <p:anim to="" calcmode="lin" valueType="num">
                                      <p:cBhvr>
                                        <p:cTn id="34" dur="1" fill="hold"/>
                                        <p:tgtEl>
                                          <p:spTgt spid="35123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p" autoUpdateAnimBg="0" advAuto="0"/>
      <p:bldP spid="351235" grpId="0" autoUpdateAnimBg="0"/>
      <p:bldP spid="35123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body" idx="4294967295"/>
          </p:nvPr>
        </p:nvSpPr>
        <p:spPr>
          <a:xfrm>
            <a:off x="-468313" y="1052736"/>
            <a:ext cx="9144001" cy="5192489"/>
          </a:xfrm>
        </p:spPr>
        <p:txBody>
          <a:bodyPr/>
          <a:lstStyle/>
          <a:p>
            <a:pPr marL="1466850" lvl="2" algn="just">
              <a:lnSpc>
                <a:spcPct val="80000"/>
              </a:lnSpc>
            </a:pPr>
            <a:endParaRPr lang="pt-BR" sz="2000" b="1" dirty="0">
              <a:solidFill>
                <a:srgbClr val="FFFF00"/>
              </a:solidFill>
            </a:endParaRPr>
          </a:p>
          <a:p>
            <a:pPr marL="1466850" lvl="2" algn="just">
              <a:lnSpc>
                <a:spcPct val="80000"/>
              </a:lnSpc>
            </a:pPr>
            <a:r>
              <a:rPr lang="es-PY" sz="2000" b="1" dirty="0" smtClean="0">
                <a:solidFill>
                  <a:srgbClr val="FFFF00"/>
                </a:solidFill>
              </a:rPr>
              <a:t>Ser proactivo:</a:t>
            </a:r>
            <a:r>
              <a:rPr lang="es-PY" sz="2000" b="1" dirty="0" smtClean="0"/>
              <a:t> es el don natural del autoconocimiento o autoconsciencia -capacidad de escoger su respuesta. Ej. reconocer las debilidades (estoy enojado, estoy frustrado), aceptar, tomar medidas correctivas, ser responsable. “Soy capaz de responder a las situaciones”. </a:t>
            </a:r>
          </a:p>
          <a:p>
            <a:pPr marL="1466850" lvl="2" algn="just">
              <a:lnSpc>
                <a:spcPct val="80000"/>
              </a:lnSpc>
              <a:buFontTx/>
              <a:buNone/>
            </a:pPr>
            <a:endParaRPr lang="es-PY" sz="2000" b="1" dirty="0" smtClean="0"/>
          </a:p>
          <a:p>
            <a:pPr marL="1466850" lvl="2" algn="just">
              <a:lnSpc>
                <a:spcPct val="80000"/>
              </a:lnSpc>
            </a:pPr>
            <a:r>
              <a:rPr lang="es-PY" sz="1800" b="1" dirty="0" smtClean="0">
                <a:solidFill>
                  <a:srgbClr val="FFFF00"/>
                </a:solidFill>
              </a:rPr>
              <a:t>Comenzar teniendo el fin (objetivo) en mente:</a:t>
            </a:r>
            <a:r>
              <a:rPr lang="es-PY" sz="1800" b="1" dirty="0" smtClean="0"/>
              <a:t> es el don natural de la imaginación y de la consciencia. Decida que va hacer con el tiempo, talento e instrumentos que posee para trabajar. </a:t>
            </a:r>
          </a:p>
          <a:p>
            <a:pPr marL="1466850" lvl="2" algn="just">
              <a:lnSpc>
                <a:spcPct val="80000"/>
              </a:lnSpc>
              <a:buFontTx/>
              <a:buNone/>
            </a:pPr>
            <a:r>
              <a:rPr lang="es-PY" sz="1800" b="1" dirty="0" smtClean="0"/>
              <a:t>	En el libro </a:t>
            </a:r>
            <a:r>
              <a:rPr lang="es-PY" sz="1800" b="1" i="1" dirty="0" err="1" smtClean="0"/>
              <a:t>Man’s</a:t>
            </a:r>
            <a:r>
              <a:rPr lang="es-PY" sz="1800" b="1" i="1" dirty="0" smtClean="0"/>
              <a:t> </a:t>
            </a:r>
            <a:r>
              <a:rPr lang="es-PY" sz="1800" b="1" i="1" dirty="0" err="1" smtClean="0"/>
              <a:t>Search</a:t>
            </a:r>
            <a:r>
              <a:rPr lang="es-PY" sz="1800" b="1" i="1" dirty="0" smtClean="0"/>
              <a:t> </a:t>
            </a:r>
            <a:r>
              <a:rPr lang="es-PY" sz="1800" b="1" i="1" dirty="0" err="1" smtClean="0"/>
              <a:t>for</a:t>
            </a:r>
            <a:r>
              <a:rPr lang="es-PY" sz="1800" b="1" i="1" dirty="0" smtClean="0"/>
              <a:t> </a:t>
            </a:r>
            <a:r>
              <a:rPr lang="es-PY" sz="1800" b="1" i="1" dirty="0" err="1" smtClean="0"/>
              <a:t>Meaning</a:t>
            </a:r>
            <a:r>
              <a:rPr lang="es-PY" sz="1800" b="1" i="1" dirty="0" smtClean="0"/>
              <a:t>, </a:t>
            </a:r>
            <a:r>
              <a:rPr lang="es-PY" sz="1800" b="1" dirty="0" smtClean="0"/>
              <a:t>Victor </a:t>
            </a:r>
            <a:r>
              <a:rPr lang="es-PY" sz="1800" b="1" dirty="0" err="1" smtClean="0"/>
              <a:t>Frankl</a:t>
            </a:r>
            <a:r>
              <a:rPr lang="es-PY" sz="1800" b="1" dirty="0" smtClean="0"/>
              <a:t>, psiquiatra austríaco preso en los campos de exterminio de Alemana Nazista en la Segunda Guerra Mundial, cuenta: Un día su cuerpo fue sometido a experiencias y el descubrió: “Tengo la capacidad de escoger”, y buscó un sentido, creyó que si Usted tuviera un sentido (propósito o causa), si tuviera un porque, podría sobrevivir </a:t>
            </a:r>
            <a:r>
              <a:rPr lang="es-PY" sz="1800" dirty="0" smtClean="0"/>
              <a:t>a </a:t>
            </a:r>
            <a:r>
              <a:rPr lang="es-PY" sz="1800" dirty="0" smtClean="0">
                <a:solidFill>
                  <a:srgbClr val="FFFF00"/>
                </a:solidFill>
              </a:rPr>
              <a:t>todo</a:t>
            </a:r>
            <a:r>
              <a:rPr lang="es-PY" sz="1800" b="1" dirty="0" smtClean="0"/>
              <a:t>.   </a:t>
            </a:r>
            <a:endParaRPr lang="es-PY" sz="1800" b="1" i="1" dirty="0" smtClean="0"/>
          </a:p>
          <a:p>
            <a:pPr marL="1466850" lvl="2" algn="just">
              <a:lnSpc>
                <a:spcPct val="80000"/>
              </a:lnSpc>
              <a:buFontTx/>
              <a:buNone/>
            </a:pPr>
            <a:endParaRPr lang="es-PY" sz="1800" b="1" dirty="0" smtClean="0"/>
          </a:p>
          <a:p>
            <a:pPr marL="1466850" lvl="2" algn="just">
              <a:lnSpc>
                <a:spcPct val="80000"/>
              </a:lnSpc>
            </a:pPr>
            <a:r>
              <a:rPr lang="es-PY" sz="1800" b="1" dirty="0" smtClean="0">
                <a:solidFill>
                  <a:srgbClr val="FFFF00"/>
                </a:solidFill>
              </a:rPr>
              <a:t>Priorizar las cosas más importantes: </a:t>
            </a:r>
            <a:r>
              <a:rPr lang="es-PY" sz="1800" b="1" dirty="0" smtClean="0"/>
              <a:t>es la cualidad de la fuerza de voluntad, iniciativa, disciplina que tiene como enfoque principal las actividades altamente importantes, pero no necesariamente más urgentes.</a:t>
            </a:r>
            <a:r>
              <a:rPr lang="es-PY" sz="1400" b="1" dirty="0" smtClean="0"/>
              <a:t> </a:t>
            </a:r>
            <a:endParaRPr lang="es-PY" sz="1400" b="1" dirty="0"/>
          </a:p>
        </p:txBody>
      </p:sp>
      <p:sp>
        <p:nvSpPr>
          <p:cNvPr id="400387" name="Rectangle 3"/>
          <p:cNvSpPr>
            <a:spLocks noGrp="1" noChangeArrowheads="1"/>
          </p:cNvSpPr>
          <p:nvPr>
            <p:ph type="title"/>
          </p:nvPr>
        </p:nvSpPr>
        <p:spPr>
          <a:xfrm>
            <a:off x="838200" y="0"/>
            <a:ext cx="7772400" cy="1066800"/>
          </a:xfrm>
          <a:noFill/>
          <a:ln/>
        </p:spPr>
        <p:txBody>
          <a:bodyPr/>
          <a:lstStyle/>
          <a:p>
            <a:r>
              <a:rPr lang="pt-BR" sz="2800" b="1" dirty="0"/>
              <a:t/>
            </a:r>
            <a:br>
              <a:rPr lang="pt-BR" sz="2800" b="1" dirty="0"/>
            </a:br>
            <a:r>
              <a:rPr lang="pt-BR" sz="3200" dirty="0" smtClean="0">
                <a:solidFill>
                  <a:srgbClr val="FF00FF"/>
                </a:solidFill>
                <a:latin typeface="Times New Roman" pitchFamily="18" charset="0"/>
              </a:rPr>
              <a:t>7 hábitos para ser una </a:t>
            </a:r>
            <a:r>
              <a:rPr lang="pt-BR" sz="3200" dirty="0" err="1" smtClean="0">
                <a:solidFill>
                  <a:srgbClr val="FF00FF"/>
                </a:solidFill>
                <a:latin typeface="Times New Roman" pitchFamily="18" charset="0"/>
              </a:rPr>
              <a:t>persona</a:t>
            </a:r>
            <a:r>
              <a:rPr lang="pt-BR" sz="3200" dirty="0" smtClean="0">
                <a:solidFill>
                  <a:srgbClr val="FF00FF"/>
                </a:solidFill>
                <a:latin typeface="Times New Roman" pitchFamily="18" charset="0"/>
              </a:rPr>
              <a:t> eficaz </a:t>
            </a:r>
            <a:endParaRPr lang="pt-BR" sz="3200" b="1" dirty="0">
              <a:solidFill>
                <a:srgbClr val="FF00FF"/>
              </a:solidFill>
            </a:endParaRPr>
          </a:p>
        </p:txBody>
      </p:sp>
      <p:sp>
        <p:nvSpPr>
          <p:cNvPr id="400388" name="Rectangle 4"/>
          <p:cNvSpPr>
            <a:spLocks noChangeArrowheads="1"/>
          </p:cNvSpPr>
          <p:nvPr/>
        </p:nvSpPr>
        <p:spPr bwMode="auto">
          <a:xfrm>
            <a:off x="838200" y="1066800"/>
            <a:ext cx="8305800" cy="6858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a:latin typeface="Times New Roman" pitchFamily="18" charset="0"/>
              </a:rPr>
              <a:t> </a:t>
            </a:r>
            <a:endParaRPr lang="pt-BR" sz="3500">
              <a:solidFill>
                <a:schemeClr val="hlink"/>
              </a:solidFill>
              <a:latin typeface="Times New Roman" pitchFamily="18" charset="0"/>
            </a:endParaRPr>
          </a:p>
        </p:txBody>
      </p:sp>
    </p:spTree>
  </p:cSld>
  <p:clrMapOvr>
    <a:masterClrMapping/>
  </p:clrMapOvr>
  <p:transition advTm="53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0387"/>
                                        </p:tgtEl>
                                        <p:attrNameLst>
                                          <p:attrName>style.visibility</p:attrName>
                                        </p:attrNameLst>
                                      </p:cBhvr>
                                      <p:to>
                                        <p:strVal val="visible"/>
                                      </p:to>
                                    </p:set>
                                    <p:animEffect transition="in" filter="wipe(left)">
                                      <p:cBhvr>
                                        <p:cTn id="7" dur="500"/>
                                        <p:tgtEl>
                                          <p:spTgt spid="400387"/>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00388"/>
                                        </p:tgtEl>
                                        <p:attrNameLst>
                                          <p:attrName>style.visibility</p:attrName>
                                        </p:attrNameLst>
                                      </p:cBhvr>
                                      <p:to>
                                        <p:strVal val="visible"/>
                                      </p:to>
                                    </p:set>
                                    <p:anim to="" calcmode="lin" valueType="num">
                                      <p:cBhvr>
                                        <p:cTn id="11" dur="1" fill="hold"/>
                                        <p:tgtEl>
                                          <p:spTgt spid="400388"/>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00386">
                                            <p:txEl>
                                              <p:pRg st="1" end="1"/>
                                            </p:txEl>
                                          </p:spTgt>
                                        </p:tgtEl>
                                        <p:attrNameLst>
                                          <p:attrName>style.visibility</p:attrName>
                                        </p:attrNameLst>
                                      </p:cBhvr>
                                      <p:to>
                                        <p:strVal val="visible"/>
                                      </p:to>
                                    </p:set>
                                    <p:anim to="" calcmode="lin" valueType="num">
                                      <p:cBhvr>
                                        <p:cTn id="15" dur="1" fill="hold"/>
                                        <p:tgtEl>
                                          <p:spTgt spid="400386">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400386">
                                            <p:txEl>
                                              <p:pRg st="3" end="3"/>
                                            </p:txEl>
                                          </p:spTgt>
                                        </p:tgtEl>
                                        <p:attrNameLst>
                                          <p:attrName>style.visibility</p:attrName>
                                        </p:attrNameLst>
                                      </p:cBhvr>
                                      <p:to>
                                        <p:strVal val="visible"/>
                                      </p:to>
                                    </p:set>
                                    <p:anim to="" calcmode="lin" valueType="num">
                                      <p:cBhvr>
                                        <p:cTn id="18" dur="1" fill="hold"/>
                                        <p:tgtEl>
                                          <p:spTgt spid="400386">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499"/>
                                          </p:stCondLst>
                                        </p:cTn>
                                        <p:tgtEl>
                                          <p:spTgt spid="400386">
                                            <p:txEl>
                                              <p:pRg st="4" end="4"/>
                                            </p:txEl>
                                          </p:spTgt>
                                        </p:tgtEl>
                                        <p:attrNameLst>
                                          <p:attrName>style.visibility</p:attrName>
                                        </p:attrNameLst>
                                      </p:cBhvr>
                                      <p:to>
                                        <p:strVal val="visible"/>
                                      </p:to>
                                    </p:set>
                                    <p:anim to="" calcmode="lin" valueType="num">
                                      <p:cBhvr>
                                        <p:cTn id="21" dur="1" fill="hold"/>
                                        <p:tgtEl>
                                          <p:spTgt spid="400386">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499"/>
                                          </p:stCondLst>
                                        </p:cTn>
                                        <p:tgtEl>
                                          <p:spTgt spid="400386">
                                            <p:txEl>
                                              <p:pRg st="6" end="6"/>
                                            </p:txEl>
                                          </p:spTgt>
                                        </p:tgtEl>
                                        <p:attrNameLst>
                                          <p:attrName>style.visibility</p:attrName>
                                        </p:attrNameLst>
                                      </p:cBhvr>
                                      <p:to>
                                        <p:strVal val="visible"/>
                                      </p:to>
                                    </p:set>
                                    <p:anim to="" calcmode="lin" valueType="num">
                                      <p:cBhvr>
                                        <p:cTn id="24" dur="1" fill="hold"/>
                                        <p:tgtEl>
                                          <p:spTgt spid="40038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autoUpdateAnimBg="0" advAuto="0"/>
      <p:bldP spid="400387" grpId="0" autoUpdateAnimBg="0"/>
      <p:bldP spid="40038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body" idx="4294967295"/>
          </p:nvPr>
        </p:nvSpPr>
        <p:spPr>
          <a:xfrm>
            <a:off x="142844" y="1052737"/>
            <a:ext cx="8501122" cy="5190902"/>
          </a:xfrm>
        </p:spPr>
        <p:txBody>
          <a:bodyPr/>
          <a:lstStyle/>
          <a:p>
            <a:pPr marL="1466850" lvl="2" algn="just">
              <a:lnSpc>
                <a:spcPct val="90000"/>
              </a:lnSpc>
              <a:buNone/>
            </a:pPr>
            <a:endParaRPr lang="pt-BR" sz="1800" b="1" dirty="0">
              <a:solidFill>
                <a:srgbClr val="FFFF00"/>
              </a:solidFill>
            </a:endParaRPr>
          </a:p>
          <a:p>
            <a:pPr marL="1466850" lvl="2" algn="just">
              <a:lnSpc>
                <a:spcPct val="90000"/>
              </a:lnSpc>
            </a:pPr>
            <a:r>
              <a:rPr lang="es-PY" sz="1800" b="1" dirty="0" smtClean="0">
                <a:solidFill>
                  <a:srgbClr val="FFFF00"/>
                </a:solidFill>
              </a:rPr>
              <a:t>Pensar en la ganancia mutua: </a:t>
            </a:r>
            <a:r>
              <a:rPr lang="es-PY" sz="1800" b="1" dirty="0" smtClean="0"/>
              <a:t>es la cualidad de una mentalidad de abundancia. Cuando otra persona no corresponde a sus expectativas y se equivoca Usted no toma una actitud acusadora- la mira con compasión. Su seguridad no viene de ellos, viene de dentro de Usted mismo. </a:t>
            </a:r>
          </a:p>
          <a:p>
            <a:pPr marL="1466850" lvl="2" algn="just">
              <a:lnSpc>
                <a:spcPct val="90000"/>
              </a:lnSpc>
              <a:buFontTx/>
              <a:buNone/>
            </a:pPr>
            <a:endParaRPr lang="es-PY" sz="1800" b="1" dirty="0" smtClean="0"/>
          </a:p>
          <a:p>
            <a:pPr marL="1466850" lvl="2" algn="just">
              <a:lnSpc>
                <a:spcPct val="90000"/>
              </a:lnSpc>
            </a:pPr>
            <a:r>
              <a:rPr lang="es-PY" sz="1800" b="1" dirty="0" smtClean="0">
                <a:solidFill>
                  <a:srgbClr val="FFFF00"/>
                </a:solidFill>
              </a:rPr>
              <a:t>Procurar primero entender, después ser entendido: </a:t>
            </a:r>
            <a:r>
              <a:rPr lang="es-PY" sz="1800" b="1" dirty="0" smtClean="0"/>
              <a:t>es un don de valentía  moderado por la consideración. Escuchar con empatía. </a:t>
            </a:r>
          </a:p>
          <a:p>
            <a:pPr marL="1466850" lvl="2" algn="just">
              <a:lnSpc>
                <a:spcPct val="90000"/>
              </a:lnSpc>
              <a:buFontTx/>
              <a:buNone/>
            </a:pPr>
            <a:endParaRPr lang="es-PY" sz="1800" b="1" dirty="0" smtClean="0"/>
          </a:p>
          <a:p>
            <a:pPr marL="1466850" lvl="2" algn="just">
              <a:lnSpc>
                <a:spcPct val="90000"/>
              </a:lnSpc>
            </a:pPr>
            <a:r>
              <a:rPr lang="es-PY" sz="1800" b="1" dirty="0" smtClean="0">
                <a:solidFill>
                  <a:srgbClr val="FFFF00"/>
                </a:solidFill>
              </a:rPr>
              <a:t>Sinergia (cooperación creativa):</a:t>
            </a:r>
            <a:r>
              <a:rPr lang="es-PY" sz="1800" b="1" dirty="0" smtClean="0"/>
              <a:t> es la cualidad de ser creativo. Fisher y </a:t>
            </a:r>
            <a:r>
              <a:rPr lang="es-PY" sz="1800" b="1" dirty="0" err="1" smtClean="0"/>
              <a:t>Ury</a:t>
            </a:r>
            <a:r>
              <a:rPr lang="es-PY" sz="1800" b="1" dirty="0" smtClean="0"/>
              <a:t> de Harvard en su libro </a:t>
            </a:r>
            <a:r>
              <a:rPr lang="es-PY" sz="1800" b="1" i="1" dirty="0" err="1" smtClean="0"/>
              <a:t>Getting</a:t>
            </a:r>
            <a:r>
              <a:rPr lang="es-PY" sz="1800" b="1" i="1" dirty="0" smtClean="0"/>
              <a:t> </a:t>
            </a:r>
            <a:r>
              <a:rPr lang="es-PY" sz="1800" b="1" i="1" dirty="0" err="1" smtClean="0"/>
              <a:t>to</a:t>
            </a:r>
            <a:r>
              <a:rPr lang="es-PY" sz="1800" b="1" i="1" dirty="0" smtClean="0"/>
              <a:t> Yes, </a:t>
            </a:r>
            <a:r>
              <a:rPr lang="es-PY" sz="1800" b="1" dirty="0" smtClean="0"/>
              <a:t>delinean un abordaje totalmente nueva de negociación. Ej. de la ventana  abierta- cerrada. </a:t>
            </a:r>
          </a:p>
          <a:p>
            <a:pPr marL="1466850" lvl="2" algn="just">
              <a:lnSpc>
                <a:spcPct val="90000"/>
              </a:lnSpc>
              <a:buFontTx/>
              <a:buNone/>
            </a:pPr>
            <a:endParaRPr lang="es-PY" sz="1800" b="1" dirty="0" smtClean="0"/>
          </a:p>
          <a:p>
            <a:pPr marL="1466850" lvl="2" algn="just">
              <a:lnSpc>
                <a:spcPct val="90000"/>
              </a:lnSpc>
            </a:pPr>
            <a:r>
              <a:rPr lang="es-PY" sz="1800" b="1" dirty="0" smtClean="0">
                <a:solidFill>
                  <a:srgbClr val="FFFF00"/>
                </a:solidFill>
              </a:rPr>
              <a:t>Afilar la Sierra:</a:t>
            </a:r>
            <a:r>
              <a:rPr lang="es-PY" sz="1800" b="1" dirty="0" smtClean="0"/>
              <a:t> afinar el instrumento, mejoría continua y de auto- renovación para vencer la entropía (fraccionamiento). Es necesario  desarrollo, innovación y mejorías continuas. </a:t>
            </a:r>
            <a:endParaRPr lang="es-PY" sz="1800" b="1" dirty="0"/>
          </a:p>
        </p:txBody>
      </p:sp>
      <p:sp>
        <p:nvSpPr>
          <p:cNvPr id="401411" name="Rectangle 3"/>
          <p:cNvSpPr>
            <a:spLocks noGrp="1" noChangeArrowheads="1"/>
          </p:cNvSpPr>
          <p:nvPr>
            <p:ph type="title"/>
          </p:nvPr>
        </p:nvSpPr>
        <p:spPr>
          <a:xfrm>
            <a:off x="838200" y="0"/>
            <a:ext cx="7772400" cy="1066800"/>
          </a:xfrm>
          <a:noFill/>
          <a:ln/>
        </p:spPr>
        <p:txBody>
          <a:bodyPr/>
          <a:lstStyle/>
          <a:p>
            <a:r>
              <a:rPr lang="pt-BR" sz="2800" b="1" dirty="0">
                <a:solidFill>
                  <a:srgbClr val="FF00FF"/>
                </a:solidFill>
              </a:rPr>
              <a:t>	</a:t>
            </a:r>
            <a:r>
              <a:rPr lang="pt-BR" sz="2800" dirty="0" smtClean="0">
                <a:solidFill>
                  <a:srgbClr val="FF00FF"/>
                </a:solidFill>
                <a:latin typeface="Times New Roman" pitchFamily="18" charset="0"/>
              </a:rPr>
              <a:t> 7 hábitos para ser una </a:t>
            </a:r>
            <a:r>
              <a:rPr lang="pt-BR" sz="2800" dirty="0" err="1" smtClean="0">
                <a:solidFill>
                  <a:srgbClr val="FF00FF"/>
                </a:solidFill>
                <a:latin typeface="Times New Roman" pitchFamily="18" charset="0"/>
              </a:rPr>
              <a:t>persona</a:t>
            </a:r>
            <a:r>
              <a:rPr lang="pt-BR" sz="2800" dirty="0" smtClean="0">
                <a:solidFill>
                  <a:srgbClr val="FF00FF"/>
                </a:solidFill>
                <a:latin typeface="Times New Roman" pitchFamily="18" charset="0"/>
              </a:rPr>
              <a:t> eficaz</a:t>
            </a:r>
            <a:r>
              <a:rPr lang="pt-BR" sz="2800" b="1" dirty="0" smtClean="0">
                <a:solidFill>
                  <a:srgbClr val="FF00FF"/>
                </a:solidFill>
              </a:rPr>
              <a:t>    </a:t>
            </a:r>
            <a:r>
              <a:rPr lang="pt-BR" sz="2000" b="1" dirty="0">
                <a:solidFill>
                  <a:srgbClr val="FF00FF"/>
                </a:solidFill>
              </a:rPr>
              <a:t>Cont...</a:t>
            </a:r>
          </a:p>
        </p:txBody>
      </p:sp>
      <p:sp>
        <p:nvSpPr>
          <p:cNvPr id="401412" name="Rectangle 4"/>
          <p:cNvSpPr>
            <a:spLocks noChangeArrowheads="1"/>
          </p:cNvSpPr>
          <p:nvPr/>
        </p:nvSpPr>
        <p:spPr bwMode="auto">
          <a:xfrm>
            <a:off x="838200" y="1066800"/>
            <a:ext cx="8305800" cy="57944"/>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a:latin typeface="Times New Roman" pitchFamily="18" charset="0"/>
              </a:rPr>
              <a:t> </a:t>
            </a:r>
            <a:endParaRPr lang="pt-BR" sz="3500">
              <a:solidFill>
                <a:schemeClr val="hlink"/>
              </a:solidFill>
              <a:latin typeface="Times New Roman" pitchFamily="18" charset="0"/>
            </a:endParaRPr>
          </a:p>
        </p:txBody>
      </p:sp>
    </p:spTree>
  </p:cSld>
  <p:clrMapOvr>
    <a:masterClrMapping/>
  </p:clrMapOvr>
  <p:transition advTm="53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1411"/>
                                        </p:tgtEl>
                                        <p:attrNameLst>
                                          <p:attrName>style.visibility</p:attrName>
                                        </p:attrNameLst>
                                      </p:cBhvr>
                                      <p:to>
                                        <p:strVal val="visible"/>
                                      </p:to>
                                    </p:set>
                                    <p:animEffect transition="in" filter="wipe(left)">
                                      <p:cBhvr>
                                        <p:cTn id="7" dur="500"/>
                                        <p:tgtEl>
                                          <p:spTgt spid="40141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01412"/>
                                        </p:tgtEl>
                                        <p:attrNameLst>
                                          <p:attrName>style.visibility</p:attrName>
                                        </p:attrNameLst>
                                      </p:cBhvr>
                                      <p:to>
                                        <p:strVal val="visible"/>
                                      </p:to>
                                    </p:set>
                                    <p:anim to="" calcmode="lin" valueType="num">
                                      <p:cBhvr>
                                        <p:cTn id="11" dur="1" fill="hold"/>
                                        <p:tgtEl>
                                          <p:spTgt spid="401412"/>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01410">
                                            <p:txEl>
                                              <p:pRg st="1" end="1"/>
                                            </p:txEl>
                                          </p:spTgt>
                                        </p:tgtEl>
                                        <p:attrNameLst>
                                          <p:attrName>style.visibility</p:attrName>
                                        </p:attrNameLst>
                                      </p:cBhvr>
                                      <p:to>
                                        <p:strVal val="visible"/>
                                      </p:to>
                                    </p:set>
                                    <p:anim to="" calcmode="lin" valueType="num">
                                      <p:cBhvr>
                                        <p:cTn id="15" dur="1" fill="hold"/>
                                        <p:tgtEl>
                                          <p:spTgt spid="401410">
                                            <p:txEl>
                                              <p:pRg st="1" end="1"/>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01410">
                                            <p:txEl>
                                              <p:pRg st="3" end="3"/>
                                            </p:txEl>
                                          </p:spTgt>
                                        </p:tgtEl>
                                        <p:attrNameLst>
                                          <p:attrName>style.visibility</p:attrName>
                                        </p:attrNameLst>
                                      </p:cBhvr>
                                      <p:to>
                                        <p:strVal val="visible"/>
                                      </p:to>
                                    </p:set>
                                    <p:anim to="" calcmode="lin" valueType="num">
                                      <p:cBhvr>
                                        <p:cTn id="19" dur="1" fill="hold"/>
                                        <p:tgtEl>
                                          <p:spTgt spid="401410">
                                            <p:txEl>
                                              <p:pRg st="3" end="3"/>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401410">
                                            <p:txEl>
                                              <p:pRg st="5" end="5"/>
                                            </p:txEl>
                                          </p:spTgt>
                                        </p:tgtEl>
                                        <p:attrNameLst>
                                          <p:attrName>style.visibility</p:attrName>
                                        </p:attrNameLst>
                                      </p:cBhvr>
                                      <p:to>
                                        <p:strVal val="visible"/>
                                      </p:to>
                                    </p:set>
                                    <p:anim to="" calcmode="lin" valueType="num">
                                      <p:cBhvr>
                                        <p:cTn id="22" dur="1" fill="hold"/>
                                        <p:tgtEl>
                                          <p:spTgt spid="401410">
                                            <p:txEl>
                                              <p:pRg st="5" end="5"/>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499"/>
                                          </p:stCondLst>
                                        </p:cTn>
                                        <p:tgtEl>
                                          <p:spTgt spid="401410">
                                            <p:txEl>
                                              <p:pRg st="7" end="7"/>
                                            </p:txEl>
                                          </p:spTgt>
                                        </p:tgtEl>
                                        <p:attrNameLst>
                                          <p:attrName>style.visibility</p:attrName>
                                        </p:attrNameLst>
                                      </p:cBhvr>
                                      <p:to>
                                        <p:strVal val="visible"/>
                                      </p:to>
                                    </p:set>
                                    <p:anim to="" calcmode="lin" valueType="num">
                                      <p:cBhvr>
                                        <p:cTn id="25" dur="1" fill="hold"/>
                                        <p:tgtEl>
                                          <p:spTgt spid="401410">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build="p" autoUpdateAnimBg="0" advAuto="0"/>
      <p:bldP spid="401411" grpId="0" autoUpdateAnimBg="0"/>
      <p:bldP spid="40141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0514" name="Rectangle 1026"/>
          <p:cNvSpPr>
            <a:spLocks noGrp="1" noChangeArrowheads="1"/>
          </p:cNvSpPr>
          <p:nvPr>
            <p:ph type="title"/>
          </p:nvPr>
        </p:nvSpPr>
        <p:spPr>
          <a:xfrm>
            <a:off x="685800" y="0"/>
            <a:ext cx="7772400" cy="1066800"/>
          </a:xfrm>
        </p:spPr>
        <p:txBody>
          <a:bodyPr/>
          <a:lstStyle/>
          <a:p>
            <a:r>
              <a:rPr lang="pt-BR" sz="3200" b="1">
                <a:solidFill>
                  <a:srgbClr val="FFFF00"/>
                </a:solidFill>
              </a:rPr>
              <a:t>CÓDIGO DE ÉTICA</a:t>
            </a:r>
          </a:p>
        </p:txBody>
      </p:sp>
      <p:sp>
        <p:nvSpPr>
          <p:cNvPr id="320515" name="Rectangle 1027"/>
          <p:cNvSpPr>
            <a:spLocks noGrp="1" noChangeArrowheads="1"/>
          </p:cNvSpPr>
          <p:nvPr>
            <p:ph type="body" idx="4294967295"/>
          </p:nvPr>
        </p:nvSpPr>
        <p:spPr>
          <a:xfrm>
            <a:off x="762000" y="1295400"/>
            <a:ext cx="7239000" cy="5562600"/>
          </a:xfrm>
          <a:ln/>
        </p:spPr>
        <p:txBody>
          <a:bodyPr/>
          <a:lstStyle/>
          <a:p>
            <a:pPr marL="666750" indent="-381000" algn="just">
              <a:lnSpc>
                <a:spcPct val="90000"/>
              </a:lnSpc>
              <a:buFont typeface="Symbol" pitchFamily="18" charset="2"/>
              <a:buNone/>
            </a:pPr>
            <a:r>
              <a:rPr lang="es-PY" sz="2400" b="1" dirty="0" smtClean="0">
                <a:solidFill>
                  <a:srgbClr val="66FF33"/>
                </a:solidFill>
                <a:cs typeface="Times New Roman" pitchFamily="18" charset="0"/>
              </a:rPr>
              <a:t>Acróstico con diez principios de Ron </a:t>
            </a:r>
            <a:r>
              <a:rPr lang="es-PY" sz="2400" b="1" dirty="0" err="1" smtClean="0">
                <a:solidFill>
                  <a:srgbClr val="66FF33"/>
                </a:solidFill>
                <a:cs typeface="Times New Roman" pitchFamily="18" charset="0"/>
              </a:rPr>
              <a:t>Jenson</a:t>
            </a:r>
            <a:r>
              <a:rPr lang="es-PY" sz="2400" b="1" dirty="0" smtClean="0">
                <a:solidFill>
                  <a:srgbClr val="66FF33"/>
                </a:solidFill>
                <a:cs typeface="Times New Roman" pitchFamily="18" charset="0"/>
              </a:rPr>
              <a:t> (1999),</a:t>
            </a:r>
          </a:p>
          <a:p>
            <a:pPr marL="666750" indent="-381000" algn="just">
              <a:lnSpc>
                <a:spcPct val="90000"/>
              </a:lnSpc>
              <a:buFont typeface="Symbol" pitchFamily="18" charset="2"/>
              <a:buNone/>
            </a:pPr>
            <a:r>
              <a:rPr lang="es-PY" sz="2400" b="1" dirty="0" smtClean="0">
                <a:solidFill>
                  <a:srgbClr val="FFC000"/>
                </a:solidFill>
                <a:cs typeface="Times New Roman" pitchFamily="18" charset="0"/>
              </a:rPr>
              <a:t>OPTIMIZARE</a:t>
            </a:r>
            <a:r>
              <a:rPr lang="es-PY" sz="2400" b="1" dirty="0" smtClean="0">
                <a:solidFill>
                  <a:srgbClr val="66FF33"/>
                </a:solidFill>
                <a:cs typeface="Times New Roman" pitchFamily="18" charset="0"/>
              </a:rPr>
              <a:t> :</a:t>
            </a:r>
            <a:r>
              <a:rPr lang="es-PY" sz="2000" b="1" dirty="0" smtClean="0">
                <a:cs typeface="Times New Roman" pitchFamily="18" charset="0"/>
              </a:rPr>
              <a:t> </a:t>
            </a:r>
          </a:p>
          <a:p>
            <a:pPr marL="666750" indent="-381000" algn="just">
              <a:lnSpc>
                <a:spcPct val="90000"/>
              </a:lnSpc>
              <a:buFont typeface="Symbol" pitchFamily="18" charset="2"/>
              <a:buNone/>
            </a:pPr>
            <a:r>
              <a:rPr lang="es-PY" sz="2000" b="1" dirty="0" smtClean="0">
                <a:cs typeface="Times New Roman" pitchFamily="18" charset="0"/>
              </a:rPr>
              <a:t>	</a:t>
            </a:r>
            <a:r>
              <a:rPr lang="es-PY" sz="2400" b="1" dirty="0" smtClean="0">
                <a:solidFill>
                  <a:srgbClr val="FFC000"/>
                </a:solidFill>
                <a:cs typeface="Times New Roman" pitchFamily="18" charset="0"/>
              </a:rPr>
              <a:t>O</a:t>
            </a:r>
            <a:r>
              <a:rPr lang="es-PY" sz="2400" b="1" dirty="0" smtClean="0">
                <a:solidFill>
                  <a:schemeClr val="hlink"/>
                </a:solidFill>
                <a:cs typeface="Times New Roman" pitchFamily="18" charset="0"/>
              </a:rPr>
              <a:t> </a:t>
            </a:r>
            <a:r>
              <a:rPr lang="es-PY" sz="2400" b="1" dirty="0" err="1" smtClean="0">
                <a:cs typeface="Times New Roman" pitchFamily="18" charset="0"/>
              </a:rPr>
              <a:t>ptaré</a:t>
            </a:r>
            <a:r>
              <a:rPr lang="es-PY" sz="2400" b="1" dirty="0" smtClean="0">
                <a:cs typeface="Times New Roman" pitchFamily="18" charset="0"/>
              </a:rPr>
              <a:t> por Cumplir mis Deberes.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P</a:t>
            </a:r>
            <a:r>
              <a:rPr lang="es-PY" sz="2400" b="1" dirty="0" smtClean="0">
                <a:solidFill>
                  <a:schemeClr val="hlink"/>
                </a:solidFill>
                <a:cs typeface="Times New Roman" pitchFamily="18" charset="0"/>
              </a:rPr>
              <a:t> </a:t>
            </a:r>
            <a:r>
              <a:rPr lang="es-PY" sz="2400" b="1" dirty="0" err="1" smtClean="0">
                <a:cs typeface="Times New Roman" pitchFamily="18" charset="0"/>
              </a:rPr>
              <a:t>rocuraré</a:t>
            </a:r>
            <a:r>
              <a:rPr lang="es-PY" sz="2400" b="1" dirty="0" smtClean="0">
                <a:cs typeface="Times New Roman" pitchFamily="18" charset="0"/>
              </a:rPr>
              <a:t> alcanzar el Significado Personal.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T</a:t>
            </a:r>
            <a:r>
              <a:rPr lang="es-PY" sz="2400" b="1" dirty="0" smtClean="0">
                <a:solidFill>
                  <a:schemeClr val="hlink"/>
                </a:solidFill>
                <a:cs typeface="Times New Roman" pitchFamily="18" charset="0"/>
              </a:rPr>
              <a:t> </a:t>
            </a:r>
            <a:r>
              <a:rPr lang="es-PY" sz="2400" b="1" dirty="0" err="1" smtClean="0">
                <a:cs typeface="Times New Roman" pitchFamily="18" charset="0"/>
              </a:rPr>
              <a:t>rataré</a:t>
            </a:r>
            <a:r>
              <a:rPr lang="es-PY" sz="2400" b="1" dirty="0" smtClean="0">
                <a:cs typeface="Times New Roman" pitchFamily="18" charset="0"/>
              </a:rPr>
              <a:t> de Eliminar lo Negativo de mi Vida.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I</a:t>
            </a:r>
            <a:r>
              <a:rPr lang="es-PY" sz="2400" b="1" dirty="0" smtClean="0">
                <a:solidFill>
                  <a:schemeClr val="hlink"/>
                </a:solidFill>
                <a:cs typeface="Times New Roman" pitchFamily="18" charset="0"/>
              </a:rPr>
              <a:t>  </a:t>
            </a:r>
            <a:r>
              <a:rPr lang="es-PY" sz="2400" b="1" dirty="0" smtClean="0">
                <a:cs typeface="Times New Roman" pitchFamily="18" charset="0"/>
              </a:rPr>
              <a:t>internalizaré los Principios Correctos.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M</a:t>
            </a:r>
            <a:r>
              <a:rPr lang="es-PY" sz="2400" b="1" dirty="0" smtClean="0">
                <a:solidFill>
                  <a:schemeClr val="hlink"/>
                </a:solidFill>
                <a:cs typeface="Times New Roman" pitchFamily="18" charset="0"/>
              </a:rPr>
              <a:t> </a:t>
            </a:r>
            <a:r>
              <a:rPr lang="es-PY" sz="2400" b="1" dirty="0" err="1" smtClean="0">
                <a:cs typeface="Times New Roman" pitchFamily="18" charset="0"/>
              </a:rPr>
              <a:t>archaré</a:t>
            </a:r>
            <a:r>
              <a:rPr lang="es-PY" sz="2400" b="1" dirty="0" smtClean="0">
                <a:cs typeface="Times New Roman" pitchFamily="18" charset="0"/>
              </a:rPr>
              <a:t> firme a Ejecutar mi misión.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I</a:t>
            </a:r>
            <a:r>
              <a:rPr lang="es-PY" sz="2400" b="1" dirty="0" smtClean="0">
                <a:solidFill>
                  <a:schemeClr val="hlink"/>
                </a:solidFill>
                <a:cs typeface="Times New Roman" pitchFamily="18" charset="0"/>
              </a:rPr>
              <a:t> </a:t>
            </a:r>
            <a:r>
              <a:rPr lang="es-PY" sz="2400" b="1" dirty="0" err="1" smtClean="0">
                <a:cs typeface="Times New Roman" pitchFamily="18" charset="0"/>
              </a:rPr>
              <a:t>ntegraré</a:t>
            </a:r>
            <a:r>
              <a:rPr lang="es-PY" sz="2400" b="1" dirty="0" smtClean="0">
                <a:cs typeface="Times New Roman" pitchFamily="18" charset="0"/>
              </a:rPr>
              <a:t> toda mi vida para Alcanzar el 	Éxito.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Z</a:t>
            </a:r>
            <a:r>
              <a:rPr lang="es-PY" sz="2400" b="1" dirty="0" smtClean="0">
                <a:cs typeface="Times New Roman" pitchFamily="18" charset="0"/>
              </a:rPr>
              <a:t> arparé en dirección a mi meta, cuidando 	de 	los demás.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A</a:t>
            </a:r>
            <a:r>
              <a:rPr lang="es-PY" sz="2400" b="1" dirty="0" smtClean="0">
                <a:cs typeface="Times New Roman" pitchFamily="18" charset="0"/>
              </a:rPr>
              <a:t> </a:t>
            </a:r>
            <a:r>
              <a:rPr lang="es-PY" sz="2400" b="1" dirty="0" err="1" smtClean="0">
                <a:cs typeface="Times New Roman" pitchFamily="18" charset="0"/>
              </a:rPr>
              <a:t>rduamente</a:t>
            </a:r>
            <a:r>
              <a:rPr lang="es-PY" sz="2400" b="1" dirty="0" smtClean="0">
                <a:cs typeface="Times New Roman" pitchFamily="18" charset="0"/>
              </a:rPr>
              <a:t> mantendré mi rumbo.</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R</a:t>
            </a:r>
            <a:r>
              <a:rPr lang="es-PY" sz="2400" b="1" dirty="0" smtClean="0">
                <a:solidFill>
                  <a:schemeClr val="hlink"/>
                </a:solidFill>
                <a:cs typeface="Times New Roman" pitchFamily="18" charset="0"/>
              </a:rPr>
              <a:t> </a:t>
            </a:r>
            <a:r>
              <a:rPr lang="es-PY" sz="2400" b="1" dirty="0" err="1" smtClean="0">
                <a:cs typeface="Times New Roman" pitchFamily="18" charset="0"/>
              </a:rPr>
              <a:t>igorosamente</a:t>
            </a:r>
            <a:r>
              <a:rPr lang="es-PY" sz="2400" b="1" dirty="0" smtClean="0">
                <a:cs typeface="Times New Roman" pitchFamily="18" charset="0"/>
              </a:rPr>
              <a:t> alienaré mis objetivos.  </a:t>
            </a:r>
          </a:p>
          <a:p>
            <a:pPr marL="666750" indent="-381000" algn="just">
              <a:lnSpc>
                <a:spcPct val="90000"/>
              </a:lnSpc>
              <a:buFont typeface="Symbol" pitchFamily="18" charset="2"/>
              <a:buNone/>
            </a:pPr>
            <a:r>
              <a:rPr lang="es-PY" sz="2400" b="1" dirty="0" smtClean="0">
                <a:cs typeface="Times New Roman" pitchFamily="18" charset="0"/>
              </a:rPr>
              <a:t>	</a:t>
            </a:r>
            <a:r>
              <a:rPr lang="es-PY" sz="2400" b="1" dirty="0" smtClean="0">
                <a:solidFill>
                  <a:srgbClr val="FFC000"/>
                </a:solidFill>
                <a:cs typeface="Times New Roman" pitchFamily="18" charset="0"/>
              </a:rPr>
              <a:t>E</a:t>
            </a:r>
            <a:r>
              <a:rPr lang="es-PY" sz="2400" b="1" dirty="0" smtClean="0">
                <a:cs typeface="Times New Roman" pitchFamily="18" charset="0"/>
              </a:rPr>
              <a:t> </a:t>
            </a:r>
            <a:r>
              <a:rPr lang="es-PY" sz="2400" b="1" dirty="0" err="1" smtClean="0">
                <a:cs typeface="Times New Roman" pitchFamily="18" charset="0"/>
              </a:rPr>
              <a:t>nergizaré</a:t>
            </a:r>
            <a:r>
              <a:rPr lang="es-PY" sz="2400" b="1" dirty="0" smtClean="0">
                <a:cs typeface="Times New Roman" pitchFamily="18" charset="0"/>
              </a:rPr>
              <a:t> mi vida.</a:t>
            </a:r>
          </a:p>
          <a:p>
            <a:pPr marL="666750" indent="-381000" algn="just">
              <a:lnSpc>
                <a:spcPct val="90000"/>
              </a:lnSpc>
              <a:buFont typeface="Symbol" pitchFamily="18" charset="2"/>
              <a:buNone/>
            </a:pPr>
            <a:r>
              <a:rPr lang="es-PY" sz="2400" b="1" dirty="0" smtClean="0">
                <a:cs typeface="Times New Roman" pitchFamily="18" charset="0"/>
              </a:rPr>
              <a:t> </a:t>
            </a:r>
          </a:p>
          <a:p>
            <a:pPr marL="666750" indent="-381000" algn="just">
              <a:lnSpc>
                <a:spcPct val="90000"/>
              </a:lnSpc>
              <a:buFont typeface="Symbol" pitchFamily="18" charset="2"/>
              <a:buNone/>
            </a:pPr>
            <a:endParaRPr lang="pt-BR" sz="2400"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wipe(left)">
                                      <p:cBhvr>
                                        <p:cTn id="7" dur="500"/>
                                        <p:tgtEl>
                                          <p:spTgt spid="320514"/>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20515">
                                            <p:txEl>
                                              <p:pRg st="0" end="0"/>
                                            </p:txEl>
                                          </p:spTgt>
                                        </p:tgtEl>
                                        <p:attrNameLst>
                                          <p:attrName>style.visibility</p:attrName>
                                        </p:attrNameLst>
                                      </p:cBhvr>
                                      <p:to>
                                        <p:strVal val="visible"/>
                                      </p:to>
                                    </p:set>
                                    <p:anim calcmode="lin" valueType="num">
                                      <p:cBhvr>
                                        <p:cTn id="11" dur="500" fill="hold"/>
                                        <p:tgtEl>
                                          <p:spTgt spid="320515">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2051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205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0515">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20515">
                                            <p:txEl>
                                              <p:pRg st="1" end="1"/>
                                            </p:txEl>
                                          </p:spTgt>
                                        </p:tgtEl>
                                        <p:attrNameLst>
                                          <p:attrName>style.visibility</p:attrName>
                                        </p:attrNameLst>
                                      </p:cBhvr>
                                      <p:to>
                                        <p:strVal val="visible"/>
                                      </p:to>
                                    </p:set>
                                    <p:anim calcmode="lin" valueType="num">
                                      <p:cBhvr>
                                        <p:cTn id="18" dur="500" fill="hold"/>
                                        <p:tgtEl>
                                          <p:spTgt spid="320515">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20515">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2051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20515">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20515">
                                            <p:txEl>
                                              <p:pRg st="2" end="2"/>
                                            </p:txEl>
                                          </p:spTgt>
                                        </p:tgtEl>
                                        <p:attrNameLst>
                                          <p:attrName>style.visibility</p:attrName>
                                        </p:attrNameLst>
                                      </p:cBhvr>
                                      <p:to>
                                        <p:strVal val="visible"/>
                                      </p:to>
                                    </p:set>
                                    <p:anim calcmode="lin" valueType="num">
                                      <p:cBhvr>
                                        <p:cTn id="25" dur="500" fill="hold"/>
                                        <p:tgtEl>
                                          <p:spTgt spid="320515">
                                            <p:txEl>
                                              <p:pRg st="2" end="2"/>
                                            </p:txEl>
                                          </p:spTgt>
                                        </p:tgtEl>
                                        <p:attrNameLst>
                                          <p:attrName>ppt_x</p:attrName>
                                        </p:attrNameLst>
                                      </p:cBhvr>
                                      <p:tavLst>
                                        <p:tav tm="0">
                                          <p:val>
                                            <p:strVal val="#ppt_x-#ppt_w/2"/>
                                          </p:val>
                                        </p:tav>
                                        <p:tav tm="100000">
                                          <p:val>
                                            <p:strVal val="#ppt_x"/>
                                          </p:val>
                                        </p:tav>
                                      </p:tavLst>
                                    </p:anim>
                                    <p:anim calcmode="lin" valueType="num">
                                      <p:cBhvr>
                                        <p:cTn id="26" dur="500" fill="hold"/>
                                        <p:tgtEl>
                                          <p:spTgt spid="32051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2051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20515">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8" fill="hold" grpId="0" nodeType="afterEffect">
                                  <p:stCondLst>
                                    <p:cond delay="0"/>
                                  </p:stCondLst>
                                  <p:childTnLst>
                                    <p:set>
                                      <p:cBhvr>
                                        <p:cTn id="31" dur="1" fill="hold">
                                          <p:stCondLst>
                                            <p:cond delay="0"/>
                                          </p:stCondLst>
                                        </p:cTn>
                                        <p:tgtEl>
                                          <p:spTgt spid="320515">
                                            <p:txEl>
                                              <p:pRg st="3" end="3"/>
                                            </p:txEl>
                                          </p:spTgt>
                                        </p:tgtEl>
                                        <p:attrNameLst>
                                          <p:attrName>style.visibility</p:attrName>
                                        </p:attrNameLst>
                                      </p:cBhvr>
                                      <p:to>
                                        <p:strVal val="visible"/>
                                      </p:to>
                                    </p:set>
                                    <p:anim calcmode="lin" valueType="num">
                                      <p:cBhvr>
                                        <p:cTn id="32" dur="500" fill="hold"/>
                                        <p:tgtEl>
                                          <p:spTgt spid="320515">
                                            <p:txEl>
                                              <p:pRg st="3" end="3"/>
                                            </p:txEl>
                                          </p:spTgt>
                                        </p:tgtEl>
                                        <p:attrNameLst>
                                          <p:attrName>ppt_x</p:attrName>
                                        </p:attrNameLst>
                                      </p:cBhvr>
                                      <p:tavLst>
                                        <p:tav tm="0">
                                          <p:val>
                                            <p:strVal val="#ppt_x-#ppt_w/2"/>
                                          </p:val>
                                        </p:tav>
                                        <p:tav tm="100000">
                                          <p:val>
                                            <p:strVal val="#ppt_x"/>
                                          </p:val>
                                        </p:tav>
                                      </p:tavLst>
                                    </p:anim>
                                    <p:anim calcmode="lin" valueType="num">
                                      <p:cBhvr>
                                        <p:cTn id="33" dur="500" fill="hold"/>
                                        <p:tgtEl>
                                          <p:spTgt spid="320515">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2051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20515">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17" presetClass="entr" presetSubtype="8" fill="hold" grpId="0" nodeType="afterEffect">
                                  <p:stCondLst>
                                    <p:cond delay="0"/>
                                  </p:stCondLst>
                                  <p:childTnLst>
                                    <p:set>
                                      <p:cBhvr>
                                        <p:cTn id="38" dur="1" fill="hold">
                                          <p:stCondLst>
                                            <p:cond delay="0"/>
                                          </p:stCondLst>
                                        </p:cTn>
                                        <p:tgtEl>
                                          <p:spTgt spid="320515">
                                            <p:txEl>
                                              <p:pRg st="4" end="4"/>
                                            </p:txEl>
                                          </p:spTgt>
                                        </p:tgtEl>
                                        <p:attrNameLst>
                                          <p:attrName>style.visibility</p:attrName>
                                        </p:attrNameLst>
                                      </p:cBhvr>
                                      <p:to>
                                        <p:strVal val="visible"/>
                                      </p:to>
                                    </p:set>
                                    <p:anim calcmode="lin" valueType="num">
                                      <p:cBhvr>
                                        <p:cTn id="39" dur="500" fill="hold"/>
                                        <p:tgtEl>
                                          <p:spTgt spid="320515">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20515">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2051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20515">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17" presetClass="entr" presetSubtype="8" fill="hold" grpId="0" nodeType="afterEffect">
                                  <p:stCondLst>
                                    <p:cond delay="0"/>
                                  </p:stCondLst>
                                  <p:childTnLst>
                                    <p:set>
                                      <p:cBhvr>
                                        <p:cTn id="45" dur="1" fill="hold">
                                          <p:stCondLst>
                                            <p:cond delay="0"/>
                                          </p:stCondLst>
                                        </p:cTn>
                                        <p:tgtEl>
                                          <p:spTgt spid="320515">
                                            <p:txEl>
                                              <p:pRg st="5" end="5"/>
                                            </p:txEl>
                                          </p:spTgt>
                                        </p:tgtEl>
                                        <p:attrNameLst>
                                          <p:attrName>style.visibility</p:attrName>
                                        </p:attrNameLst>
                                      </p:cBhvr>
                                      <p:to>
                                        <p:strVal val="visible"/>
                                      </p:to>
                                    </p:set>
                                    <p:anim calcmode="lin" valueType="num">
                                      <p:cBhvr>
                                        <p:cTn id="46" dur="500" fill="hold"/>
                                        <p:tgtEl>
                                          <p:spTgt spid="320515">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20515">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20515">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20515">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17" presetClass="entr" presetSubtype="8" fill="hold" grpId="0" nodeType="afterEffect">
                                  <p:stCondLst>
                                    <p:cond delay="0"/>
                                  </p:stCondLst>
                                  <p:childTnLst>
                                    <p:set>
                                      <p:cBhvr>
                                        <p:cTn id="52" dur="1" fill="hold">
                                          <p:stCondLst>
                                            <p:cond delay="0"/>
                                          </p:stCondLst>
                                        </p:cTn>
                                        <p:tgtEl>
                                          <p:spTgt spid="320515">
                                            <p:txEl>
                                              <p:pRg st="6" end="6"/>
                                            </p:txEl>
                                          </p:spTgt>
                                        </p:tgtEl>
                                        <p:attrNameLst>
                                          <p:attrName>style.visibility</p:attrName>
                                        </p:attrNameLst>
                                      </p:cBhvr>
                                      <p:to>
                                        <p:strVal val="visible"/>
                                      </p:to>
                                    </p:set>
                                    <p:anim calcmode="lin" valueType="num">
                                      <p:cBhvr>
                                        <p:cTn id="53" dur="500" fill="hold"/>
                                        <p:tgtEl>
                                          <p:spTgt spid="320515">
                                            <p:txEl>
                                              <p:pRg st="6" end="6"/>
                                            </p:txEl>
                                          </p:spTgt>
                                        </p:tgtEl>
                                        <p:attrNameLst>
                                          <p:attrName>ppt_x</p:attrName>
                                        </p:attrNameLst>
                                      </p:cBhvr>
                                      <p:tavLst>
                                        <p:tav tm="0">
                                          <p:val>
                                            <p:strVal val="#ppt_x-#ppt_w/2"/>
                                          </p:val>
                                        </p:tav>
                                        <p:tav tm="100000">
                                          <p:val>
                                            <p:strVal val="#ppt_x"/>
                                          </p:val>
                                        </p:tav>
                                      </p:tavLst>
                                    </p:anim>
                                    <p:anim calcmode="lin" valueType="num">
                                      <p:cBhvr>
                                        <p:cTn id="54" dur="500" fill="hold"/>
                                        <p:tgtEl>
                                          <p:spTgt spid="320515">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32051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20515">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4000"/>
                            </p:stCondLst>
                            <p:childTnLst>
                              <p:par>
                                <p:cTn id="58" presetID="17" presetClass="entr" presetSubtype="8" fill="hold" grpId="0" nodeType="afterEffect">
                                  <p:stCondLst>
                                    <p:cond delay="0"/>
                                  </p:stCondLst>
                                  <p:childTnLst>
                                    <p:set>
                                      <p:cBhvr>
                                        <p:cTn id="59" dur="1" fill="hold">
                                          <p:stCondLst>
                                            <p:cond delay="0"/>
                                          </p:stCondLst>
                                        </p:cTn>
                                        <p:tgtEl>
                                          <p:spTgt spid="320515">
                                            <p:txEl>
                                              <p:pRg st="7" end="7"/>
                                            </p:txEl>
                                          </p:spTgt>
                                        </p:tgtEl>
                                        <p:attrNameLst>
                                          <p:attrName>style.visibility</p:attrName>
                                        </p:attrNameLst>
                                      </p:cBhvr>
                                      <p:to>
                                        <p:strVal val="visible"/>
                                      </p:to>
                                    </p:set>
                                    <p:anim calcmode="lin" valueType="num">
                                      <p:cBhvr>
                                        <p:cTn id="60" dur="500" fill="hold"/>
                                        <p:tgtEl>
                                          <p:spTgt spid="320515">
                                            <p:txEl>
                                              <p:pRg st="7" end="7"/>
                                            </p:txEl>
                                          </p:spTgt>
                                        </p:tgtEl>
                                        <p:attrNameLst>
                                          <p:attrName>ppt_x</p:attrName>
                                        </p:attrNameLst>
                                      </p:cBhvr>
                                      <p:tavLst>
                                        <p:tav tm="0">
                                          <p:val>
                                            <p:strVal val="#ppt_x-#ppt_w/2"/>
                                          </p:val>
                                        </p:tav>
                                        <p:tav tm="100000">
                                          <p:val>
                                            <p:strVal val="#ppt_x"/>
                                          </p:val>
                                        </p:tav>
                                      </p:tavLst>
                                    </p:anim>
                                    <p:anim calcmode="lin" valueType="num">
                                      <p:cBhvr>
                                        <p:cTn id="61" dur="500" fill="hold"/>
                                        <p:tgtEl>
                                          <p:spTgt spid="320515">
                                            <p:txEl>
                                              <p:pRg st="7" end="7"/>
                                            </p:txEl>
                                          </p:spTgt>
                                        </p:tgtEl>
                                        <p:attrNameLst>
                                          <p:attrName>ppt_y</p:attrName>
                                        </p:attrNameLst>
                                      </p:cBhvr>
                                      <p:tavLst>
                                        <p:tav tm="0">
                                          <p:val>
                                            <p:strVal val="#ppt_y"/>
                                          </p:val>
                                        </p:tav>
                                        <p:tav tm="100000">
                                          <p:val>
                                            <p:strVal val="#ppt_y"/>
                                          </p:val>
                                        </p:tav>
                                      </p:tavLst>
                                    </p:anim>
                                    <p:anim calcmode="lin" valueType="num">
                                      <p:cBhvr>
                                        <p:cTn id="62" dur="500" fill="hold"/>
                                        <p:tgtEl>
                                          <p:spTgt spid="320515">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20515">
                                            <p:txEl>
                                              <p:pRg st="7" end="7"/>
                                            </p:txEl>
                                          </p:spTgt>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17" presetClass="entr" presetSubtype="8" fill="hold" grpId="0" nodeType="afterEffect">
                                  <p:stCondLst>
                                    <p:cond delay="0"/>
                                  </p:stCondLst>
                                  <p:childTnLst>
                                    <p:set>
                                      <p:cBhvr>
                                        <p:cTn id="66" dur="1" fill="hold">
                                          <p:stCondLst>
                                            <p:cond delay="0"/>
                                          </p:stCondLst>
                                        </p:cTn>
                                        <p:tgtEl>
                                          <p:spTgt spid="320515">
                                            <p:txEl>
                                              <p:pRg st="8" end="8"/>
                                            </p:txEl>
                                          </p:spTgt>
                                        </p:tgtEl>
                                        <p:attrNameLst>
                                          <p:attrName>style.visibility</p:attrName>
                                        </p:attrNameLst>
                                      </p:cBhvr>
                                      <p:to>
                                        <p:strVal val="visible"/>
                                      </p:to>
                                    </p:set>
                                    <p:anim calcmode="lin" valueType="num">
                                      <p:cBhvr>
                                        <p:cTn id="67" dur="500" fill="hold"/>
                                        <p:tgtEl>
                                          <p:spTgt spid="320515">
                                            <p:txEl>
                                              <p:pRg st="8" end="8"/>
                                            </p:txEl>
                                          </p:spTgt>
                                        </p:tgtEl>
                                        <p:attrNameLst>
                                          <p:attrName>ppt_x</p:attrName>
                                        </p:attrNameLst>
                                      </p:cBhvr>
                                      <p:tavLst>
                                        <p:tav tm="0">
                                          <p:val>
                                            <p:strVal val="#ppt_x-#ppt_w/2"/>
                                          </p:val>
                                        </p:tav>
                                        <p:tav tm="100000">
                                          <p:val>
                                            <p:strVal val="#ppt_x"/>
                                          </p:val>
                                        </p:tav>
                                      </p:tavLst>
                                    </p:anim>
                                    <p:anim calcmode="lin" valueType="num">
                                      <p:cBhvr>
                                        <p:cTn id="68" dur="500" fill="hold"/>
                                        <p:tgtEl>
                                          <p:spTgt spid="320515">
                                            <p:txEl>
                                              <p:pRg st="8" end="8"/>
                                            </p:txEl>
                                          </p:spTgt>
                                        </p:tgtEl>
                                        <p:attrNameLst>
                                          <p:attrName>ppt_y</p:attrName>
                                        </p:attrNameLst>
                                      </p:cBhvr>
                                      <p:tavLst>
                                        <p:tav tm="0">
                                          <p:val>
                                            <p:strVal val="#ppt_y"/>
                                          </p:val>
                                        </p:tav>
                                        <p:tav tm="100000">
                                          <p:val>
                                            <p:strVal val="#ppt_y"/>
                                          </p:val>
                                        </p:tav>
                                      </p:tavLst>
                                    </p:anim>
                                    <p:anim calcmode="lin" valueType="num">
                                      <p:cBhvr>
                                        <p:cTn id="69" dur="500" fill="hold"/>
                                        <p:tgtEl>
                                          <p:spTgt spid="320515">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320515">
                                            <p:txEl>
                                              <p:pRg st="8" end="8"/>
                                            </p:txEl>
                                          </p:spTgt>
                                        </p:tgtEl>
                                        <p:attrNameLst>
                                          <p:attrName>ppt_h</p:attrName>
                                        </p:attrNameLst>
                                      </p:cBhvr>
                                      <p:tavLst>
                                        <p:tav tm="0">
                                          <p:val>
                                            <p:strVal val="#ppt_h"/>
                                          </p:val>
                                        </p:tav>
                                        <p:tav tm="100000">
                                          <p:val>
                                            <p:strVal val="#ppt_h"/>
                                          </p:val>
                                        </p:tav>
                                      </p:tavLst>
                                    </p:anim>
                                  </p:childTnLst>
                                </p:cTn>
                              </p:par>
                            </p:childTnLst>
                          </p:cTn>
                        </p:par>
                        <p:par>
                          <p:cTn id="71" fill="hold">
                            <p:stCondLst>
                              <p:cond delay="5000"/>
                            </p:stCondLst>
                            <p:childTnLst>
                              <p:par>
                                <p:cTn id="72" presetID="17" presetClass="entr" presetSubtype="8" fill="hold" grpId="0" nodeType="afterEffect">
                                  <p:stCondLst>
                                    <p:cond delay="0"/>
                                  </p:stCondLst>
                                  <p:childTnLst>
                                    <p:set>
                                      <p:cBhvr>
                                        <p:cTn id="73" dur="1" fill="hold">
                                          <p:stCondLst>
                                            <p:cond delay="0"/>
                                          </p:stCondLst>
                                        </p:cTn>
                                        <p:tgtEl>
                                          <p:spTgt spid="320515">
                                            <p:txEl>
                                              <p:pRg st="9" end="9"/>
                                            </p:txEl>
                                          </p:spTgt>
                                        </p:tgtEl>
                                        <p:attrNameLst>
                                          <p:attrName>style.visibility</p:attrName>
                                        </p:attrNameLst>
                                      </p:cBhvr>
                                      <p:to>
                                        <p:strVal val="visible"/>
                                      </p:to>
                                    </p:set>
                                    <p:anim calcmode="lin" valueType="num">
                                      <p:cBhvr>
                                        <p:cTn id="74" dur="500" fill="hold"/>
                                        <p:tgtEl>
                                          <p:spTgt spid="320515">
                                            <p:txEl>
                                              <p:pRg st="9" end="9"/>
                                            </p:txEl>
                                          </p:spTgt>
                                        </p:tgtEl>
                                        <p:attrNameLst>
                                          <p:attrName>ppt_x</p:attrName>
                                        </p:attrNameLst>
                                      </p:cBhvr>
                                      <p:tavLst>
                                        <p:tav tm="0">
                                          <p:val>
                                            <p:strVal val="#ppt_x-#ppt_w/2"/>
                                          </p:val>
                                        </p:tav>
                                        <p:tav tm="100000">
                                          <p:val>
                                            <p:strVal val="#ppt_x"/>
                                          </p:val>
                                        </p:tav>
                                      </p:tavLst>
                                    </p:anim>
                                    <p:anim calcmode="lin" valueType="num">
                                      <p:cBhvr>
                                        <p:cTn id="75" dur="500" fill="hold"/>
                                        <p:tgtEl>
                                          <p:spTgt spid="320515">
                                            <p:txEl>
                                              <p:pRg st="9" end="9"/>
                                            </p:txEl>
                                          </p:spTgt>
                                        </p:tgtEl>
                                        <p:attrNameLst>
                                          <p:attrName>ppt_y</p:attrName>
                                        </p:attrNameLst>
                                      </p:cBhvr>
                                      <p:tavLst>
                                        <p:tav tm="0">
                                          <p:val>
                                            <p:strVal val="#ppt_y"/>
                                          </p:val>
                                        </p:tav>
                                        <p:tav tm="100000">
                                          <p:val>
                                            <p:strVal val="#ppt_y"/>
                                          </p:val>
                                        </p:tav>
                                      </p:tavLst>
                                    </p:anim>
                                    <p:anim calcmode="lin" valueType="num">
                                      <p:cBhvr>
                                        <p:cTn id="76" dur="500" fill="hold"/>
                                        <p:tgtEl>
                                          <p:spTgt spid="320515">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20515">
                                            <p:txEl>
                                              <p:pRg st="9" end="9"/>
                                            </p:txEl>
                                          </p:spTgt>
                                        </p:tgtEl>
                                        <p:attrNameLst>
                                          <p:attrName>ppt_h</p:attrName>
                                        </p:attrNameLst>
                                      </p:cBhvr>
                                      <p:tavLst>
                                        <p:tav tm="0">
                                          <p:val>
                                            <p:strVal val="#ppt_h"/>
                                          </p:val>
                                        </p:tav>
                                        <p:tav tm="100000">
                                          <p:val>
                                            <p:strVal val="#ppt_h"/>
                                          </p:val>
                                        </p:tav>
                                      </p:tavLst>
                                    </p:anim>
                                  </p:childTnLst>
                                </p:cTn>
                              </p:par>
                            </p:childTnLst>
                          </p:cTn>
                        </p:par>
                        <p:par>
                          <p:cTn id="78" fill="hold">
                            <p:stCondLst>
                              <p:cond delay="5500"/>
                            </p:stCondLst>
                            <p:childTnLst>
                              <p:par>
                                <p:cTn id="79" presetID="17" presetClass="entr" presetSubtype="8" fill="hold" grpId="0" nodeType="afterEffect">
                                  <p:stCondLst>
                                    <p:cond delay="0"/>
                                  </p:stCondLst>
                                  <p:childTnLst>
                                    <p:set>
                                      <p:cBhvr>
                                        <p:cTn id="80" dur="1" fill="hold">
                                          <p:stCondLst>
                                            <p:cond delay="0"/>
                                          </p:stCondLst>
                                        </p:cTn>
                                        <p:tgtEl>
                                          <p:spTgt spid="320515">
                                            <p:txEl>
                                              <p:pRg st="10" end="10"/>
                                            </p:txEl>
                                          </p:spTgt>
                                        </p:tgtEl>
                                        <p:attrNameLst>
                                          <p:attrName>style.visibility</p:attrName>
                                        </p:attrNameLst>
                                      </p:cBhvr>
                                      <p:to>
                                        <p:strVal val="visible"/>
                                      </p:to>
                                    </p:set>
                                    <p:anim calcmode="lin" valueType="num">
                                      <p:cBhvr>
                                        <p:cTn id="81" dur="500" fill="hold"/>
                                        <p:tgtEl>
                                          <p:spTgt spid="320515">
                                            <p:txEl>
                                              <p:pRg st="10" end="10"/>
                                            </p:txEl>
                                          </p:spTgt>
                                        </p:tgtEl>
                                        <p:attrNameLst>
                                          <p:attrName>ppt_x</p:attrName>
                                        </p:attrNameLst>
                                      </p:cBhvr>
                                      <p:tavLst>
                                        <p:tav tm="0">
                                          <p:val>
                                            <p:strVal val="#ppt_x-#ppt_w/2"/>
                                          </p:val>
                                        </p:tav>
                                        <p:tav tm="100000">
                                          <p:val>
                                            <p:strVal val="#ppt_x"/>
                                          </p:val>
                                        </p:tav>
                                      </p:tavLst>
                                    </p:anim>
                                    <p:anim calcmode="lin" valueType="num">
                                      <p:cBhvr>
                                        <p:cTn id="82" dur="500" fill="hold"/>
                                        <p:tgtEl>
                                          <p:spTgt spid="320515">
                                            <p:txEl>
                                              <p:pRg st="10" end="10"/>
                                            </p:txEl>
                                          </p:spTgt>
                                        </p:tgtEl>
                                        <p:attrNameLst>
                                          <p:attrName>ppt_y</p:attrName>
                                        </p:attrNameLst>
                                      </p:cBhvr>
                                      <p:tavLst>
                                        <p:tav tm="0">
                                          <p:val>
                                            <p:strVal val="#ppt_y"/>
                                          </p:val>
                                        </p:tav>
                                        <p:tav tm="100000">
                                          <p:val>
                                            <p:strVal val="#ppt_y"/>
                                          </p:val>
                                        </p:tav>
                                      </p:tavLst>
                                    </p:anim>
                                    <p:anim calcmode="lin" valueType="num">
                                      <p:cBhvr>
                                        <p:cTn id="83" dur="500" fill="hold"/>
                                        <p:tgtEl>
                                          <p:spTgt spid="320515">
                                            <p:txEl>
                                              <p:pRg st="10" end="10"/>
                                            </p:txEl>
                                          </p:spTgt>
                                        </p:tgtEl>
                                        <p:attrNameLst>
                                          <p:attrName>ppt_w</p:attrName>
                                        </p:attrNameLst>
                                      </p:cBhvr>
                                      <p:tavLst>
                                        <p:tav tm="0">
                                          <p:val>
                                            <p:fltVal val="0"/>
                                          </p:val>
                                        </p:tav>
                                        <p:tav tm="100000">
                                          <p:val>
                                            <p:strVal val="#ppt_w"/>
                                          </p:val>
                                        </p:tav>
                                      </p:tavLst>
                                    </p:anim>
                                    <p:anim calcmode="lin" valueType="num">
                                      <p:cBhvr>
                                        <p:cTn id="84" dur="500" fill="hold"/>
                                        <p:tgtEl>
                                          <p:spTgt spid="320515">
                                            <p:txEl>
                                              <p:pRg st="10" end="10"/>
                                            </p:txEl>
                                          </p:spTgt>
                                        </p:tgtEl>
                                        <p:attrNameLst>
                                          <p:attrName>ppt_h</p:attrName>
                                        </p:attrNameLst>
                                      </p:cBhvr>
                                      <p:tavLst>
                                        <p:tav tm="0">
                                          <p:val>
                                            <p:strVal val="#ppt_h"/>
                                          </p:val>
                                        </p:tav>
                                        <p:tav tm="100000">
                                          <p:val>
                                            <p:strVal val="#ppt_h"/>
                                          </p:val>
                                        </p:tav>
                                      </p:tavLst>
                                    </p:anim>
                                  </p:childTnLst>
                                </p:cTn>
                              </p:par>
                            </p:childTnLst>
                          </p:cTn>
                        </p:par>
                        <p:par>
                          <p:cTn id="85" fill="hold">
                            <p:stCondLst>
                              <p:cond delay="6000"/>
                            </p:stCondLst>
                            <p:childTnLst>
                              <p:par>
                                <p:cTn id="86" presetID="17" presetClass="entr" presetSubtype="8" fill="hold" grpId="0" nodeType="afterEffect">
                                  <p:stCondLst>
                                    <p:cond delay="0"/>
                                  </p:stCondLst>
                                  <p:childTnLst>
                                    <p:set>
                                      <p:cBhvr>
                                        <p:cTn id="87" dur="1" fill="hold">
                                          <p:stCondLst>
                                            <p:cond delay="0"/>
                                          </p:stCondLst>
                                        </p:cTn>
                                        <p:tgtEl>
                                          <p:spTgt spid="320515">
                                            <p:txEl>
                                              <p:pRg st="11" end="11"/>
                                            </p:txEl>
                                          </p:spTgt>
                                        </p:tgtEl>
                                        <p:attrNameLst>
                                          <p:attrName>style.visibility</p:attrName>
                                        </p:attrNameLst>
                                      </p:cBhvr>
                                      <p:to>
                                        <p:strVal val="visible"/>
                                      </p:to>
                                    </p:set>
                                    <p:anim calcmode="lin" valueType="num">
                                      <p:cBhvr>
                                        <p:cTn id="88" dur="500" fill="hold"/>
                                        <p:tgtEl>
                                          <p:spTgt spid="320515">
                                            <p:txEl>
                                              <p:pRg st="11" end="11"/>
                                            </p:txEl>
                                          </p:spTgt>
                                        </p:tgtEl>
                                        <p:attrNameLst>
                                          <p:attrName>ppt_x</p:attrName>
                                        </p:attrNameLst>
                                      </p:cBhvr>
                                      <p:tavLst>
                                        <p:tav tm="0">
                                          <p:val>
                                            <p:strVal val="#ppt_x-#ppt_w/2"/>
                                          </p:val>
                                        </p:tav>
                                        <p:tav tm="100000">
                                          <p:val>
                                            <p:strVal val="#ppt_x"/>
                                          </p:val>
                                        </p:tav>
                                      </p:tavLst>
                                    </p:anim>
                                    <p:anim calcmode="lin" valueType="num">
                                      <p:cBhvr>
                                        <p:cTn id="89" dur="500" fill="hold"/>
                                        <p:tgtEl>
                                          <p:spTgt spid="320515">
                                            <p:txEl>
                                              <p:pRg st="11" end="11"/>
                                            </p:txEl>
                                          </p:spTgt>
                                        </p:tgtEl>
                                        <p:attrNameLst>
                                          <p:attrName>ppt_y</p:attrName>
                                        </p:attrNameLst>
                                      </p:cBhvr>
                                      <p:tavLst>
                                        <p:tav tm="0">
                                          <p:val>
                                            <p:strVal val="#ppt_y"/>
                                          </p:val>
                                        </p:tav>
                                        <p:tav tm="100000">
                                          <p:val>
                                            <p:strVal val="#ppt_y"/>
                                          </p:val>
                                        </p:tav>
                                      </p:tavLst>
                                    </p:anim>
                                    <p:anim calcmode="lin" valueType="num">
                                      <p:cBhvr>
                                        <p:cTn id="90" dur="500" fill="hold"/>
                                        <p:tgtEl>
                                          <p:spTgt spid="320515">
                                            <p:txEl>
                                              <p:pRg st="11" end="11"/>
                                            </p:txEl>
                                          </p:spTgt>
                                        </p:tgtEl>
                                        <p:attrNameLst>
                                          <p:attrName>ppt_w</p:attrName>
                                        </p:attrNameLst>
                                      </p:cBhvr>
                                      <p:tavLst>
                                        <p:tav tm="0">
                                          <p:val>
                                            <p:fltVal val="0"/>
                                          </p:val>
                                        </p:tav>
                                        <p:tav tm="100000">
                                          <p:val>
                                            <p:strVal val="#ppt_w"/>
                                          </p:val>
                                        </p:tav>
                                      </p:tavLst>
                                    </p:anim>
                                    <p:anim calcmode="lin" valueType="num">
                                      <p:cBhvr>
                                        <p:cTn id="91" dur="500" fill="hold"/>
                                        <p:tgtEl>
                                          <p:spTgt spid="320515">
                                            <p:txEl>
                                              <p:pRg st="11" end="11"/>
                                            </p:txEl>
                                          </p:spTgt>
                                        </p:tgtEl>
                                        <p:attrNameLst>
                                          <p:attrName>ppt_h</p:attrName>
                                        </p:attrNameLst>
                                      </p:cBhvr>
                                      <p:tavLst>
                                        <p:tav tm="0">
                                          <p:val>
                                            <p:strVal val="#ppt_h"/>
                                          </p:val>
                                        </p:tav>
                                        <p:tav tm="100000">
                                          <p:val>
                                            <p:strVal val="#ppt_h"/>
                                          </p:val>
                                        </p:tav>
                                      </p:tavLst>
                                    </p:anim>
                                  </p:childTnLst>
                                </p:cTn>
                              </p:par>
                            </p:childTnLst>
                          </p:cTn>
                        </p:par>
                        <p:par>
                          <p:cTn id="92" fill="hold">
                            <p:stCondLst>
                              <p:cond delay="6500"/>
                            </p:stCondLst>
                            <p:childTnLst>
                              <p:par>
                                <p:cTn id="93" presetID="17" presetClass="entr" presetSubtype="8" fill="hold" grpId="0" nodeType="afterEffect">
                                  <p:stCondLst>
                                    <p:cond delay="0"/>
                                  </p:stCondLst>
                                  <p:childTnLst>
                                    <p:set>
                                      <p:cBhvr>
                                        <p:cTn id="94" dur="1" fill="hold">
                                          <p:stCondLst>
                                            <p:cond delay="0"/>
                                          </p:stCondLst>
                                        </p:cTn>
                                        <p:tgtEl>
                                          <p:spTgt spid="320515">
                                            <p:txEl>
                                              <p:pRg st="12" end="12"/>
                                            </p:txEl>
                                          </p:spTgt>
                                        </p:tgtEl>
                                        <p:attrNameLst>
                                          <p:attrName>style.visibility</p:attrName>
                                        </p:attrNameLst>
                                      </p:cBhvr>
                                      <p:to>
                                        <p:strVal val="visible"/>
                                      </p:to>
                                    </p:set>
                                    <p:anim calcmode="lin" valueType="num">
                                      <p:cBhvr>
                                        <p:cTn id="95" dur="500" fill="hold"/>
                                        <p:tgtEl>
                                          <p:spTgt spid="320515">
                                            <p:txEl>
                                              <p:pRg st="12" end="12"/>
                                            </p:txEl>
                                          </p:spTgt>
                                        </p:tgtEl>
                                        <p:attrNameLst>
                                          <p:attrName>ppt_x</p:attrName>
                                        </p:attrNameLst>
                                      </p:cBhvr>
                                      <p:tavLst>
                                        <p:tav tm="0">
                                          <p:val>
                                            <p:strVal val="#ppt_x-#ppt_w/2"/>
                                          </p:val>
                                        </p:tav>
                                        <p:tav tm="100000">
                                          <p:val>
                                            <p:strVal val="#ppt_x"/>
                                          </p:val>
                                        </p:tav>
                                      </p:tavLst>
                                    </p:anim>
                                    <p:anim calcmode="lin" valueType="num">
                                      <p:cBhvr>
                                        <p:cTn id="96" dur="500" fill="hold"/>
                                        <p:tgtEl>
                                          <p:spTgt spid="320515">
                                            <p:txEl>
                                              <p:pRg st="12" end="12"/>
                                            </p:txEl>
                                          </p:spTgt>
                                        </p:tgtEl>
                                        <p:attrNameLst>
                                          <p:attrName>ppt_y</p:attrName>
                                        </p:attrNameLst>
                                      </p:cBhvr>
                                      <p:tavLst>
                                        <p:tav tm="0">
                                          <p:val>
                                            <p:strVal val="#ppt_y"/>
                                          </p:val>
                                        </p:tav>
                                        <p:tav tm="100000">
                                          <p:val>
                                            <p:strVal val="#ppt_y"/>
                                          </p:val>
                                        </p:tav>
                                      </p:tavLst>
                                    </p:anim>
                                    <p:anim calcmode="lin" valueType="num">
                                      <p:cBhvr>
                                        <p:cTn id="97" dur="500" fill="hold"/>
                                        <p:tgtEl>
                                          <p:spTgt spid="320515">
                                            <p:txEl>
                                              <p:pRg st="12" end="12"/>
                                            </p:txEl>
                                          </p:spTgt>
                                        </p:tgtEl>
                                        <p:attrNameLst>
                                          <p:attrName>ppt_w</p:attrName>
                                        </p:attrNameLst>
                                      </p:cBhvr>
                                      <p:tavLst>
                                        <p:tav tm="0">
                                          <p:val>
                                            <p:fltVal val="0"/>
                                          </p:val>
                                        </p:tav>
                                        <p:tav tm="100000">
                                          <p:val>
                                            <p:strVal val="#ppt_w"/>
                                          </p:val>
                                        </p:tav>
                                      </p:tavLst>
                                    </p:anim>
                                    <p:anim calcmode="lin" valueType="num">
                                      <p:cBhvr>
                                        <p:cTn id="98" dur="500" fill="hold"/>
                                        <p:tgtEl>
                                          <p:spTgt spid="320515">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85800" y="0"/>
            <a:ext cx="7772400" cy="1066800"/>
          </a:xfrm>
        </p:spPr>
        <p:txBody>
          <a:bodyPr/>
          <a:lstStyle/>
          <a:p>
            <a:r>
              <a:rPr lang="pt-BR" sz="3200" b="1">
                <a:solidFill>
                  <a:srgbClr val="FFFF00"/>
                </a:solidFill>
              </a:rPr>
              <a:t>CÓDIGO DE ÉTICA</a:t>
            </a:r>
          </a:p>
        </p:txBody>
      </p:sp>
      <p:sp>
        <p:nvSpPr>
          <p:cNvPr id="317443" name="Rectangle 3"/>
          <p:cNvSpPr>
            <a:spLocks noGrp="1" noChangeArrowheads="1"/>
          </p:cNvSpPr>
          <p:nvPr>
            <p:ph type="body" idx="4294967295"/>
          </p:nvPr>
        </p:nvSpPr>
        <p:spPr>
          <a:xfrm>
            <a:off x="1219200" y="1676400"/>
            <a:ext cx="7239000" cy="5181600"/>
          </a:xfrm>
        </p:spPr>
        <p:txBody>
          <a:bodyPr/>
          <a:lstStyle/>
          <a:p>
            <a:pPr>
              <a:buFont typeface="Symbol" pitchFamily="18" charset="2"/>
              <a:buNone/>
            </a:pPr>
            <a:r>
              <a:rPr lang="pt-BR" sz="2800" b="1" dirty="0">
                <a:cs typeface="Times New Roman" pitchFamily="18" charset="0"/>
              </a:rPr>
              <a:t>	</a:t>
            </a:r>
            <a:r>
              <a:rPr lang="es-PY" b="1" dirty="0" smtClean="0">
                <a:cs typeface="Times New Roman" pitchFamily="18" charset="0"/>
              </a:rPr>
              <a:t>Una forma práctica de elaborar un buen código de ética está basada simplemente en la consciencia de lo que es </a:t>
            </a:r>
            <a:r>
              <a:rPr lang="es-PY" b="1" dirty="0" smtClean="0">
                <a:solidFill>
                  <a:srgbClr val="FFCC00"/>
                </a:solidFill>
                <a:cs typeface="Times New Roman" pitchFamily="18" charset="0"/>
              </a:rPr>
              <a:t>cierto o errado</a:t>
            </a:r>
            <a:r>
              <a:rPr lang="es-PY" b="1" dirty="0" smtClean="0">
                <a:cs typeface="Times New Roman" pitchFamily="18" charset="0"/>
              </a:rPr>
              <a:t>, y el mejor </a:t>
            </a:r>
            <a:r>
              <a:rPr lang="es-PY" b="1" dirty="0" smtClean="0">
                <a:solidFill>
                  <a:srgbClr val="FFCC00"/>
                </a:solidFill>
                <a:cs typeface="Times New Roman" pitchFamily="18" charset="0"/>
              </a:rPr>
              <a:t>evaluador </a:t>
            </a:r>
            <a:r>
              <a:rPr lang="es-PY" b="1" dirty="0" smtClean="0">
                <a:cs typeface="Times New Roman" pitchFamily="18" charset="0"/>
              </a:rPr>
              <a:t>de los resultados es la propia </a:t>
            </a:r>
            <a:r>
              <a:rPr lang="es-PY" b="1" dirty="0" smtClean="0">
                <a:solidFill>
                  <a:srgbClr val="FFCC00"/>
                </a:solidFill>
                <a:cs typeface="Times New Roman" pitchFamily="18" charset="0"/>
              </a:rPr>
              <a:t>consciencia </a:t>
            </a:r>
            <a:r>
              <a:rPr lang="es-PY" b="1" dirty="0" smtClean="0">
                <a:cs typeface="Times New Roman" pitchFamily="18" charset="0"/>
              </a:rPr>
              <a:t>de la persona. </a:t>
            </a:r>
            <a:endParaRPr lang="es-PY"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wipe(left)">
                                      <p:cBhvr>
                                        <p:cTn id="7" dur="500"/>
                                        <p:tgtEl>
                                          <p:spTgt spid="317442"/>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7443">
                                            <p:txEl>
                                              <p:pRg st="0" end="0"/>
                                            </p:txEl>
                                          </p:spTgt>
                                        </p:tgtEl>
                                        <p:attrNameLst>
                                          <p:attrName>style.visibility</p:attrName>
                                        </p:attrNameLst>
                                      </p:cBhvr>
                                      <p:to>
                                        <p:strVal val="visible"/>
                                      </p:to>
                                    </p:set>
                                    <p:anim calcmode="lin" valueType="num">
                                      <p:cBhvr>
                                        <p:cTn id="11" dur="500" fill="hold"/>
                                        <p:tgtEl>
                                          <p:spTgt spid="317443">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744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74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4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autoUpdateAnimBg="0"/>
      <p:bldP spid="317443"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r>
              <a:rPr lang="pt-BR" sz="3200" b="1">
                <a:solidFill>
                  <a:srgbClr val="FFFF00"/>
                </a:solidFill>
              </a:rPr>
              <a:t>CÓDIGO DE ÉTICA</a:t>
            </a:r>
          </a:p>
        </p:txBody>
      </p:sp>
      <p:sp>
        <p:nvSpPr>
          <p:cNvPr id="318467" name="Rectangle 3"/>
          <p:cNvSpPr>
            <a:spLocks noGrp="1" noChangeArrowheads="1"/>
          </p:cNvSpPr>
          <p:nvPr>
            <p:ph type="body" idx="4294967295"/>
          </p:nvPr>
        </p:nvSpPr>
        <p:spPr>
          <a:xfrm>
            <a:off x="685800" y="980728"/>
            <a:ext cx="8077200" cy="5877272"/>
          </a:xfrm>
          <a:ln/>
        </p:spPr>
        <p:txBody>
          <a:bodyPr/>
          <a:lstStyle/>
          <a:p>
            <a:pPr>
              <a:buFont typeface="Symbol" pitchFamily="18" charset="2"/>
              <a:buNone/>
            </a:pPr>
            <a:r>
              <a:rPr lang="pt-BR" sz="2800" b="1" dirty="0">
                <a:cs typeface="Times New Roman" pitchFamily="18" charset="0"/>
              </a:rPr>
              <a:t>	</a:t>
            </a:r>
            <a:r>
              <a:rPr lang="es-PY" sz="2400" b="1" dirty="0" smtClean="0">
                <a:solidFill>
                  <a:srgbClr val="66FF33"/>
                </a:solidFill>
                <a:cs typeface="Times New Roman" pitchFamily="18" charset="0"/>
              </a:rPr>
              <a:t>Código de ética</a:t>
            </a:r>
            <a:r>
              <a:rPr lang="es-PY" sz="2400" b="1" dirty="0" smtClean="0">
                <a:cs typeface="Times New Roman" pitchFamily="18" charset="0"/>
              </a:rPr>
              <a:t> </a:t>
            </a:r>
            <a:r>
              <a:rPr lang="es-PY" sz="2400" b="1" dirty="0" smtClean="0">
                <a:solidFill>
                  <a:srgbClr val="66FF33"/>
                </a:solidFill>
                <a:cs typeface="Times New Roman" pitchFamily="18" charset="0"/>
              </a:rPr>
              <a:t>del Centro de Ética Empresarial de </a:t>
            </a:r>
            <a:r>
              <a:rPr lang="es-PY" sz="2400" b="1" dirty="0" err="1" smtClean="0">
                <a:solidFill>
                  <a:srgbClr val="66FF33"/>
                </a:solidFill>
                <a:cs typeface="Times New Roman" pitchFamily="18" charset="0"/>
              </a:rPr>
              <a:t>Bentley</a:t>
            </a:r>
            <a:r>
              <a:rPr lang="es-PY" sz="2400" b="1" dirty="0" smtClean="0">
                <a:solidFill>
                  <a:srgbClr val="66FF33"/>
                </a:solidFill>
                <a:cs typeface="Times New Roman" pitchFamily="18" charset="0"/>
              </a:rPr>
              <a:t> </a:t>
            </a:r>
            <a:r>
              <a:rPr lang="es-PY" sz="2400" b="1" dirty="0" err="1" smtClean="0">
                <a:solidFill>
                  <a:srgbClr val="66FF33"/>
                </a:solidFill>
                <a:cs typeface="Times New Roman" pitchFamily="18" charset="0"/>
              </a:rPr>
              <a:t>College</a:t>
            </a:r>
            <a:r>
              <a:rPr lang="es-PY" sz="2400" b="1" dirty="0" smtClean="0">
                <a:solidFill>
                  <a:srgbClr val="66FF33"/>
                </a:solidFill>
                <a:cs typeface="Times New Roman" pitchFamily="18" charset="0"/>
              </a:rPr>
              <a:t> utilizado para sus programas de capacitación:</a:t>
            </a:r>
          </a:p>
          <a:p>
            <a:pPr lvl="2"/>
            <a:r>
              <a:rPr lang="es-PY" b="1" dirty="0" smtClean="0">
                <a:cs typeface="Times New Roman" pitchFamily="18" charset="0"/>
              </a:rPr>
              <a:t>¿Es cierto? </a:t>
            </a:r>
            <a:r>
              <a:rPr lang="es-PY" b="1" dirty="0" smtClean="0">
                <a:solidFill>
                  <a:schemeClr val="accent1">
                    <a:lumMod val="40000"/>
                    <a:lumOff val="60000"/>
                  </a:schemeClr>
                </a:solidFill>
                <a:cs typeface="Times New Roman" pitchFamily="18" charset="0"/>
              </a:rPr>
              <a:t>(derechos morales) </a:t>
            </a:r>
          </a:p>
          <a:p>
            <a:pPr lvl="2"/>
            <a:r>
              <a:rPr lang="es-PY" b="1" dirty="0" smtClean="0">
                <a:cs typeface="Times New Roman" pitchFamily="18" charset="0"/>
              </a:rPr>
              <a:t>¿Es justo? </a:t>
            </a:r>
            <a:r>
              <a:rPr lang="es-PY" b="1" dirty="0" smtClean="0">
                <a:solidFill>
                  <a:schemeClr val="accent1">
                    <a:lumMod val="40000"/>
                    <a:lumOff val="60000"/>
                  </a:schemeClr>
                </a:solidFill>
                <a:cs typeface="Times New Roman" pitchFamily="18" charset="0"/>
              </a:rPr>
              <a:t>(principio de la justica) </a:t>
            </a:r>
          </a:p>
          <a:p>
            <a:pPr lvl="2"/>
            <a:r>
              <a:rPr lang="es-PY" b="1" dirty="0" smtClean="0">
                <a:cs typeface="Times New Roman" pitchFamily="18" charset="0"/>
              </a:rPr>
              <a:t>¿Quién será perjudicado? </a:t>
            </a:r>
            <a:r>
              <a:rPr lang="es-PY" b="1" dirty="0" smtClean="0">
                <a:solidFill>
                  <a:schemeClr val="accent1">
                    <a:lumMod val="40000"/>
                    <a:lumOff val="60000"/>
                  </a:schemeClr>
                </a:solidFill>
                <a:cs typeface="Times New Roman" pitchFamily="18" charset="0"/>
              </a:rPr>
              <a:t>(concepto utilitario) </a:t>
            </a:r>
          </a:p>
          <a:p>
            <a:pPr lvl="2"/>
            <a:r>
              <a:rPr lang="es-PY" b="1" dirty="0" smtClean="0">
                <a:cs typeface="Times New Roman" pitchFamily="18" charset="0"/>
              </a:rPr>
              <a:t>¿Usted se sentiría cómodo si los detalles de su decisión fueren publicados en la primera página del principal periódico de su ciudad? </a:t>
            </a:r>
            <a:r>
              <a:rPr lang="es-PY" b="1" dirty="0" smtClean="0">
                <a:solidFill>
                  <a:schemeClr val="accent1">
                    <a:lumMod val="40000"/>
                    <a:lumOff val="60000"/>
                  </a:schemeClr>
                </a:solidFill>
                <a:cs typeface="Times New Roman" pitchFamily="18" charset="0"/>
              </a:rPr>
              <a:t>(principio de la revelación) </a:t>
            </a:r>
          </a:p>
          <a:p>
            <a:pPr lvl="2"/>
            <a:r>
              <a:rPr lang="es-PY" b="1" dirty="0" smtClean="0">
                <a:cs typeface="Times New Roman" pitchFamily="18" charset="0"/>
              </a:rPr>
              <a:t>¿Usted le diría para hacer lo mismo a su hijo? </a:t>
            </a:r>
            <a:r>
              <a:rPr lang="es-PY" b="1" dirty="0" smtClean="0">
                <a:solidFill>
                  <a:schemeClr val="accent1">
                    <a:lumMod val="40000"/>
                    <a:lumOff val="60000"/>
                  </a:schemeClr>
                </a:solidFill>
                <a:cs typeface="Times New Roman" pitchFamily="18" charset="0"/>
              </a:rPr>
              <a:t>(principio de la reversibilidad) </a:t>
            </a:r>
          </a:p>
          <a:p>
            <a:pPr lvl="2"/>
            <a:r>
              <a:rPr lang="es-PY" b="1" dirty="0" smtClean="0">
                <a:cs typeface="Times New Roman" pitchFamily="18" charset="0"/>
              </a:rPr>
              <a:t>¿Esto huele bien o mal?</a:t>
            </a:r>
            <a:r>
              <a:rPr lang="es-PY" b="1" dirty="0" smtClean="0">
                <a:solidFill>
                  <a:schemeClr val="accent1">
                    <a:lumMod val="40000"/>
                    <a:lumOff val="60000"/>
                  </a:schemeClr>
                </a:solidFill>
                <a:cs typeface="Times New Roman" pitchFamily="18" charset="0"/>
              </a:rPr>
              <a:t>(consciencia) </a:t>
            </a:r>
          </a:p>
          <a:p>
            <a:pPr>
              <a:buFont typeface="Symbol" pitchFamily="18" charset="2"/>
              <a:buNone/>
            </a:pPr>
            <a:endParaRPr lang="pt-PT" sz="2000" b="1" dirty="0">
              <a:solidFill>
                <a:schemeClr val="hlink"/>
              </a:solidFill>
              <a:cs typeface="Times New Roman" pitchFamily="18" charset="0"/>
            </a:endParaRPr>
          </a:p>
          <a:p>
            <a:pPr lvl="2"/>
            <a:endParaRPr lang="pt-BR" sz="2000"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left)">
                                      <p:cBhvr>
                                        <p:cTn id="7" dur="500"/>
                                        <p:tgtEl>
                                          <p:spTgt spid="31846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 calcmode="lin" valueType="num">
                                      <p:cBhvr>
                                        <p:cTn id="11" dur="500" fill="hold"/>
                                        <p:tgtEl>
                                          <p:spTgt spid="31846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846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8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8467">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18467">
                                            <p:txEl>
                                              <p:pRg st="1" end="1"/>
                                            </p:txEl>
                                          </p:spTgt>
                                        </p:tgtEl>
                                        <p:attrNameLst>
                                          <p:attrName>style.visibility</p:attrName>
                                        </p:attrNameLst>
                                      </p:cBhvr>
                                      <p:to>
                                        <p:strVal val="visible"/>
                                      </p:to>
                                    </p:set>
                                    <p:anim calcmode="lin" valueType="num">
                                      <p:cBhvr>
                                        <p:cTn id="17" dur="500" fill="hold"/>
                                        <p:tgtEl>
                                          <p:spTgt spid="318467">
                                            <p:txEl>
                                              <p:pRg st="1" end="1"/>
                                            </p:txEl>
                                          </p:spTgt>
                                        </p:tgtEl>
                                        <p:attrNameLst>
                                          <p:attrName>ppt_x</p:attrName>
                                        </p:attrNameLst>
                                      </p:cBhvr>
                                      <p:tavLst>
                                        <p:tav tm="0">
                                          <p:val>
                                            <p:strVal val="#ppt_x-#ppt_w/2"/>
                                          </p:val>
                                        </p:tav>
                                        <p:tav tm="100000">
                                          <p:val>
                                            <p:strVal val="#ppt_x"/>
                                          </p:val>
                                        </p:tav>
                                      </p:tavLst>
                                    </p:anim>
                                    <p:anim calcmode="lin" valueType="num">
                                      <p:cBhvr>
                                        <p:cTn id="18" dur="500" fill="hold"/>
                                        <p:tgtEl>
                                          <p:spTgt spid="318467">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3184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8467">
                                            <p:txEl>
                                              <p:pRg st="1" end="1"/>
                                            </p:txEl>
                                          </p:spTgt>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318467">
                                            <p:txEl>
                                              <p:pRg st="2" end="2"/>
                                            </p:txEl>
                                          </p:spTgt>
                                        </p:tgtEl>
                                        <p:attrNameLst>
                                          <p:attrName>style.visibility</p:attrName>
                                        </p:attrNameLst>
                                      </p:cBhvr>
                                      <p:to>
                                        <p:strVal val="visible"/>
                                      </p:to>
                                    </p:set>
                                    <p:anim calcmode="lin" valueType="num">
                                      <p:cBhvr>
                                        <p:cTn id="23" dur="500" fill="hold"/>
                                        <p:tgtEl>
                                          <p:spTgt spid="31846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1846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184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18467">
                                            <p:txEl>
                                              <p:pRg st="2" end="2"/>
                                            </p:txEl>
                                          </p:spTgt>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318467">
                                            <p:txEl>
                                              <p:pRg st="3" end="3"/>
                                            </p:txEl>
                                          </p:spTgt>
                                        </p:tgtEl>
                                        <p:attrNameLst>
                                          <p:attrName>style.visibility</p:attrName>
                                        </p:attrNameLst>
                                      </p:cBhvr>
                                      <p:to>
                                        <p:strVal val="visible"/>
                                      </p:to>
                                    </p:set>
                                    <p:anim calcmode="lin" valueType="num">
                                      <p:cBhvr>
                                        <p:cTn id="29" dur="500" fill="hold"/>
                                        <p:tgtEl>
                                          <p:spTgt spid="318467">
                                            <p:txEl>
                                              <p:pRg st="3" end="3"/>
                                            </p:txEl>
                                          </p:spTgt>
                                        </p:tgtEl>
                                        <p:attrNameLst>
                                          <p:attrName>ppt_x</p:attrName>
                                        </p:attrNameLst>
                                      </p:cBhvr>
                                      <p:tavLst>
                                        <p:tav tm="0">
                                          <p:val>
                                            <p:strVal val="#ppt_x-#ppt_w/2"/>
                                          </p:val>
                                        </p:tav>
                                        <p:tav tm="100000">
                                          <p:val>
                                            <p:strVal val="#ppt_x"/>
                                          </p:val>
                                        </p:tav>
                                      </p:tavLst>
                                    </p:anim>
                                    <p:anim calcmode="lin" valueType="num">
                                      <p:cBhvr>
                                        <p:cTn id="30" dur="500" fill="hold"/>
                                        <p:tgtEl>
                                          <p:spTgt spid="318467">
                                            <p:txEl>
                                              <p:pRg st="3" end="3"/>
                                            </p:txEl>
                                          </p:spTgt>
                                        </p:tgtEl>
                                        <p:attrNameLst>
                                          <p:attrName>ppt_y</p:attrName>
                                        </p:attrNameLst>
                                      </p:cBhvr>
                                      <p:tavLst>
                                        <p:tav tm="0">
                                          <p:val>
                                            <p:strVal val="#ppt_y"/>
                                          </p:val>
                                        </p:tav>
                                        <p:tav tm="100000">
                                          <p:val>
                                            <p:strVal val="#ppt_y"/>
                                          </p:val>
                                        </p:tav>
                                      </p:tavLst>
                                    </p:anim>
                                    <p:anim calcmode="lin" valueType="num">
                                      <p:cBhvr>
                                        <p:cTn id="31" dur="500" fill="hold"/>
                                        <p:tgtEl>
                                          <p:spTgt spid="31846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18467">
                                            <p:txEl>
                                              <p:pRg st="3" end="3"/>
                                            </p:txEl>
                                          </p:spTgt>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0"/>
                                  </p:stCondLst>
                                  <p:childTnLst>
                                    <p:set>
                                      <p:cBhvr>
                                        <p:cTn id="34" dur="1" fill="hold">
                                          <p:stCondLst>
                                            <p:cond delay="0"/>
                                          </p:stCondLst>
                                        </p:cTn>
                                        <p:tgtEl>
                                          <p:spTgt spid="318467">
                                            <p:txEl>
                                              <p:pRg st="4" end="4"/>
                                            </p:txEl>
                                          </p:spTgt>
                                        </p:tgtEl>
                                        <p:attrNameLst>
                                          <p:attrName>style.visibility</p:attrName>
                                        </p:attrNameLst>
                                      </p:cBhvr>
                                      <p:to>
                                        <p:strVal val="visible"/>
                                      </p:to>
                                    </p:set>
                                    <p:anim calcmode="lin" valueType="num">
                                      <p:cBhvr>
                                        <p:cTn id="35" dur="500" fill="hold"/>
                                        <p:tgtEl>
                                          <p:spTgt spid="318467">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318467">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1846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18467">
                                            <p:txEl>
                                              <p:pRg st="4" end="4"/>
                                            </p:txEl>
                                          </p:spTgt>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18467">
                                            <p:txEl>
                                              <p:pRg st="5" end="5"/>
                                            </p:txEl>
                                          </p:spTgt>
                                        </p:tgtEl>
                                        <p:attrNameLst>
                                          <p:attrName>style.visibility</p:attrName>
                                        </p:attrNameLst>
                                      </p:cBhvr>
                                      <p:to>
                                        <p:strVal val="visible"/>
                                      </p:to>
                                    </p:set>
                                    <p:anim calcmode="lin" valueType="num">
                                      <p:cBhvr>
                                        <p:cTn id="41" dur="500" fill="hold"/>
                                        <p:tgtEl>
                                          <p:spTgt spid="318467">
                                            <p:txEl>
                                              <p:pRg st="5" end="5"/>
                                            </p:txEl>
                                          </p:spTgt>
                                        </p:tgtEl>
                                        <p:attrNameLst>
                                          <p:attrName>ppt_x</p:attrName>
                                        </p:attrNameLst>
                                      </p:cBhvr>
                                      <p:tavLst>
                                        <p:tav tm="0">
                                          <p:val>
                                            <p:strVal val="#ppt_x-#ppt_w/2"/>
                                          </p:val>
                                        </p:tav>
                                        <p:tav tm="100000">
                                          <p:val>
                                            <p:strVal val="#ppt_x"/>
                                          </p:val>
                                        </p:tav>
                                      </p:tavLst>
                                    </p:anim>
                                    <p:anim calcmode="lin" valueType="num">
                                      <p:cBhvr>
                                        <p:cTn id="42" dur="500" fill="hold"/>
                                        <p:tgtEl>
                                          <p:spTgt spid="318467">
                                            <p:txEl>
                                              <p:pRg st="5" end="5"/>
                                            </p:txEl>
                                          </p:spTgt>
                                        </p:tgtEl>
                                        <p:attrNameLst>
                                          <p:attrName>ppt_y</p:attrName>
                                        </p:attrNameLst>
                                      </p:cBhvr>
                                      <p:tavLst>
                                        <p:tav tm="0">
                                          <p:val>
                                            <p:strVal val="#ppt_y"/>
                                          </p:val>
                                        </p:tav>
                                        <p:tav tm="100000">
                                          <p:val>
                                            <p:strVal val="#ppt_y"/>
                                          </p:val>
                                        </p:tav>
                                      </p:tavLst>
                                    </p:anim>
                                    <p:anim calcmode="lin" valueType="num">
                                      <p:cBhvr>
                                        <p:cTn id="43" dur="500" fill="hold"/>
                                        <p:tgtEl>
                                          <p:spTgt spid="31846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18467">
                                            <p:txEl>
                                              <p:pRg st="5" end="5"/>
                                            </p:txEl>
                                          </p:spTgt>
                                        </p:tgtEl>
                                        <p:attrNameLst>
                                          <p:attrName>ppt_h</p:attrName>
                                        </p:attrNameLst>
                                      </p:cBhvr>
                                      <p:tavLst>
                                        <p:tav tm="0">
                                          <p:val>
                                            <p:strVal val="#ppt_h"/>
                                          </p:val>
                                        </p:tav>
                                        <p:tav tm="100000">
                                          <p:val>
                                            <p:strVal val="#ppt_h"/>
                                          </p:val>
                                        </p:tav>
                                      </p:tavLst>
                                    </p:anim>
                                  </p:childTnLst>
                                </p:cTn>
                              </p:par>
                              <p:par>
                                <p:cTn id="45" presetID="17" presetClass="entr" presetSubtype="8" fill="hold" grpId="0" nodeType="withEffect">
                                  <p:stCondLst>
                                    <p:cond delay="0"/>
                                  </p:stCondLst>
                                  <p:childTnLst>
                                    <p:set>
                                      <p:cBhvr>
                                        <p:cTn id="46" dur="1" fill="hold">
                                          <p:stCondLst>
                                            <p:cond delay="0"/>
                                          </p:stCondLst>
                                        </p:cTn>
                                        <p:tgtEl>
                                          <p:spTgt spid="318467">
                                            <p:txEl>
                                              <p:pRg st="6" end="6"/>
                                            </p:txEl>
                                          </p:spTgt>
                                        </p:tgtEl>
                                        <p:attrNameLst>
                                          <p:attrName>style.visibility</p:attrName>
                                        </p:attrNameLst>
                                      </p:cBhvr>
                                      <p:to>
                                        <p:strVal val="visible"/>
                                      </p:to>
                                    </p:set>
                                    <p:anim calcmode="lin" valueType="num">
                                      <p:cBhvr>
                                        <p:cTn id="47" dur="500" fill="hold"/>
                                        <p:tgtEl>
                                          <p:spTgt spid="318467">
                                            <p:txEl>
                                              <p:pRg st="6" end="6"/>
                                            </p:txEl>
                                          </p:spTgt>
                                        </p:tgtEl>
                                        <p:attrNameLst>
                                          <p:attrName>ppt_x</p:attrName>
                                        </p:attrNameLst>
                                      </p:cBhvr>
                                      <p:tavLst>
                                        <p:tav tm="0">
                                          <p:val>
                                            <p:strVal val="#ppt_x-#ppt_w/2"/>
                                          </p:val>
                                        </p:tav>
                                        <p:tav tm="100000">
                                          <p:val>
                                            <p:strVal val="#ppt_x"/>
                                          </p:val>
                                        </p:tav>
                                      </p:tavLst>
                                    </p:anim>
                                    <p:anim calcmode="lin" valueType="num">
                                      <p:cBhvr>
                                        <p:cTn id="48" dur="500" fill="hold"/>
                                        <p:tgtEl>
                                          <p:spTgt spid="318467">
                                            <p:txEl>
                                              <p:pRg st="6" end="6"/>
                                            </p:txEl>
                                          </p:spTgt>
                                        </p:tgtEl>
                                        <p:attrNameLst>
                                          <p:attrName>ppt_y</p:attrName>
                                        </p:attrNameLst>
                                      </p:cBhvr>
                                      <p:tavLst>
                                        <p:tav tm="0">
                                          <p:val>
                                            <p:strVal val="#ppt_y"/>
                                          </p:val>
                                        </p:tav>
                                        <p:tav tm="100000">
                                          <p:val>
                                            <p:strVal val="#ppt_y"/>
                                          </p:val>
                                        </p:tav>
                                      </p:tavLst>
                                    </p:anim>
                                    <p:anim calcmode="lin" valueType="num">
                                      <p:cBhvr>
                                        <p:cTn id="49" dur="500" fill="hold"/>
                                        <p:tgtEl>
                                          <p:spTgt spid="31846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1846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85800" y="0"/>
            <a:ext cx="7772400" cy="1066800"/>
          </a:xfrm>
        </p:spPr>
        <p:txBody>
          <a:bodyPr/>
          <a:lstStyle/>
          <a:p>
            <a:r>
              <a:rPr lang="pt-BR" sz="3200" b="1" dirty="0">
                <a:solidFill>
                  <a:srgbClr val="FFFF00"/>
                </a:solidFill>
                <a:cs typeface="Times New Roman" pitchFamily="18" charset="0"/>
              </a:rPr>
              <a:t>Políticas de ética </a:t>
            </a:r>
            <a:r>
              <a:rPr lang="pt-BR" sz="3200" b="1" dirty="0" err="1" smtClean="0">
                <a:solidFill>
                  <a:srgbClr val="FFFF00"/>
                </a:solidFill>
                <a:cs typeface="Times New Roman" pitchFamily="18" charset="0"/>
              </a:rPr>
              <a:t>en</a:t>
            </a:r>
            <a:r>
              <a:rPr lang="pt-BR" sz="3200" b="1" dirty="0" smtClean="0">
                <a:solidFill>
                  <a:srgbClr val="FFFF00"/>
                </a:solidFill>
                <a:cs typeface="Times New Roman" pitchFamily="18" charset="0"/>
              </a:rPr>
              <a:t> </a:t>
            </a:r>
            <a:r>
              <a:rPr lang="pt-BR" sz="3200" b="1" dirty="0" err="1" smtClean="0">
                <a:solidFill>
                  <a:srgbClr val="FFFF00"/>
                </a:solidFill>
                <a:cs typeface="Times New Roman" pitchFamily="18" charset="0"/>
              </a:rPr>
              <a:t>la</a:t>
            </a:r>
            <a:r>
              <a:rPr lang="pt-BR" sz="3200" b="1" dirty="0" smtClean="0">
                <a:solidFill>
                  <a:srgbClr val="FFFF00"/>
                </a:solidFill>
                <a:cs typeface="Times New Roman" pitchFamily="18" charset="0"/>
              </a:rPr>
              <a:t> </a:t>
            </a:r>
            <a:r>
              <a:rPr lang="pt-BR" sz="3200" b="1" dirty="0">
                <a:solidFill>
                  <a:srgbClr val="FFFF00"/>
                </a:solidFill>
                <a:cs typeface="Times New Roman" pitchFamily="18" charset="0"/>
              </a:rPr>
              <a:t>empresa</a:t>
            </a:r>
          </a:p>
        </p:txBody>
      </p:sp>
      <p:sp>
        <p:nvSpPr>
          <p:cNvPr id="319491" name="Rectangle 3"/>
          <p:cNvSpPr>
            <a:spLocks noGrp="1" noChangeArrowheads="1"/>
          </p:cNvSpPr>
          <p:nvPr>
            <p:ph type="body" idx="4294967295"/>
          </p:nvPr>
        </p:nvSpPr>
        <p:spPr>
          <a:xfrm>
            <a:off x="762000" y="1295400"/>
            <a:ext cx="7239000" cy="5562600"/>
          </a:xfrm>
          <a:ln/>
        </p:spPr>
        <p:txBody>
          <a:bodyPr/>
          <a:lstStyle/>
          <a:p>
            <a:pPr algn="just">
              <a:buFont typeface="Symbol" pitchFamily="18" charset="2"/>
              <a:buNone/>
            </a:pPr>
            <a:r>
              <a:rPr lang="pt-BR" sz="2800" b="1" dirty="0">
                <a:cs typeface="Times New Roman" pitchFamily="18" charset="0"/>
              </a:rPr>
              <a:t>	</a:t>
            </a:r>
            <a:r>
              <a:rPr lang="es-PY" sz="2800" b="1" dirty="0" smtClean="0">
                <a:cs typeface="Times New Roman" pitchFamily="18" charset="0"/>
              </a:rPr>
              <a:t>El</a:t>
            </a:r>
            <a:r>
              <a:rPr lang="es-PY" b="1" dirty="0" smtClean="0">
                <a:cs typeface="Times New Roman" pitchFamily="18" charset="0"/>
              </a:rPr>
              <a:t> objetivo de estas preguntas es resaltar un proceso de </a:t>
            </a:r>
            <a:r>
              <a:rPr lang="es-PY" b="1" dirty="0" smtClean="0">
                <a:solidFill>
                  <a:srgbClr val="FFCC00"/>
                </a:solidFill>
                <a:cs typeface="Times New Roman" pitchFamily="18" charset="0"/>
              </a:rPr>
              <a:t>pensamiento ético</a:t>
            </a:r>
            <a:r>
              <a:rPr lang="es-PY" b="1" dirty="0" smtClean="0">
                <a:cs typeface="Times New Roman" pitchFamily="18" charset="0"/>
              </a:rPr>
              <a:t> que pueda ser aplicado al tomar las </a:t>
            </a:r>
            <a:r>
              <a:rPr lang="es-PY" b="1" dirty="0" smtClean="0">
                <a:solidFill>
                  <a:srgbClr val="FFCC00"/>
                </a:solidFill>
                <a:cs typeface="Times New Roman" pitchFamily="18" charset="0"/>
              </a:rPr>
              <a:t>decisiones  empresariales</a:t>
            </a:r>
            <a:r>
              <a:rPr lang="es-PY" b="1" dirty="0" smtClean="0">
                <a:cs typeface="Times New Roman" pitchFamily="18" charset="0"/>
              </a:rPr>
              <a:t> y que esté  apoyado por la </a:t>
            </a:r>
            <a:r>
              <a:rPr lang="es-PY" b="1" dirty="0" smtClean="0">
                <a:solidFill>
                  <a:srgbClr val="FFCC00"/>
                </a:solidFill>
                <a:cs typeface="Times New Roman" pitchFamily="18" charset="0"/>
              </a:rPr>
              <a:t>orientación de la                               consciencia.   </a:t>
            </a:r>
          </a:p>
          <a:p>
            <a:pPr>
              <a:buFont typeface="Symbol" pitchFamily="18" charset="2"/>
              <a:buNone/>
            </a:pPr>
            <a:r>
              <a:rPr lang="es-PY" b="1" dirty="0" smtClean="0">
                <a:cs typeface="Times New Roman" pitchFamily="18" charset="0"/>
              </a:rPr>
              <a:t>	</a:t>
            </a:r>
            <a:endParaRPr lang="es-PY"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wipe(left)">
                                      <p:cBhvr>
                                        <p:cTn id="7" dur="500"/>
                                        <p:tgtEl>
                                          <p:spTgt spid="31949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9491">
                                            <p:txEl>
                                              <p:pRg st="0" end="0"/>
                                            </p:txEl>
                                          </p:spTgt>
                                        </p:tgtEl>
                                        <p:attrNameLst>
                                          <p:attrName>style.visibility</p:attrName>
                                        </p:attrNameLst>
                                      </p:cBhvr>
                                      <p:to>
                                        <p:strVal val="visible"/>
                                      </p:to>
                                    </p:set>
                                    <p:anim calcmode="lin" valueType="num">
                                      <p:cBhvr>
                                        <p:cTn id="11" dur="500" fill="hold"/>
                                        <p:tgtEl>
                                          <p:spTgt spid="319491">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9491">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94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949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9491">
                                            <p:txEl>
                                              <p:pRg st="1" end="1"/>
                                            </p:txEl>
                                          </p:spTgt>
                                        </p:tgtEl>
                                        <p:attrNameLst>
                                          <p:attrName>style.visibility</p:attrName>
                                        </p:attrNameLst>
                                      </p:cBhvr>
                                      <p:to>
                                        <p:strVal val="visible"/>
                                      </p:to>
                                    </p:set>
                                    <p:anim calcmode="lin" valueType="num">
                                      <p:cBhvr>
                                        <p:cTn id="18" dur="500" fill="hold"/>
                                        <p:tgtEl>
                                          <p:spTgt spid="319491">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949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949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949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autoUpdateAnimBg="0"/>
      <p:bldP spid="319491"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2562" name="Rectangle 2050"/>
          <p:cNvSpPr>
            <a:spLocks noGrp="1" noChangeArrowheads="1"/>
          </p:cNvSpPr>
          <p:nvPr>
            <p:ph type="title"/>
          </p:nvPr>
        </p:nvSpPr>
        <p:spPr>
          <a:xfrm>
            <a:off x="685800" y="0"/>
            <a:ext cx="7772400" cy="1066800"/>
          </a:xfrm>
        </p:spPr>
        <p:txBody>
          <a:bodyPr/>
          <a:lstStyle/>
          <a:p>
            <a:r>
              <a:rPr lang="pt-BR" sz="3200" b="1" dirty="0">
                <a:solidFill>
                  <a:srgbClr val="FFFF00"/>
                </a:solidFill>
                <a:cs typeface="Times New Roman" pitchFamily="18" charset="0"/>
              </a:rPr>
              <a:t>Políticas de ética </a:t>
            </a:r>
            <a:r>
              <a:rPr lang="pt-BR" sz="3200" b="1" dirty="0" err="1" smtClean="0">
                <a:solidFill>
                  <a:srgbClr val="FFFF00"/>
                </a:solidFill>
                <a:cs typeface="Times New Roman" pitchFamily="18" charset="0"/>
              </a:rPr>
              <a:t>en</a:t>
            </a:r>
            <a:r>
              <a:rPr lang="pt-BR" sz="3200" b="1" dirty="0" smtClean="0">
                <a:solidFill>
                  <a:srgbClr val="FFFF00"/>
                </a:solidFill>
                <a:cs typeface="Times New Roman" pitchFamily="18" charset="0"/>
              </a:rPr>
              <a:t> </a:t>
            </a:r>
            <a:r>
              <a:rPr lang="pt-BR" sz="3200" b="1" dirty="0" err="1" smtClean="0">
                <a:solidFill>
                  <a:srgbClr val="FFFF00"/>
                </a:solidFill>
                <a:cs typeface="Times New Roman" pitchFamily="18" charset="0"/>
              </a:rPr>
              <a:t>la</a:t>
            </a:r>
            <a:r>
              <a:rPr lang="pt-BR" sz="3200" b="1" dirty="0" smtClean="0">
                <a:solidFill>
                  <a:srgbClr val="FFFF00"/>
                </a:solidFill>
                <a:cs typeface="Times New Roman" pitchFamily="18" charset="0"/>
              </a:rPr>
              <a:t> </a:t>
            </a:r>
            <a:r>
              <a:rPr lang="pt-BR" sz="3200" b="1" dirty="0">
                <a:solidFill>
                  <a:srgbClr val="FFFF00"/>
                </a:solidFill>
                <a:cs typeface="Times New Roman" pitchFamily="18" charset="0"/>
              </a:rPr>
              <a:t>empresa</a:t>
            </a:r>
          </a:p>
        </p:txBody>
      </p:sp>
      <p:sp>
        <p:nvSpPr>
          <p:cNvPr id="322563" name="Rectangle 2051"/>
          <p:cNvSpPr>
            <a:spLocks noGrp="1" noChangeArrowheads="1"/>
          </p:cNvSpPr>
          <p:nvPr>
            <p:ph type="body" idx="4294967295"/>
          </p:nvPr>
        </p:nvSpPr>
        <p:spPr>
          <a:xfrm>
            <a:off x="762000" y="1295400"/>
            <a:ext cx="8001000" cy="5181600"/>
          </a:xfrm>
        </p:spPr>
        <p:txBody>
          <a:bodyPr/>
          <a:lstStyle/>
          <a:p>
            <a:pPr algn="just"/>
            <a:r>
              <a:rPr lang="es-PY" sz="2800" b="1" dirty="0" smtClean="0">
                <a:cs typeface="Times New Roman" pitchFamily="18" charset="0"/>
              </a:rPr>
              <a:t>Institucionalización de la Ética Organizacional</a:t>
            </a:r>
          </a:p>
          <a:p>
            <a:pPr>
              <a:buFont typeface="Symbol" pitchFamily="18" charset="2"/>
              <a:buNone/>
            </a:pPr>
            <a:endParaRPr lang="es-PY" sz="2800" b="1" dirty="0" smtClean="0">
              <a:cs typeface="Times New Roman" pitchFamily="18" charset="0"/>
            </a:endParaRPr>
          </a:p>
          <a:p>
            <a:pPr lvl="1"/>
            <a:r>
              <a:rPr lang="es-PY" b="1" dirty="0" smtClean="0">
                <a:cs typeface="Times New Roman" pitchFamily="18" charset="0"/>
              </a:rPr>
              <a:t>Contrato psicológico; </a:t>
            </a:r>
          </a:p>
          <a:p>
            <a:pPr lvl="1"/>
            <a:r>
              <a:rPr lang="es-PY" b="1" dirty="0" smtClean="0">
                <a:cs typeface="Times New Roman" pitchFamily="18" charset="0"/>
              </a:rPr>
              <a:t>Compromiso organizacional; </a:t>
            </a:r>
          </a:p>
          <a:p>
            <a:pPr lvl="1"/>
            <a:r>
              <a:rPr lang="es-PY" b="1" dirty="0" smtClean="0">
                <a:cs typeface="Times New Roman" pitchFamily="18" charset="0"/>
              </a:rPr>
              <a:t>Una cultura orientada éticamente. </a:t>
            </a:r>
            <a:endParaRPr lang="es-PY"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2562"/>
                                        </p:tgtEl>
                                        <p:attrNameLst>
                                          <p:attrName>style.visibility</p:attrName>
                                        </p:attrNameLst>
                                      </p:cBhvr>
                                      <p:to>
                                        <p:strVal val="visible"/>
                                      </p:to>
                                    </p:set>
                                    <p:animEffect transition="in" filter="wipe(left)">
                                      <p:cBhvr>
                                        <p:cTn id="7" dur="500"/>
                                        <p:tgtEl>
                                          <p:spTgt spid="322562"/>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22563">
                                            <p:txEl>
                                              <p:pRg st="0" end="0"/>
                                            </p:txEl>
                                          </p:spTgt>
                                        </p:tgtEl>
                                        <p:attrNameLst>
                                          <p:attrName>style.visibility</p:attrName>
                                        </p:attrNameLst>
                                      </p:cBhvr>
                                      <p:to>
                                        <p:strVal val="visible"/>
                                      </p:to>
                                    </p:set>
                                    <p:anim calcmode="lin" valueType="num">
                                      <p:cBhvr>
                                        <p:cTn id="11" dur="500" fill="hold"/>
                                        <p:tgtEl>
                                          <p:spTgt spid="322563">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2256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225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2563">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22563">
                                            <p:txEl>
                                              <p:pRg st="2" end="2"/>
                                            </p:txEl>
                                          </p:spTgt>
                                        </p:tgtEl>
                                        <p:attrNameLst>
                                          <p:attrName>style.visibility</p:attrName>
                                        </p:attrNameLst>
                                      </p:cBhvr>
                                      <p:to>
                                        <p:strVal val="visible"/>
                                      </p:to>
                                    </p:set>
                                    <p:anim calcmode="lin" valueType="num">
                                      <p:cBhvr>
                                        <p:cTn id="17" dur="500" fill="hold"/>
                                        <p:tgtEl>
                                          <p:spTgt spid="322563">
                                            <p:txEl>
                                              <p:pRg st="2" end="2"/>
                                            </p:txEl>
                                          </p:spTgt>
                                        </p:tgtEl>
                                        <p:attrNameLst>
                                          <p:attrName>ppt_x</p:attrName>
                                        </p:attrNameLst>
                                      </p:cBhvr>
                                      <p:tavLst>
                                        <p:tav tm="0">
                                          <p:val>
                                            <p:strVal val="#ppt_x-#ppt_w/2"/>
                                          </p:val>
                                        </p:tav>
                                        <p:tav tm="100000">
                                          <p:val>
                                            <p:strVal val="#ppt_x"/>
                                          </p:val>
                                        </p:tav>
                                      </p:tavLst>
                                    </p:anim>
                                    <p:anim calcmode="lin" valueType="num">
                                      <p:cBhvr>
                                        <p:cTn id="18" dur="500" fill="hold"/>
                                        <p:tgtEl>
                                          <p:spTgt spid="322563">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3225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22563">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322563">
                                            <p:txEl>
                                              <p:pRg st="3" end="3"/>
                                            </p:txEl>
                                          </p:spTgt>
                                        </p:tgtEl>
                                        <p:attrNameLst>
                                          <p:attrName>style.visibility</p:attrName>
                                        </p:attrNameLst>
                                      </p:cBhvr>
                                      <p:to>
                                        <p:strVal val="visible"/>
                                      </p:to>
                                    </p:set>
                                    <p:anim calcmode="lin" valueType="num">
                                      <p:cBhvr>
                                        <p:cTn id="23" dur="500" fill="hold"/>
                                        <p:tgtEl>
                                          <p:spTgt spid="322563">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322563">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3225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2256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322563">
                                            <p:txEl>
                                              <p:pRg st="4" end="4"/>
                                            </p:txEl>
                                          </p:spTgt>
                                        </p:tgtEl>
                                        <p:attrNameLst>
                                          <p:attrName>style.visibility</p:attrName>
                                        </p:attrNameLst>
                                      </p:cBhvr>
                                      <p:to>
                                        <p:strVal val="visible"/>
                                      </p:to>
                                    </p:set>
                                    <p:anim calcmode="lin" valueType="num">
                                      <p:cBhvr>
                                        <p:cTn id="29" dur="500" fill="hold"/>
                                        <p:tgtEl>
                                          <p:spTgt spid="322563">
                                            <p:txEl>
                                              <p:pRg st="4" end="4"/>
                                            </p:txEl>
                                          </p:spTgt>
                                        </p:tgtEl>
                                        <p:attrNameLst>
                                          <p:attrName>ppt_x</p:attrName>
                                        </p:attrNameLst>
                                      </p:cBhvr>
                                      <p:tavLst>
                                        <p:tav tm="0">
                                          <p:val>
                                            <p:strVal val="#ppt_x-#ppt_w/2"/>
                                          </p:val>
                                        </p:tav>
                                        <p:tav tm="100000">
                                          <p:val>
                                            <p:strVal val="#ppt_x"/>
                                          </p:val>
                                        </p:tav>
                                      </p:tavLst>
                                    </p:anim>
                                    <p:anim calcmode="lin" valueType="num">
                                      <p:cBhvr>
                                        <p:cTn id="30" dur="500" fill="hold"/>
                                        <p:tgtEl>
                                          <p:spTgt spid="322563">
                                            <p:txEl>
                                              <p:pRg st="4" end="4"/>
                                            </p:txEl>
                                          </p:spTgt>
                                        </p:tgtEl>
                                        <p:attrNameLst>
                                          <p:attrName>ppt_y</p:attrName>
                                        </p:attrNameLst>
                                      </p:cBhvr>
                                      <p:tavLst>
                                        <p:tav tm="0">
                                          <p:val>
                                            <p:strVal val="#ppt_y"/>
                                          </p:val>
                                        </p:tav>
                                        <p:tav tm="100000">
                                          <p:val>
                                            <p:strVal val="#ppt_y"/>
                                          </p:val>
                                        </p:tav>
                                      </p:tavLst>
                                    </p:anim>
                                    <p:anim calcmode="lin" valueType="num">
                                      <p:cBhvr>
                                        <p:cTn id="31" dur="500" fill="hold"/>
                                        <p:tgtEl>
                                          <p:spTgt spid="32256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2256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utoUpdateAnimBg="0"/>
      <p:bldP spid="322563"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r>
              <a:rPr lang="pt-BR" sz="3600" b="1" dirty="0" smtClean="0">
                <a:solidFill>
                  <a:srgbClr val="FFFF00"/>
                </a:solidFill>
              </a:rPr>
              <a:t>DEFINICIÓN DE COOPERATIVA</a:t>
            </a:r>
            <a:endParaRPr lang="pt-BR" sz="3600" b="1" dirty="0">
              <a:solidFill>
                <a:srgbClr val="FFFF00"/>
              </a:solidFill>
            </a:endParaRPr>
          </a:p>
        </p:txBody>
      </p:sp>
      <p:sp>
        <p:nvSpPr>
          <p:cNvPr id="318467" name="Rectangle 3"/>
          <p:cNvSpPr>
            <a:spLocks noGrp="1" noChangeArrowheads="1"/>
          </p:cNvSpPr>
          <p:nvPr>
            <p:ph type="body" idx="4294967295"/>
          </p:nvPr>
        </p:nvSpPr>
        <p:spPr>
          <a:xfrm>
            <a:off x="685800" y="980728"/>
            <a:ext cx="8077200" cy="5472608"/>
          </a:xfrm>
          <a:ln/>
        </p:spPr>
        <p:txBody>
          <a:bodyPr/>
          <a:lstStyle/>
          <a:p>
            <a:pPr>
              <a:buNone/>
            </a:pPr>
            <a:r>
              <a:rPr lang="pt-BR" sz="2800" b="1" dirty="0">
                <a:cs typeface="Times New Roman" pitchFamily="18" charset="0"/>
              </a:rPr>
              <a:t>	</a:t>
            </a:r>
            <a:endParaRPr lang="pt-BR" sz="2800" b="1" dirty="0" smtClean="0">
              <a:cs typeface="Times New Roman" pitchFamily="18" charset="0"/>
            </a:endParaRPr>
          </a:p>
          <a:p>
            <a:pPr>
              <a:buNone/>
            </a:pPr>
            <a:r>
              <a:rPr lang="pt-BR" sz="2800" b="1" dirty="0" smtClean="0">
                <a:cs typeface="Times New Roman" pitchFamily="18" charset="0"/>
              </a:rPr>
              <a:t>	</a:t>
            </a:r>
            <a:r>
              <a:rPr lang="es-PY" sz="3600" dirty="0" smtClean="0"/>
              <a:t>Una cooperativa es una asociación autónoma de personas que se han unido voluntariamente para hacer frente a sus necesidades y aspiraciones económicas, sociales y culturales comunes por medio de una empresa de propiedad conjunta y democráticamente controlada. </a:t>
            </a:r>
            <a:endParaRPr lang="pt-PT" sz="3600" b="1" dirty="0">
              <a:solidFill>
                <a:schemeClr val="hlink"/>
              </a:solidFill>
              <a:cs typeface="Times New Roman" pitchFamily="18" charset="0"/>
            </a:endParaRPr>
          </a:p>
          <a:p>
            <a:pPr lvl="2">
              <a:buNone/>
            </a:pPr>
            <a:endParaRPr lang="pt-BR" sz="2000" b="1" dirty="0" smtClean="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left)">
                                      <p:cBhvr>
                                        <p:cTn id="7" dur="500"/>
                                        <p:tgtEl>
                                          <p:spTgt spid="31846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 calcmode="lin" valueType="num">
                                      <p:cBhvr>
                                        <p:cTn id="11" dur="500" fill="hold"/>
                                        <p:tgtEl>
                                          <p:spTgt spid="31846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846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8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8467">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8467">
                                            <p:txEl>
                                              <p:pRg st="1" end="1"/>
                                            </p:txEl>
                                          </p:spTgt>
                                        </p:tgtEl>
                                        <p:attrNameLst>
                                          <p:attrName>style.visibility</p:attrName>
                                        </p:attrNameLst>
                                      </p:cBhvr>
                                      <p:to>
                                        <p:strVal val="visible"/>
                                      </p:to>
                                    </p:set>
                                    <p:anim calcmode="lin" valueType="num">
                                      <p:cBhvr>
                                        <p:cTn id="18" dur="500" fill="hold"/>
                                        <p:tgtEl>
                                          <p:spTgt spid="318467">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8467">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846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84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r>
              <a:rPr lang="pt-BR" sz="3200" b="1" dirty="0" smtClean="0">
                <a:solidFill>
                  <a:srgbClr val="FFFF00"/>
                </a:solidFill>
              </a:rPr>
              <a:t>PIONEROS DEL COOPERATIVISMO</a:t>
            </a:r>
            <a:endParaRPr lang="pt-BR" sz="3200" b="1" dirty="0">
              <a:solidFill>
                <a:srgbClr val="FFFF00"/>
              </a:solidFill>
            </a:endParaRPr>
          </a:p>
        </p:txBody>
      </p:sp>
      <p:sp>
        <p:nvSpPr>
          <p:cNvPr id="318467" name="Rectangle 3"/>
          <p:cNvSpPr>
            <a:spLocks noGrp="1" noChangeArrowheads="1"/>
          </p:cNvSpPr>
          <p:nvPr>
            <p:ph type="body" idx="4294967295"/>
          </p:nvPr>
        </p:nvSpPr>
        <p:spPr>
          <a:xfrm>
            <a:off x="685800" y="980728"/>
            <a:ext cx="8077200" cy="5472608"/>
          </a:xfrm>
          <a:ln/>
        </p:spPr>
        <p:txBody>
          <a:bodyPr/>
          <a:lstStyle/>
          <a:p>
            <a:pPr>
              <a:buNone/>
            </a:pPr>
            <a:r>
              <a:rPr lang="pt-BR" sz="2800" b="1" dirty="0">
                <a:cs typeface="Times New Roman" pitchFamily="18" charset="0"/>
              </a:rPr>
              <a:t>	</a:t>
            </a:r>
            <a:r>
              <a:rPr lang="es-PY" sz="3600" dirty="0" smtClean="0"/>
              <a:t> </a:t>
            </a:r>
            <a:endParaRPr lang="pt-BR" sz="2000" b="1" dirty="0" smtClean="0">
              <a:cs typeface="Times New Roman" pitchFamily="18" charset="0"/>
            </a:endParaRPr>
          </a:p>
          <a:p>
            <a:pPr lvl="2">
              <a:buNone/>
            </a:pPr>
            <a:r>
              <a:rPr lang="es-PY" sz="3600" dirty="0" smtClean="0"/>
              <a:t>	Ya en 1844, los </a:t>
            </a:r>
            <a:r>
              <a:rPr lang="es-PY" sz="3600" b="1" dirty="0" smtClean="0"/>
              <a:t>Pioneros de </a:t>
            </a:r>
            <a:r>
              <a:rPr lang="es-PY" sz="3600" b="1" dirty="0" err="1" smtClean="0"/>
              <a:t>Rochdale</a:t>
            </a:r>
            <a:r>
              <a:rPr lang="es-PY" sz="3600" dirty="0" smtClean="0"/>
              <a:t>, fundadores de la primera cooperativa de la historia, habían formulado un sistema de principios simple, claro y contundente, que les aseguró la conducción de la organización en beneficio de sus miembros.</a:t>
            </a:r>
            <a:endParaRPr lang="pt-BR" sz="3600" b="1" dirty="0" smtClean="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left)">
                                      <p:cBhvr>
                                        <p:cTn id="7" dur="500"/>
                                        <p:tgtEl>
                                          <p:spTgt spid="31846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 calcmode="lin" valueType="num">
                                      <p:cBhvr>
                                        <p:cTn id="11" dur="500" fill="hold"/>
                                        <p:tgtEl>
                                          <p:spTgt spid="31846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846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8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8467">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18467">
                                            <p:txEl>
                                              <p:pRg st="1" end="1"/>
                                            </p:txEl>
                                          </p:spTgt>
                                        </p:tgtEl>
                                        <p:attrNameLst>
                                          <p:attrName>style.visibility</p:attrName>
                                        </p:attrNameLst>
                                      </p:cBhvr>
                                      <p:to>
                                        <p:strVal val="visible"/>
                                      </p:to>
                                    </p:set>
                                    <p:anim calcmode="lin" valueType="num">
                                      <p:cBhvr>
                                        <p:cTn id="17" dur="500" fill="hold"/>
                                        <p:tgtEl>
                                          <p:spTgt spid="318467">
                                            <p:txEl>
                                              <p:pRg st="1" end="1"/>
                                            </p:txEl>
                                          </p:spTgt>
                                        </p:tgtEl>
                                        <p:attrNameLst>
                                          <p:attrName>ppt_x</p:attrName>
                                        </p:attrNameLst>
                                      </p:cBhvr>
                                      <p:tavLst>
                                        <p:tav tm="0">
                                          <p:val>
                                            <p:strVal val="#ppt_x-#ppt_w/2"/>
                                          </p:val>
                                        </p:tav>
                                        <p:tav tm="100000">
                                          <p:val>
                                            <p:strVal val="#ppt_x"/>
                                          </p:val>
                                        </p:tav>
                                      </p:tavLst>
                                    </p:anim>
                                    <p:anim calcmode="lin" valueType="num">
                                      <p:cBhvr>
                                        <p:cTn id="18" dur="500" fill="hold"/>
                                        <p:tgtEl>
                                          <p:spTgt spid="318467">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3184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84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0"/>
            <a:ext cx="7772400" cy="1066800"/>
          </a:xfrm>
        </p:spPr>
        <p:txBody>
          <a:bodyPr/>
          <a:lstStyle/>
          <a:p>
            <a:r>
              <a:rPr lang="es-PY" sz="2800" b="1" dirty="0" smtClean="0">
                <a:solidFill>
                  <a:srgbClr val="FFFF66"/>
                </a:solidFill>
              </a:rPr>
              <a:t>Definiciones de Liderazgo </a:t>
            </a:r>
            <a:endParaRPr lang="es-PY" sz="2800" b="1" dirty="0">
              <a:solidFill>
                <a:srgbClr val="FFFF66"/>
              </a:solidFill>
            </a:endParaRPr>
          </a:p>
        </p:txBody>
      </p:sp>
      <p:sp>
        <p:nvSpPr>
          <p:cNvPr id="296963" name="Rectangle 3"/>
          <p:cNvSpPr>
            <a:spLocks noGrp="1" noChangeArrowheads="1"/>
          </p:cNvSpPr>
          <p:nvPr>
            <p:ph type="body" idx="4294967295"/>
          </p:nvPr>
        </p:nvSpPr>
        <p:spPr>
          <a:xfrm>
            <a:off x="468313" y="1125538"/>
            <a:ext cx="8534400" cy="5486400"/>
          </a:xfrm>
          <a:ln/>
        </p:spPr>
        <p:txBody>
          <a:bodyPr/>
          <a:lstStyle/>
          <a:p>
            <a:r>
              <a:rPr lang="es-PY" sz="2800" b="1" dirty="0" smtClean="0">
                <a:solidFill>
                  <a:schemeClr val="hlink"/>
                </a:solidFill>
              </a:rPr>
              <a:t>Organizaciones del futuro</a:t>
            </a:r>
            <a:r>
              <a:rPr lang="es-PY" sz="2800" b="1" dirty="0" smtClean="0">
                <a:solidFill>
                  <a:srgbClr val="00FF00"/>
                </a:solidFill>
              </a:rPr>
              <a:t> </a:t>
            </a:r>
          </a:p>
          <a:p>
            <a:pPr>
              <a:buFont typeface="Symbol" pitchFamily="18" charset="2"/>
              <a:buNone/>
            </a:pPr>
            <a:r>
              <a:rPr lang="es-PY" sz="2800" b="1" dirty="0" smtClean="0">
                <a:solidFill>
                  <a:srgbClr val="00FF00"/>
                </a:solidFill>
              </a:rPr>
              <a:t>	“ Los líderes más eficaces parecen exhibir un grado de </a:t>
            </a:r>
            <a:r>
              <a:rPr lang="es-PY" sz="2800" b="1" dirty="0" err="1" smtClean="0">
                <a:solidFill>
                  <a:srgbClr val="00FF00"/>
                </a:solidFill>
              </a:rPr>
              <a:t>versatibilidad</a:t>
            </a:r>
            <a:r>
              <a:rPr lang="es-PY" sz="2800" b="1" dirty="0" smtClean="0">
                <a:solidFill>
                  <a:srgbClr val="00FF00"/>
                </a:solidFill>
              </a:rPr>
              <a:t> y flexibilidad que les posibilite adaptar su comportamiento a las </a:t>
            </a:r>
            <a:r>
              <a:rPr lang="es-PY" sz="2800" b="1" smtClean="0">
                <a:solidFill>
                  <a:srgbClr val="00FF00"/>
                </a:solidFill>
              </a:rPr>
              <a:t>demandas constantes </a:t>
            </a:r>
            <a:r>
              <a:rPr lang="es-PY" sz="2800" b="1" dirty="0" smtClean="0">
                <a:solidFill>
                  <a:srgbClr val="00FF00"/>
                </a:solidFill>
              </a:rPr>
              <a:t>e contradictorias” </a:t>
            </a:r>
            <a:r>
              <a:rPr lang="es-PY" sz="1600" b="1" dirty="0" smtClean="0">
                <a:solidFill>
                  <a:srgbClr val="00FF00"/>
                </a:solidFill>
              </a:rPr>
              <a:t>(</a:t>
            </a:r>
            <a:r>
              <a:rPr lang="es-PY" sz="1600" b="1" dirty="0" err="1" smtClean="0">
                <a:solidFill>
                  <a:srgbClr val="00FF00"/>
                </a:solidFill>
              </a:rPr>
              <a:t>Stogdill</a:t>
            </a:r>
            <a:r>
              <a:rPr lang="es-PY" sz="1600" b="1" dirty="0" smtClean="0">
                <a:solidFill>
                  <a:srgbClr val="00FF00"/>
                </a:solidFill>
              </a:rPr>
              <a:t>, 1997)</a:t>
            </a:r>
          </a:p>
          <a:p>
            <a:r>
              <a:rPr lang="es-PY" sz="2800" b="1" dirty="0" smtClean="0">
                <a:solidFill>
                  <a:srgbClr val="00FF00"/>
                </a:solidFill>
              </a:rPr>
              <a:t>En la organización global, los líderes deben actuar con eficacia delante de culturas, valores, creencias y expectativas cada vez más diversificadas. Como las organizaciones están siendo cada vez más globalizadas, las personas pasan a exigir un tratamiento distinto como personas o grupos. </a:t>
            </a:r>
            <a:r>
              <a:rPr lang="es-PY" sz="1600" b="1" dirty="0" smtClean="0">
                <a:solidFill>
                  <a:srgbClr val="00FF00"/>
                </a:solidFill>
              </a:rPr>
              <a:t>(</a:t>
            </a:r>
            <a:r>
              <a:rPr lang="es-PY" sz="1600" b="1" dirty="0" err="1" smtClean="0">
                <a:solidFill>
                  <a:srgbClr val="00FF00"/>
                </a:solidFill>
              </a:rPr>
              <a:t>Hersey</a:t>
            </a:r>
            <a:r>
              <a:rPr lang="es-PY" sz="1600" b="1" dirty="0" smtClean="0">
                <a:solidFill>
                  <a:srgbClr val="00FF00"/>
                </a:solidFill>
              </a:rPr>
              <a:t> e Johnson, 1997)</a:t>
            </a:r>
          </a:p>
          <a:p>
            <a:pPr>
              <a:buFont typeface="Symbol" pitchFamily="18" charset="2"/>
              <a:buNone/>
            </a:pPr>
            <a:endParaRPr lang="pt-BR" sz="1600" b="1" dirty="0">
              <a:solidFill>
                <a:srgbClr val="FF00FF"/>
              </a:solidFill>
            </a:endParaRPr>
          </a:p>
        </p:txBody>
      </p:sp>
      <p:sp>
        <p:nvSpPr>
          <p:cNvPr id="296964" name="Line 4"/>
          <p:cNvSpPr>
            <a:spLocks noChangeShapeType="1"/>
          </p:cNvSpPr>
          <p:nvPr/>
        </p:nvSpPr>
        <p:spPr bwMode="auto">
          <a:xfrm>
            <a:off x="4572000" y="4495800"/>
            <a:ext cx="533400" cy="0"/>
          </a:xfrm>
          <a:prstGeom prst="line">
            <a:avLst/>
          </a:prstGeom>
          <a:noFill/>
          <a:ln w="9525">
            <a:noFill/>
            <a:round/>
            <a:headEnd/>
            <a:tailEnd type="triangle" w="med" len="med"/>
          </a:ln>
          <a:effectLst/>
        </p:spPr>
        <p:txBody>
          <a:bodyPr wrap="none" anchor="ctr"/>
          <a:lstStyle/>
          <a:p>
            <a:endParaRPr lang="es-PY"/>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left)">
                                      <p:cBhvr>
                                        <p:cTn id="7" dur="500"/>
                                        <p:tgtEl>
                                          <p:spTgt spid="296962"/>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96963">
                                            <p:txEl>
                                              <p:pRg st="0" end="0"/>
                                            </p:txEl>
                                          </p:spTgt>
                                        </p:tgtEl>
                                        <p:attrNameLst>
                                          <p:attrName>style.visibility</p:attrName>
                                        </p:attrNameLst>
                                      </p:cBhvr>
                                      <p:to>
                                        <p:strVal val="visible"/>
                                      </p:to>
                                    </p:set>
                                    <p:anim calcmode="lin" valueType="num">
                                      <p:cBhvr>
                                        <p:cTn id="11" dur="500" fill="hold"/>
                                        <p:tgtEl>
                                          <p:spTgt spid="296963">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29696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969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6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296963">
                                            <p:txEl>
                                              <p:pRg st="1" end="1"/>
                                            </p:txEl>
                                          </p:spTgt>
                                        </p:tgtEl>
                                        <p:attrNameLst>
                                          <p:attrName>style.visibility</p:attrName>
                                        </p:attrNameLst>
                                      </p:cBhvr>
                                      <p:to>
                                        <p:strVal val="visible"/>
                                      </p:to>
                                    </p:set>
                                    <p:anim calcmode="lin" valueType="num">
                                      <p:cBhvr>
                                        <p:cTn id="18" dur="500" fill="hold"/>
                                        <p:tgtEl>
                                          <p:spTgt spid="296963">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296963">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29696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9696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296963">
                                            <p:txEl>
                                              <p:pRg st="2" end="2"/>
                                            </p:txEl>
                                          </p:spTgt>
                                        </p:tgtEl>
                                        <p:attrNameLst>
                                          <p:attrName>style.visibility</p:attrName>
                                        </p:attrNameLst>
                                      </p:cBhvr>
                                      <p:to>
                                        <p:strVal val="visible"/>
                                      </p:to>
                                    </p:set>
                                    <p:anim calcmode="lin" valueType="num">
                                      <p:cBhvr>
                                        <p:cTn id="25" dur="500" fill="hold"/>
                                        <p:tgtEl>
                                          <p:spTgt spid="296963">
                                            <p:txEl>
                                              <p:pRg st="2" end="2"/>
                                            </p:txEl>
                                          </p:spTgt>
                                        </p:tgtEl>
                                        <p:attrNameLst>
                                          <p:attrName>ppt_x</p:attrName>
                                        </p:attrNameLst>
                                      </p:cBhvr>
                                      <p:tavLst>
                                        <p:tav tm="0">
                                          <p:val>
                                            <p:strVal val="#ppt_x-#ppt_w/2"/>
                                          </p:val>
                                        </p:tav>
                                        <p:tav tm="100000">
                                          <p:val>
                                            <p:strVal val="#ppt_x"/>
                                          </p:val>
                                        </p:tav>
                                      </p:tavLst>
                                    </p:anim>
                                    <p:anim calcmode="lin" valueType="num">
                                      <p:cBhvr>
                                        <p:cTn id="26" dur="500" fill="hold"/>
                                        <p:tgtEl>
                                          <p:spTgt spid="29696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9696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9696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autoUpdateAnimBg="0"/>
      <p:bldP spid="296963"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r>
              <a:rPr lang="pt-BR" sz="3600" b="1" dirty="0" smtClean="0">
                <a:solidFill>
                  <a:srgbClr val="FFFF00"/>
                </a:solidFill>
              </a:rPr>
              <a:t>VALORES COOPERATIVOS</a:t>
            </a:r>
            <a:endParaRPr lang="pt-BR" sz="3600" b="1" dirty="0">
              <a:solidFill>
                <a:srgbClr val="FFFF00"/>
              </a:solidFill>
            </a:endParaRPr>
          </a:p>
        </p:txBody>
      </p:sp>
      <p:sp>
        <p:nvSpPr>
          <p:cNvPr id="318467" name="Rectangle 3"/>
          <p:cNvSpPr>
            <a:spLocks noGrp="1" noChangeArrowheads="1"/>
          </p:cNvSpPr>
          <p:nvPr>
            <p:ph type="body" idx="4294967295"/>
          </p:nvPr>
        </p:nvSpPr>
        <p:spPr>
          <a:xfrm>
            <a:off x="685800" y="928670"/>
            <a:ext cx="8077200" cy="5668682"/>
          </a:xfrm>
          <a:ln/>
        </p:spPr>
        <p:txBody>
          <a:bodyPr/>
          <a:lstStyle/>
          <a:p>
            <a:pPr>
              <a:buNone/>
            </a:pPr>
            <a:r>
              <a:rPr lang="pt-BR" sz="2800" b="1" dirty="0" smtClean="0">
                <a:cs typeface="Times New Roman" pitchFamily="18" charset="0"/>
              </a:rPr>
              <a:t>	</a:t>
            </a:r>
            <a:r>
              <a:rPr lang="es-PY" b="1" dirty="0" smtClean="0"/>
              <a:t>Las cooperativas se basan en los valores de:</a:t>
            </a:r>
          </a:p>
          <a:p>
            <a:r>
              <a:rPr lang="es-PY" b="1" dirty="0" smtClean="0">
                <a:solidFill>
                  <a:srgbClr val="00FF00"/>
                </a:solidFill>
              </a:rPr>
              <a:t>Ayuda mutua, </a:t>
            </a:r>
          </a:p>
          <a:p>
            <a:r>
              <a:rPr lang="es-PY" b="1" dirty="0" smtClean="0">
                <a:solidFill>
                  <a:srgbClr val="00FF00"/>
                </a:solidFill>
              </a:rPr>
              <a:t>Responsabilidad,</a:t>
            </a:r>
          </a:p>
          <a:p>
            <a:r>
              <a:rPr lang="es-PY" b="1" dirty="0" smtClean="0">
                <a:solidFill>
                  <a:srgbClr val="00FF00"/>
                </a:solidFill>
              </a:rPr>
              <a:t>Democracia,</a:t>
            </a:r>
          </a:p>
          <a:p>
            <a:r>
              <a:rPr lang="es-PY" b="1" dirty="0" smtClean="0">
                <a:solidFill>
                  <a:srgbClr val="00FF00"/>
                </a:solidFill>
              </a:rPr>
              <a:t>Justicia</a:t>
            </a:r>
          </a:p>
          <a:p>
            <a:r>
              <a:rPr lang="es-PY" b="1" dirty="0" smtClean="0">
                <a:solidFill>
                  <a:srgbClr val="00FF00"/>
                </a:solidFill>
              </a:rPr>
              <a:t>Igualdad,</a:t>
            </a:r>
          </a:p>
          <a:p>
            <a:r>
              <a:rPr lang="es-PY" b="1" dirty="0" smtClean="0">
                <a:solidFill>
                  <a:srgbClr val="00FF00"/>
                </a:solidFill>
              </a:rPr>
              <a:t>Equidad </a:t>
            </a:r>
          </a:p>
          <a:p>
            <a:r>
              <a:rPr lang="es-PY" b="1" dirty="0" smtClean="0">
                <a:solidFill>
                  <a:srgbClr val="00FF00"/>
                </a:solidFill>
              </a:rPr>
              <a:t>Solidaridad y</a:t>
            </a:r>
          </a:p>
          <a:p>
            <a:r>
              <a:rPr lang="es-PY" b="1" dirty="0" smtClean="0">
                <a:solidFill>
                  <a:srgbClr val="00FF00"/>
                </a:solidFill>
              </a:rPr>
              <a:t>Libertad. </a:t>
            </a:r>
          </a:p>
          <a:p>
            <a:pPr>
              <a:buNone/>
            </a:pPr>
            <a:endParaRPr lang="es-PY" dirty="0" smtClean="0"/>
          </a:p>
          <a:p>
            <a:endParaRPr lang="es-PY" dirty="0" smtClean="0"/>
          </a:p>
          <a:p>
            <a:endParaRPr lang="es-PY" dirty="0" smtClean="0"/>
          </a:p>
          <a:p>
            <a:endParaRPr lang="es-PY" dirty="0" smtClean="0"/>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left)">
                                      <p:cBhvr>
                                        <p:cTn id="7" dur="500"/>
                                        <p:tgtEl>
                                          <p:spTgt spid="31846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 calcmode="lin" valueType="num">
                                      <p:cBhvr>
                                        <p:cTn id="11" dur="500" fill="hold"/>
                                        <p:tgtEl>
                                          <p:spTgt spid="31846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846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8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8467">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8467">
                                            <p:txEl>
                                              <p:pRg st="1" end="1"/>
                                            </p:txEl>
                                          </p:spTgt>
                                        </p:tgtEl>
                                        <p:attrNameLst>
                                          <p:attrName>style.visibility</p:attrName>
                                        </p:attrNameLst>
                                      </p:cBhvr>
                                      <p:to>
                                        <p:strVal val="visible"/>
                                      </p:to>
                                    </p:set>
                                    <p:anim calcmode="lin" valueType="num">
                                      <p:cBhvr>
                                        <p:cTn id="18" dur="500" fill="hold"/>
                                        <p:tgtEl>
                                          <p:spTgt spid="318467">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8467">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846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846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18467">
                                            <p:txEl>
                                              <p:pRg st="2" end="2"/>
                                            </p:txEl>
                                          </p:spTgt>
                                        </p:tgtEl>
                                        <p:attrNameLst>
                                          <p:attrName>style.visibility</p:attrName>
                                        </p:attrNameLst>
                                      </p:cBhvr>
                                      <p:to>
                                        <p:strVal val="visible"/>
                                      </p:to>
                                    </p:set>
                                    <p:anim calcmode="lin" valueType="num">
                                      <p:cBhvr>
                                        <p:cTn id="25" dur="500" fill="hold"/>
                                        <p:tgtEl>
                                          <p:spTgt spid="318467">
                                            <p:txEl>
                                              <p:pRg st="2" end="2"/>
                                            </p:txEl>
                                          </p:spTgt>
                                        </p:tgtEl>
                                        <p:attrNameLst>
                                          <p:attrName>ppt_x</p:attrName>
                                        </p:attrNameLst>
                                      </p:cBhvr>
                                      <p:tavLst>
                                        <p:tav tm="0">
                                          <p:val>
                                            <p:strVal val="#ppt_x-#ppt_w/2"/>
                                          </p:val>
                                        </p:tav>
                                        <p:tav tm="100000">
                                          <p:val>
                                            <p:strVal val="#ppt_x"/>
                                          </p:val>
                                        </p:tav>
                                      </p:tavLst>
                                    </p:anim>
                                    <p:anim calcmode="lin" valueType="num">
                                      <p:cBhvr>
                                        <p:cTn id="26" dur="500" fill="hold"/>
                                        <p:tgtEl>
                                          <p:spTgt spid="318467">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1846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18467">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8" fill="hold" grpId="0" nodeType="afterEffect">
                                  <p:stCondLst>
                                    <p:cond delay="0"/>
                                  </p:stCondLst>
                                  <p:childTnLst>
                                    <p:set>
                                      <p:cBhvr>
                                        <p:cTn id="31" dur="1" fill="hold">
                                          <p:stCondLst>
                                            <p:cond delay="0"/>
                                          </p:stCondLst>
                                        </p:cTn>
                                        <p:tgtEl>
                                          <p:spTgt spid="318467">
                                            <p:txEl>
                                              <p:pRg st="3" end="3"/>
                                            </p:txEl>
                                          </p:spTgt>
                                        </p:tgtEl>
                                        <p:attrNameLst>
                                          <p:attrName>style.visibility</p:attrName>
                                        </p:attrNameLst>
                                      </p:cBhvr>
                                      <p:to>
                                        <p:strVal val="visible"/>
                                      </p:to>
                                    </p:set>
                                    <p:anim calcmode="lin" valueType="num">
                                      <p:cBhvr>
                                        <p:cTn id="32" dur="500" fill="hold"/>
                                        <p:tgtEl>
                                          <p:spTgt spid="318467">
                                            <p:txEl>
                                              <p:pRg st="3" end="3"/>
                                            </p:txEl>
                                          </p:spTgt>
                                        </p:tgtEl>
                                        <p:attrNameLst>
                                          <p:attrName>ppt_x</p:attrName>
                                        </p:attrNameLst>
                                      </p:cBhvr>
                                      <p:tavLst>
                                        <p:tav tm="0">
                                          <p:val>
                                            <p:strVal val="#ppt_x-#ppt_w/2"/>
                                          </p:val>
                                        </p:tav>
                                        <p:tav tm="100000">
                                          <p:val>
                                            <p:strVal val="#ppt_x"/>
                                          </p:val>
                                        </p:tav>
                                      </p:tavLst>
                                    </p:anim>
                                    <p:anim calcmode="lin" valueType="num">
                                      <p:cBhvr>
                                        <p:cTn id="33" dur="500" fill="hold"/>
                                        <p:tgtEl>
                                          <p:spTgt spid="318467">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18467">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18467">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17" presetClass="entr" presetSubtype="8" fill="hold" grpId="0" nodeType="afterEffect">
                                  <p:stCondLst>
                                    <p:cond delay="0"/>
                                  </p:stCondLst>
                                  <p:childTnLst>
                                    <p:set>
                                      <p:cBhvr>
                                        <p:cTn id="38" dur="1" fill="hold">
                                          <p:stCondLst>
                                            <p:cond delay="0"/>
                                          </p:stCondLst>
                                        </p:cTn>
                                        <p:tgtEl>
                                          <p:spTgt spid="318467">
                                            <p:txEl>
                                              <p:pRg st="4" end="4"/>
                                            </p:txEl>
                                          </p:spTgt>
                                        </p:tgtEl>
                                        <p:attrNameLst>
                                          <p:attrName>style.visibility</p:attrName>
                                        </p:attrNameLst>
                                      </p:cBhvr>
                                      <p:to>
                                        <p:strVal val="visible"/>
                                      </p:to>
                                    </p:set>
                                    <p:anim calcmode="lin" valueType="num">
                                      <p:cBhvr>
                                        <p:cTn id="39" dur="500" fill="hold"/>
                                        <p:tgtEl>
                                          <p:spTgt spid="318467">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1846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1846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18467">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17" presetClass="entr" presetSubtype="8" fill="hold" grpId="0" nodeType="afterEffect">
                                  <p:stCondLst>
                                    <p:cond delay="0"/>
                                  </p:stCondLst>
                                  <p:childTnLst>
                                    <p:set>
                                      <p:cBhvr>
                                        <p:cTn id="45" dur="1" fill="hold">
                                          <p:stCondLst>
                                            <p:cond delay="0"/>
                                          </p:stCondLst>
                                        </p:cTn>
                                        <p:tgtEl>
                                          <p:spTgt spid="318467">
                                            <p:txEl>
                                              <p:pRg st="5" end="5"/>
                                            </p:txEl>
                                          </p:spTgt>
                                        </p:tgtEl>
                                        <p:attrNameLst>
                                          <p:attrName>style.visibility</p:attrName>
                                        </p:attrNameLst>
                                      </p:cBhvr>
                                      <p:to>
                                        <p:strVal val="visible"/>
                                      </p:to>
                                    </p:set>
                                    <p:anim calcmode="lin" valueType="num">
                                      <p:cBhvr>
                                        <p:cTn id="46" dur="500" fill="hold"/>
                                        <p:tgtEl>
                                          <p:spTgt spid="318467">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18467">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18467">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18467">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17" presetClass="entr" presetSubtype="8" fill="hold" grpId="0" nodeType="afterEffect">
                                  <p:stCondLst>
                                    <p:cond delay="0"/>
                                  </p:stCondLst>
                                  <p:childTnLst>
                                    <p:set>
                                      <p:cBhvr>
                                        <p:cTn id="52" dur="1" fill="hold">
                                          <p:stCondLst>
                                            <p:cond delay="0"/>
                                          </p:stCondLst>
                                        </p:cTn>
                                        <p:tgtEl>
                                          <p:spTgt spid="318467">
                                            <p:txEl>
                                              <p:pRg st="6" end="6"/>
                                            </p:txEl>
                                          </p:spTgt>
                                        </p:tgtEl>
                                        <p:attrNameLst>
                                          <p:attrName>style.visibility</p:attrName>
                                        </p:attrNameLst>
                                      </p:cBhvr>
                                      <p:to>
                                        <p:strVal val="visible"/>
                                      </p:to>
                                    </p:set>
                                    <p:anim calcmode="lin" valueType="num">
                                      <p:cBhvr>
                                        <p:cTn id="53" dur="500" fill="hold"/>
                                        <p:tgtEl>
                                          <p:spTgt spid="318467">
                                            <p:txEl>
                                              <p:pRg st="6" end="6"/>
                                            </p:txEl>
                                          </p:spTgt>
                                        </p:tgtEl>
                                        <p:attrNameLst>
                                          <p:attrName>ppt_x</p:attrName>
                                        </p:attrNameLst>
                                      </p:cBhvr>
                                      <p:tavLst>
                                        <p:tav tm="0">
                                          <p:val>
                                            <p:strVal val="#ppt_x-#ppt_w/2"/>
                                          </p:val>
                                        </p:tav>
                                        <p:tav tm="100000">
                                          <p:val>
                                            <p:strVal val="#ppt_x"/>
                                          </p:val>
                                        </p:tav>
                                      </p:tavLst>
                                    </p:anim>
                                    <p:anim calcmode="lin" valueType="num">
                                      <p:cBhvr>
                                        <p:cTn id="54" dur="500" fill="hold"/>
                                        <p:tgtEl>
                                          <p:spTgt spid="318467">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318467">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18467">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4000"/>
                            </p:stCondLst>
                            <p:childTnLst>
                              <p:par>
                                <p:cTn id="58" presetID="17" presetClass="entr" presetSubtype="8" fill="hold" grpId="0" nodeType="afterEffect">
                                  <p:stCondLst>
                                    <p:cond delay="0"/>
                                  </p:stCondLst>
                                  <p:childTnLst>
                                    <p:set>
                                      <p:cBhvr>
                                        <p:cTn id="59" dur="1" fill="hold">
                                          <p:stCondLst>
                                            <p:cond delay="0"/>
                                          </p:stCondLst>
                                        </p:cTn>
                                        <p:tgtEl>
                                          <p:spTgt spid="318467">
                                            <p:txEl>
                                              <p:pRg st="7" end="7"/>
                                            </p:txEl>
                                          </p:spTgt>
                                        </p:tgtEl>
                                        <p:attrNameLst>
                                          <p:attrName>style.visibility</p:attrName>
                                        </p:attrNameLst>
                                      </p:cBhvr>
                                      <p:to>
                                        <p:strVal val="visible"/>
                                      </p:to>
                                    </p:set>
                                    <p:anim calcmode="lin" valueType="num">
                                      <p:cBhvr>
                                        <p:cTn id="60" dur="500" fill="hold"/>
                                        <p:tgtEl>
                                          <p:spTgt spid="318467">
                                            <p:txEl>
                                              <p:pRg st="7" end="7"/>
                                            </p:txEl>
                                          </p:spTgt>
                                        </p:tgtEl>
                                        <p:attrNameLst>
                                          <p:attrName>ppt_x</p:attrName>
                                        </p:attrNameLst>
                                      </p:cBhvr>
                                      <p:tavLst>
                                        <p:tav tm="0">
                                          <p:val>
                                            <p:strVal val="#ppt_x-#ppt_w/2"/>
                                          </p:val>
                                        </p:tav>
                                        <p:tav tm="100000">
                                          <p:val>
                                            <p:strVal val="#ppt_x"/>
                                          </p:val>
                                        </p:tav>
                                      </p:tavLst>
                                    </p:anim>
                                    <p:anim calcmode="lin" valueType="num">
                                      <p:cBhvr>
                                        <p:cTn id="61" dur="500" fill="hold"/>
                                        <p:tgtEl>
                                          <p:spTgt spid="318467">
                                            <p:txEl>
                                              <p:pRg st="7" end="7"/>
                                            </p:txEl>
                                          </p:spTgt>
                                        </p:tgtEl>
                                        <p:attrNameLst>
                                          <p:attrName>ppt_y</p:attrName>
                                        </p:attrNameLst>
                                      </p:cBhvr>
                                      <p:tavLst>
                                        <p:tav tm="0">
                                          <p:val>
                                            <p:strVal val="#ppt_y"/>
                                          </p:val>
                                        </p:tav>
                                        <p:tav tm="100000">
                                          <p:val>
                                            <p:strVal val="#ppt_y"/>
                                          </p:val>
                                        </p:tav>
                                      </p:tavLst>
                                    </p:anim>
                                    <p:anim calcmode="lin" valueType="num">
                                      <p:cBhvr>
                                        <p:cTn id="62" dur="500" fill="hold"/>
                                        <p:tgtEl>
                                          <p:spTgt spid="318467">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18467">
                                            <p:txEl>
                                              <p:pRg st="7" end="7"/>
                                            </p:txEl>
                                          </p:spTgt>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17" presetClass="entr" presetSubtype="8" fill="hold" grpId="0" nodeType="afterEffect">
                                  <p:stCondLst>
                                    <p:cond delay="0"/>
                                  </p:stCondLst>
                                  <p:childTnLst>
                                    <p:set>
                                      <p:cBhvr>
                                        <p:cTn id="66" dur="1" fill="hold">
                                          <p:stCondLst>
                                            <p:cond delay="0"/>
                                          </p:stCondLst>
                                        </p:cTn>
                                        <p:tgtEl>
                                          <p:spTgt spid="318467">
                                            <p:txEl>
                                              <p:pRg st="8" end="8"/>
                                            </p:txEl>
                                          </p:spTgt>
                                        </p:tgtEl>
                                        <p:attrNameLst>
                                          <p:attrName>style.visibility</p:attrName>
                                        </p:attrNameLst>
                                      </p:cBhvr>
                                      <p:to>
                                        <p:strVal val="visible"/>
                                      </p:to>
                                    </p:set>
                                    <p:anim calcmode="lin" valueType="num">
                                      <p:cBhvr>
                                        <p:cTn id="67" dur="500" fill="hold"/>
                                        <p:tgtEl>
                                          <p:spTgt spid="318467">
                                            <p:txEl>
                                              <p:pRg st="8" end="8"/>
                                            </p:txEl>
                                          </p:spTgt>
                                        </p:tgtEl>
                                        <p:attrNameLst>
                                          <p:attrName>ppt_x</p:attrName>
                                        </p:attrNameLst>
                                      </p:cBhvr>
                                      <p:tavLst>
                                        <p:tav tm="0">
                                          <p:val>
                                            <p:strVal val="#ppt_x-#ppt_w/2"/>
                                          </p:val>
                                        </p:tav>
                                        <p:tav tm="100000">
                                          <p:val>
                                            <p:strVal val="#ppt_x"/>
                                          </p:val>
                                        </p:tav>
                                      </p:tavLst>
                                    </p:anim>
                                    <p:anim calcmode="lin" valueType="num">
                                      <p:cBhvr>
                                        <p:cTn id="68" dur="500" fill="hold"/>
                                        <p:tgtEl>
                                          <p:spTgt spid="318467">
                                            <p:txEl>
                                              <p:pRg st="8" end="8"/>
                                            </p:txEl>
                                          </p:spTgt>
                                        </p:tgtEl>
                                        <p:attrNameLst>
                                          <p:attrName>ppt_y</p:attrName>
                                        </p:attrNameLst>
                                      </p:cBhvr>
                                      <p:tavLst>
                                        <p:tav tm="0">
                                          <p:val>
                                            <p:strVal val="#ppt_y"/>
                                          </p:val>
                                        </p:tav>
                                        <p:tav tm="100000">
                                          <p:val>
                                            <p:strVal val="#ppt_y"/>
                                          </p:val>
                                        </p:tav>
                                      </p:tavLst>
                                    </p:anim>
                                    <p:anim calcmode="lin" valueType="num">
                                      <p:cBhvr>
                                        <p:cTn id="69" dur="500" fill="hold"/>
                                        <p:tgtEl>
                                          <p:spTgt spid="318467">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31846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r>
              <a:rPr lang="pt-BR" sz="3600" b="1" dirty="0" smtClean="0">
                <a:solidFill>
                  <a:srgbClr val="FFFF00"/>
                </a:solidFill>
              </a:rPr>
              <a:t>VALORES COOPERATIVOS</a:t>
            </a:r>
            <a:endParaRPr lang="pt-BR" sz="3600" b="1" dirty="0">
              <a:solidFill>
                <a:srgbClr val="FFFF00"/>
              </a:solidFill>
            </a:endParaRPr>
          </a:p>
        </p:txBody>
      </p:sp>
      <p:sp>
        <p:nvSpPr>
          <p:cNvPr id="318467" name="Rectangle 3"/>
          <p:cNvSpPr>
            <a:spLocks noGrp="1" noChangeArrowheads="1"/>
          </p:cNvSpPr>
          <p:nvPr>
            <p:ph type="body" idx="4294967295"/>
          </p:nvPr>
        </p:nvSpPr>
        <p:spPr>
          <a:xfrm>
            <a:off x="685800" y="980728"/>
            <a:ext cx="8077200" cy="5877272"/>
          </a:xfrm>
          <a:ln/>
        </p:spPr>
        <p:txBody>
          <a:bodyPr/>
          <a:lstStyle/>
          <a:p>
            <a:pPr>
              <a:buNone/>
            </a:pPr>
            <a:r>
              <a:rPr lang="pt-BR" sz="2800" b="1" dirty="0" smtClean="0">
                <a:cs typeface="Times New Roman" pitchFamily="18" charset="0"/>
              </a:rPr>
              <a:t>	</a:t>
            </a:r>
          </a:p>
          <a:p>
            <a:pPr>
              <a:buNone/>
            </a:pPr>
            <a:r>
              <a:rPr lang="es-PY" sz="3200" b="1" dirty="0" smtClean="0"/>
              <a:t>	Siguiendo la tradición de sus fundadores, sus miembros creen en los valores éticos de:</a:t>
            </a:r>
          </a:p>
          <a:p>
            <a:pPr>
              <a:buNone/>
            </a:pPr>
            <a:endParaRPr lang="es-PY" sz="3200" b="1" dirty="0" smtClean="0"/>
          </a:p>
          <a:p>
            <a:r>
              <a:rPr lang="es-PY" sz="3200" b="1" dirty="0" smtClean="0">
                <a:solidFill>
                  <a:srgbClr val="00FF00"/>
                </a:solidFill>
              </a:rPr>
              <a:t>Honestidad,</a:t>
            </a:r>
          </a:p>
          <a:p>
            <a:r>
              <a:rPr lang="es-PY" sz="3200" b="1" dirty="0" smtClean="0">
                <a:solidFill>
                  <a:srgbClr val="00FF00"/>
                </a:solidFill>
              </a:rPr>
              <a:t>Transparencia, </a:t>
            </a:r>
          </a:p>
          <a:p>
            <a:r>
              <a:rPr lang="es-PY" sz="3200" b="1" dirty="0" smtClean="0">
                <a:solidFill>
                  <a:srgbClr val="00FF00"/>
                </a:solidFill>
              </a:rPr>
              <a:t>Responsabilidad social y </a:t>
            </a:r>
          </a:p>
          <a:p>
            <a:r>
              <a:rPr lang="es-PY" sz="3200" b="1" dirty="0" smtClean="0">
                <a:solidFill>
                  <a:srgbClr val="00FF00"/>
                </a:solidFill>
              </a:rPr>
              <a:t>Preocupación por los demás.</a:t>
            </a:r>
            <a:endParaRPr lang="pt-BR" sz="3200" b="1" dirty="0">
              <a:solidFill>
                <a:srgbClr val="00FF00"/>
              </a:solidFill>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left)">
                                      <p:cBhvr>
                                        <p:cTn id="7" dur="500"/>
                                        <p:tgtEl>
                                          <p:spTgt spid="31846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 calcmode="lin" valueType="num">
                                      <p:cBhvr>
                                        <p:cTn id="11" dur="500" fill="hold"/>
                                        <p:tgtEl>
                                          <p:spTgt spid="31846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846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8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8467">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8467">
                                            <p:txEl>
                                              <p:pRg st="1" end="1"/>
                                            </p:txEl>
                                          </p:spTgt>
                                        </p:tgtEl>
                                        <p:attrNameLst>
                                          <p:attrName>style.visibility</p:attrName>
                                        </p:attrNameLst>
                                      </p:cBhvr>
                                      <p:to>
                                        <p:strVal val="visible"/>
                                      </p:to>
                                    </p:set>
                                    <p:anim calcmode="lin" valueType="num">
                                      <p:cBhvr>
                                        <p:cTn id="18" dur="500" fill="hold"/>
                                        <p:tgtEl>
                                          <p:spTgt spid="318467">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8467">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846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846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18467">
                                            <p:txEl>
                                              <p:pRg st="3" end="3"/>
                                            </p:txEl>
                                          </p:spTgt>
                                        </p:tgtEl>
                                        <p:attrNameLst>
                                          <p:attrName>style.visibility</p:attrName>
                                        </p:attrNameLst>
                                      </p:cBhvr>
                                      <p:to>
                                        <p:strVal val="visible"/>
                                      </p:to>
                                    </p:set>
                                    <p:anim calcmode="lin" valueType="num">
                                      <p:cBhvr>
                                        <p:cTn id="25" dur="500" fill="hold"/>
                                        <p:tgtEl>
                                          <p:spTgt spid="318467">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18467">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1846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18467">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8" fill="hold" grpId="0" nodeType="afterEffect">
                                  <p:stCondLst>
                                    <p:cond delay="0"/>
                                  </p:stCondLst>
                                  <p:childTnLst>
                                    <p:set>
                                      <p:cBhvr>
                                        <p:cTn id="31" dur="1" fill="hold">
                                          <p:stCondLst>
                                            <p:cond delay="0"/>
                                          </p:stCondLst>
                                        </p:cTn>
                                        <p:tgtEl>
                                          <p:spTgt spid="318467">
                                            <p:txEl>
                                              <p:pRg st="4" end="4"/>
                                            </p:txEl>
                                          </p:spTgt>
                                        </p:tgtEl>
                                        <p:attrNameLst>
                                          <p:attrName>style.visibility</p:attrName>
                                        </p:attrNameLst>
                                      </p:cBhvr>
                                      <p:to>
                                        <p:strVal val="visible"/>
                                      </p:to>
                                    </p:set>
                                    <p:anim calcmode="lin" valueType="num">
                                      <p:cBhvr>
                                        <p:cTn id="32" dur="500" fill="hold"/>
                                        <p:tgtEl>
                                          <p:spTgt spid="318467">
                                            <p:txEl>
                                              <p:pRg st="4" end="4"/>
                                            </p:txEl>
                                          </p:spTgt>
                                        </p:tgtEl>
                                        <p:attrNameLst>
                                          <p:attrName>ppt_x</p:attrName>
                                        </p:attrNameLst>
                                      </p:cBhvr>
                                      <p:tavLst>
                                        <p:tav tm="0">
                                          <p:val>
                                            <p:strVal val="#ppt_x-#ppt_w/2"/>
                                          </p:val>
                                        </p:tav>
                                        <p:tav tm="100000">
                                          <p:val>
                                            <p:strVal val="#ppt_x"/>
                                          </p:val>
                                        </p:tav>
                                      </p:tavLst>
                                    </p:anim>
                                    <p:anim calcmode="lin" valueType="num">
                                      <p:cBhvr>
                                        <p:cTn id="33" dur="500" fill="hold"/>
                                        <p:tgtEl>
                                          <p:spTgt spid="318467">
                                            <p:txEl>
                                              <p:pRg st="4" end="4"/>
                                            </p:txEl>
                                          </p:spTgt>
                                        </p:tgtEl>
                                        <p:attrNameLst>
                                          <p:attrName>ppt_y</p:attrName>
                                        </p:attrNameLst>
                                      </p:cBhvr>
                                      <p:tavLst>
                                        <p:tav tm="0">
                                          <p:val>
                                            <p:strVal val="#ppt_y"/>
                                          </p:val>
                                        </p:tav>
                                        <p:tav tm="100000">
                                          <p:val>
                                            <p:strVal val="#ppt_y"/>
                                          </p:val>
                                        </p:tav>
                                      </p:tavLst>
                                    </p:anim>
                                    <p:anim calcmode="lin" valueType="num">
                                      <p:cBhvr>
                                        <p:cTn id="34" dur="500" fill="hold"/>
                                        <p:tgtEl>
                                          <p:spTgt spid="318467">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18467">
                                            <p:txEl>
                                              <p:pRg st="4" end="4"/>
                                            </p:txEl>
                                          </p:spTgt>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17" presetClass="entr" presetSubtype="8" fill="hold" grpId="0" nodeType="afterEffect">
                                  <p:stCondLst>
                                    <p:cond delay="0"/>
                                  </p:stCondLst>
                                  <p:childTnLst>
                                    <p:set>
                                      <p:cBhvr>
                                        <p:cTn id="38" dur="1" fill="hold">
                                          <p:stCondLst>
                                            <p:cond delay="0"/>
                                          </p:stCondLst>
                                        </p:cTn>
                                        <p:tgtEl>
                                          <p:spTgt spid="318467">
                                            <p:txEl>
                                              <p:pRg st="5" end="5"/>
                                            </p:txEl>
                                          </p:spTgt>
                                        </p:tgtEl>
                                        <p:attrNameLst>
                                          <p:attrName>style.visibility</p:attrName>
                                        </p:attrNameLst>
                                      </p:cBhvr>
                                      <p:to>
                                        <p:strVal val="visible"/>
                                      </p:to>
                                    </p:set>
                                    <p:anim calcmode="lin" valueType="num">
                                      <p:cBhvr>
                                        <p:cTn id="39" dur="500" fill="hold"/>
                                        <p:tgtEl>
                                          <p:spTgt spid="318467">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318467">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318467">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18467">
                                            <p:txEl>
                                              <p:pRg st="5" end="5"/>
                                            </p:txEl>
                                          </p:spTgt>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17" presetClass="entr" presetSubtype="8" fill="hold" grpId="0" nodeType="afterEffect">
                                  <p:stCondLst>
                                    <p:cond delay="0"/>
                                  </p:stCondLst>
                                  <p:childTnLst>
                                    <p:set>
                                      <p:cBhvr>
                                        <p:cTn id="45" dur="1" fill="hold">
                                          <p:stCondLst>
                                            <p:cond delay="0"/>
                                          </p:stCondLst>
                                        </p:cTn>
                                        <p:tgtEl>
                                          <p:spTgt spid="318467">
                                            <p:txEl>
                                              <p:pRg st="6" end="6"/>
                                            </p:txEl>
                                          </p:spTgt>
                                        </p:tgtEl>
                                        <p:attrNameLst>
                                          <p:attrName>style.visibility</p:attrName>
                                        </p:attrNameLst>
                                      </p:cBhvr>
                                      <p:to>
                                        <p:strVal val="visible"/>
                                      </p:to>
                                    </p:set>
                                    <p:anim calcmode="lin" valueType="num">
                                      <p:cBhvr>
                                        <p:cTn id="46" dur="500" fill="hold"/>
                                        <p:tgtEl>
                                          <p:spTgt spid="318467">
                                            <p:txEl>
                                              <p:pRg st="6" end="6"/>
                                            </p:txEl>
                                          </p:spTgt>
                                        </p:tgtEl>
                                        <p:attrNameLst>
                                          <p:attrName>ppt_x</p:attrName>
                                        </p:attrNameLst>
                                      </p:cBhvr>
                                      <p:tavLst>
                                        <p:tav tm="0">
                                          <p:val>
                                            <p:strVal val="#ppt_x-#ppt_w/2"/>
                                          </p:val>
                                        </p:tav>
                                        <p:tav tm="100000">
                                          <p:val>
                                            <p:strVal val="#ppt_x"/>
                                          </p:val>
                                        </p:tav>
                                      </p:tavLst>
                                    </p:anim>
                                    <p:anim calcmode="lin" valueType="num">
                                      <p:cBhvr>
                                        <p:cTn id="47" dur="500" fill="hold"/>
                                        <p:tgtEl>
                                          <p:spTgt spid="318467">
                                            <p:txEl>
                                              <p:pRg st="6" end="6"/>
                                            </p:txEl>
                                          </p:spTgt>
                                        </p:tgtEl>
                                        <p:attrNameLst>
                                          <p:attrName>ppt_y</p:attrName>
                                        </p:attrNameLst>
                                      </p:cBhvr>
                                      <p:tavLst>
                                        <p:tav tm="0">
                                          <p:val>
                                            <p:strVal val="#ppt_y"/>
                                          </p:val>
                                        </p:tav>
                                        <p:tav tm="100000">
                                          <p:val>
                                            <p:strVal val="#ppt_y"/>
                                          </p:val>
                                        </p:tav>
                                      </p:tavLst>
                                    </p:anim>
                                    <p:anim calcmode="lin" valueType="num">
                                      <p:cBhvr>
                                        <p:cTn id="48" dur="500" fill="hold"/>
                                        <p:tgtEl>
                                          <p:spTgt spid="318467">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1846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r>
              <a:rPr lang="pt-BR" sz="3600" b="1" dirty="0" smtClean="0">
                <a:solidFill>
                  <a:srgbClr val="FFFF00"/>
                </a:solidFill>
              </a:rPr>
              <a:t>PRINCIPIOS COOPERATIVOS</a:t>
            </a:r>
            <a:endParaRPr lang="pt-BR" sz="3600" b="1" dirty="0">
              <a:solidFill>
                <a:srgbClr val="FFFF00"/>
              </a:solidFill>
            </a:endParaRPr>
          </a:p>
        </p:txBody>
      </p:sp>
      <p:sp>
        <p:nvSpPr>
          <p:cNvPr id="318467" name="Rectangle 3"/>
          <p:cNvSpPr>
            <a:spLocks noGrp="1" noChangeArrowheads="1"/>
          </p:cNvSpPr>
          <p:nvPr>
            <p:ph type="body" idx="4294967295"/>
          </p:nvPr>
        </p:nvSpPr>
        <p:spPr>
          <a:xfrm>
            <a:off x="685800" y="1196752"/>
            <a:ext cx="8077200" cy="5112568"/>
          </a:xfrm>
          <a:ln/>
        </p:spPr>
        <p:txBody>
          <a:bodyPr/>
          <a:lstStyle/>
          <a:p>
            <a:pPr marL="514350" indent="-514350">
              <a:buFont typeface="+mj-lt"/>
              <a:buAutoNum type="arabicPeriod"/>
            </a:pPr>
            <a:r>
              <a:rPr lang="pt-BR" b="1" dirty="0" smtClean="0">
                <a:solidFill>
                  <a:srgbClr val="00FF00"/>
                </a:solidFill>
                <a:cs typeface="Times New Roman" pitchFamily="18" charset="0"/>
              </a:rPr>
              <a:t> </a:t>
            </a:r>
            <a:r>
              <a:rPr lang="es-PY" b="1" dirty="0" err="1" smtClean="0"/>
              <a:t>Membresía</a:t>
            </a:r>
            <a:r>
              <a:rPr lang="es-PY" b="1" dirty="0" smtClean="0"/>
              <a:t> abierta y voluntaria</a:t>
            </a:r>
          </a:p>
          <a:p>
            <a:pPr marL="514350" indent="-514350">
              <a:buFont typeface="+mj-lt"/>
              <a:buAutoNum type="arabicPeriod"/>
            </a:pPr>
            <a:r>
              <a:rPr lang="es-PY" b="1" dirty="0" smtClean="0"/>
              <a:t>Control democrático de los miembros</a:t>
            </a:r>
          </a:p>
          <a:p>
            <a:pPr marL="514350" indent="-514350">
              <a:buFont typeface="+mj-lt"/>
              <a:buAutoNum type="arabicPeriod"/>
            </a:pPr>
            <a:r>
              <a:rPr lang="es-PY" b="1" dirty="0" smtClean="0"/>
              <a:t>La participación económica de los miembros</a:t>
            </a:r>
          </a:p>
          <a:p>
            <a:pPr marL="514350" indent="-514350">
              <a:buFont typeface="+mj-lt"/>
              <a:buAutoNum type="arabicPeriod"/>
            </a:pPr>
            <a:r>
              <a:rPr lang="es-PY" b="1" dirty="0" smtClean="0"/>
              <a:t>Autonomía e independencia</a:t>
            </a:r>
          </a:p>
          <a:p>
            <a:pPr marL="514350" indent="-514350">
              <a:buFont typeface="+mj-lt"/>
              <a:buAutoNum type="arabicPeriod"/>
            </a:pPr>
            <a:r>
              <a:rPr lang="es-PY" b="1" dirty="0" smtClean="0"/>
              <a:t>Educación, formación e información</a:t>
            </a:r>
          </a:p>
          <a:p>
            <a:pPr marL="514350" indent="-514350">
              <a:buFont typeface="+mj-lt"/>
              <a:buAutoNum type="arabicPeriod"/>
            </a:pPr>
            <a:r>
              <a:rPr lang="es-PY" b="1" dirty="0" smtClean="0"/>
              <a:t>Cooperación entre cooperativas</a:t>
            </a:r>
          </a:p>
          <a:p>
            <a:pPr marL="514350" indent="-514350">
              <a:buFont typeface="+mj-lt"/>
              <a:buAutoNum type="arabicPeriod"/>
            </a:pPr>
            <a:r>
              <a:rPr lang="es-PY" b="1" dirty="0" smtClean="0"/>
              <a:t>Compromiso con la comunidad</a:t>
            </a:r>
          </a:p>
          <a:p>
            <a:pPr marL="514350" indent="-514350">
              <a:buFont typeface="+mj-lt"/>
              <a:buAutoNum type="arabicPeriod"/>
            </a:pPr>
            <a:endParaRPr lang="es-PY" b="1" dirty="0" smtClean="0"/>
          </a:p>
          <a:p>
            <a:pPr>
              <a:buNone/>
            </a:pPr>
            <a:endParaRPr lang="es-PY" b="1" dirty="0" smtClean="0"/>
          </a:p>
          <a:p>
            <a:pPr>
              <a:buNone/>
            </a:pPr>
            <a:r>
              <a:rPr lang="es-PY" sz="3200" dirty="0" smtClean="0"/>
              <a:t>	</a:t>
            </a:r>
          </a:p>
          <a:p>
            <a:pPr>
              <a:buNone/>
            </a:pPr>
            <a:r>
              <a:rPr lang="es-PY" b="1" dirty="0" smtClean="0">
                <a:solidFill>
                  <a:srgbClr val="FF66FF"/>
                </a:solidFill>
              </a:rPr>
              <a:t>	</a:t>
            </a:r>
            <a:endParaRPr lang="pt-BR" sz="3200" b="1" dirty="0">
              <a:cs typeface="Times New Roman" pitchFamily="18" charset="0"/>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left)">
                                      <p:cBhvr>
                                        <p:cTn id="7" dur="500"/>
                                        <p:tgtEl>
                                          <p:spTgt spid="31846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 calcmode="lin" valueType="num">
                                      <p:cBhvr>
                                        <p:cTn id="11" dur="500" fill="hold"/>
                                        <p:tgtEl>
                                          <p:spTgt spid="31846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1846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18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8467">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18467">
                                            <p:txEl>
                                              <p:pRg st="1" end="1"/>
                                            </p:txEl>
                                          </p:spTgt>
                                        </p:tgtEl>
                                        <p:attrNameLst>
                                          <p:attrName>style.visibility</p:attrName>
                                        </p:attrNameLst>
                                      </p:cBhvr>
                                      <p:to>
                                        <p:strVal val="visible"/>
                                      </p:to>
                                    </p:set>
                                    <p:anim calcmode="lin" valueType="num">
                                      <p:cBhvr>
                                        <p:cTn id="18" dur="500" fill="hold"/>
                                        <p:tgtEl>
                                          <p:spTgt spid="318467">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18467">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1846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1846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18467">
                                            <p:txEl>
                                              <p:pRg st="2" end="2"/>
                                            </p:txEl>
                                          </p:spTgt>
                                        </p:tgtEl>
                                        <p:attrNameLst>
                                          <p:attrName>style.visibility</p:attrName>
                                        </p:attrNameLst>
                                      </p:cBhvr>
                                      <p:to>
                                        <p:strVal val="visible"/>
                                      </p:to>
                                    </p:set>
                                    <p:anim calcmode="lin" valueType="num">
                                      <p:cBhvr>
                                        <p:cTn id="25" dur="500" fill="hold"/>
                                        <p:tgtEl>
                                          <p:spTgt spid="318467">
                                            <p:txEl>
                                              <p:pRg st="2" end="2"/>
                                            </p:txEl>
                                          </p:spTgt>
                                        </p:tgtEl>
                                        <p:attrNameLst>
                                          <p:attrName>ppt_x</p:attrName>
                                        </p:attrNameLst>
                                      </p:cBhvr>
                                      <p:tavLst>
                                        <p:tav tm="0">
                                          <p:val>
                                            <p:strVal val="#ppt_x-#ppt_w/2"/>
                                          </p:val>
                                        </p:tav>
                                        <p:tav tm="100000">
                                          <p:val>
                                            <p:strVal val="#ppt_x"/>
                                          </p:val>
                                        </p:tav>
                                      </p:tavLst>
                                    </p:anim>
                                    <p:anim calcmode="lin" valueType="num">
                                      <p:cBhvr>
                                        <p:cTn id="26" dur="500" fill="hold"/>
                                        <p:tgtEl>
                                          <p:spTgt spid="318467">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1846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18467">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8" fill="hold" grpId="0" nodeType="afterEffect">
                                  <p:stCondLst>
                                    <p:cond delay="0"/>
                                  </p:stCondLst>
                                  <p:childTnLst>
                                    <p:set>
                                      <p:cBhvr>
                                        <p:cTn id="31" dur="1" fill="hold">
                                          <p:stCondLst>
                                            <p:cond delay="0"/>
                                          </p:stCondLst>
                                        </p:cTn>
                                        <p:tgtEl>
                                          <p:spTgt spid="318467">
                                            <p:txEl>
                                              <p:pRg st="3" end="3"/>
                                            </p:txEl>
                                          </p:spTgt>
                                        </p:tgtEl>
                                        <p:attrNameLst>
                                          <p:attrName>style.visibility</p:attrName>
                                        </p:attrNameLst>
                                      </p:cBhvr>
                                      <p:to>
                                        <p:strVal val="visible"/>
                                      </p:to>
                                    </p:set>
                                    <p:anim calcmode="lin" valueType="num">
                                      <p:cBhvr>
                                        <p:cTn id="32" dur="500" fill="hold"/>
                                        <p:tgtEl>
                                          <p:spTgt spid="318467">
                                            <p:txEl>
                                              <p:pRg st="3" end="3"/>
                                            </p:txEl>
                                          </p:spTgt>
                                        </p:tgtEl>
                                        <p:attrNameLst>
                                          <p:attrName>ppt_x</p:attrName>
                                        </p:attrNameLst>
                                      </p:cBhvr>
                                      <p:tavLst>
                                        <p:tav tm="0">
                                          <p:val>
                                            <p:strVal val="#ppt_x-#ppt_w/2"/>
                                          </p:val>
                                        </p:tav>
                                        <p:tav tm="100000">
                                          <p:val>
                                            <p:strVal val="#ppt_x"/>
                                          </p:val>
                                        </p:tav>
                                      </p:tavLst>
                                    </p:anim>
                                    <p:anim calcmode="lin" valueType="num">
                                      <p:cBhvr>
                                        <p:cTn id="33" dur="500" fill="hold"/>
                                        <p:tgtEl>
                                          <p:spTgt spid="318467">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18467">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18467">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17" presetClass="entr" presetSubtype="8" fill="hold" grpId="0" nodeType="afterEffect">
                                  <p:stCondLst>
                                    <p:cond delay="0"/>
                                  </p:stCondLst>
                                  <p:childTnLst>
                                    <p:set>
                                      <p:cBhvr>
                                        <p:cTn id="38" dur="1" fill="hold">
                                          <p:stCondLst>
                                            <p:cond delay="0"/>
                                          </p:stCondLst>
                                        </p:cTn>
                                        <p:tgtEl>
                                          <p:spTgt spid="318467">
                                            <p:txEl>
                                              <p:pRg st="4" end="4"/>
                                            </p:txEl>
                                          </p:spTgt>
                                        </p:tgtEl>
                                        <p:attrNameLst>
                                          <p:attrName>style.visibility</p:attrName>
                                        </p:attrNameLst>
                                      </p:cBhvr>
                                      <p:to>
                                        <p:strVal val="visible"/>
                                      </p:to>
                                    </p:set>
                                    <p:anim calcmode="lin" valueType="num">
                                      <p:cBhvr>
                                        <p:cTn id="39" dur="500" fill="hold"/>
                                        <p:tgtEl>
                                          <p:spTgt spid="318467">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1846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1846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18467">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17" presetClass="entr" presetSubtype="8" fill="hold" grpId="0" nodeType="afterEffect">
                                  <p:stCondLst>
                                    <p:cond delay="0"/>
                                  </p:stCondLst>
                                  <p:childTnLst>
                                    <p:set>
                                      <p:cBhvr>
                                        <p:cTn id="45" dur="1" fill="hold">
                                          <p:stCondLst>
                                            <p:cond delay="0"/>
                                          </p:stCondLst>
                                        </p:cTn>
                                        <p:tgtEl>
                                          <p:spTgt spid="318467">
                                            <p:txEl>
                                              <p:pRg st="5" end="5"/>
                                            </p:txEl>
                                          </p:spTgt>
                                        </p:tgtEl>
                                        <p:attrNameLst>
                                          <p:attrName>style.visibility</p:attrName>
                                        </p:attrNameLst>
                                      </p:cBhvr>
                                      <p:to>
                                        <p:strVal val="visible"/>
                                      </p:to>
                                    </p:set>
                                    <p:anim calcmode="lin" valueType="num">
                                      <p:cBhvr>
                                        <p:cTn id="46" dur="500" fill="hold"/>
                                        <p:tgtEl>
                                          <p:spTgt spid="318467">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18467">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18467">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18467">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17" presetClass="entr" presetSubtype="8" fill="hold" grpId="0" nodeType="afterEffect">
                                  <p:stCondLst>
                                    <p:cond delay="0"/>
                                  </p:stCondLst>
                                  <p:childTnLst>
                                    <p:set>
                                      <p:cBhvr>
                                        <p:cTn id="52" dur="1" fill="hold">
                                          <p:stCondLst>
                                            <p:cond delay="0"/>
                                          </p:stCondLst>
                                        </p:cTn>
                                        <p:tgtEl>
                                          <p:spTgt spid="318467">
                                            <p:txEl>
                                              <p:pRg st="6" end="6"/>
                                            </p:txEl>
                                          </p:spTgt>
                                        </p:tgtEl>
                                        <p:attrNameLst>
                                          <p:attrName>style.visibility</p:attrName>
                                        </p:attrNameLst>
                                      </p:cBhvr>
                                      <p:to>
                                        <p:strVal val="visible"/>
                                      </p:to>
                                    </p:set>
                                    <p:anim calcmode="lin" valueType="num">
                                      <p:cBhvr>
                                        <p:cTn id="53" dur="500" fill="hold"/>
                                        <p:tgtEl>
                                          <p:spTgt spid="318467">
                                            <p:txEl>
                                              <p:pRg st="6" end="6"/>
                                            </p:txEl>
                                          </p:spTgt>
                                        </p:tgtEl>
                                        <p:attrNameLst>
                                          <p:attrName>ppt_x</p:attrName>
                                        </p:attrNameLst>
                                      </p:cBhvr>
                                      <p:tavLst>
                                        <p:tav tm="0">
                                          <p:val>
                                            <p:strVal val="#ppt_x-#ppt_w/2"/>
                                          </p:val>
                                        </p:tav>
                                        <p:tav tm="100000">
                                          <p:val>
                                            <p:strVal val="#ppt_x"/>
                                          </p:val>
                                        </p:tav>
                                      </p:tavLst>
                                    </p:anim>
                                    <p:anim calcmode="lin" valueType="num">
                                      <p:cBhvr>
                                        <p:cTn id="54" dur="500" fill="hold"/>
                                        <p:tgtEl>
                                          <p:spTgt spid="318467">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318467">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18467">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4000"/>
                            </p:stCondLst>
                            <p:childTnLst>
                              <p:par>
                                <p:cTn id="58" presetID="17" presetClass="entr" presetSubtype="8" fill="hold" grpId="0" nodeType="afterEffect">
                                  <p:stCondLst>
                                    <p:cond delay="0"/>
                                  </p:stCondLst>
                                  <p:childTnLst>
                                    <p:set>
                                      <p:cBhvr>
                                        <p:cTn id="59" dur="1" fill="hold">
                                          <p:stCondLst>
                                            <p:cond delay="0"/>
                                          </p:stCondLst>
                                        </p:cTn>
                                        <p:tgtEl>
                                          <p:spTgt spid="318467">
                                            <p:txEl>
                                              <p:pRg st="9" end="9"/>
                                            </p:txEl>
                                          </p:spTgt>
                                        </p:tgtEl>
                                        <p:attrNameLst>
                                          <p:attrName>style.visibility</p:attrName>
                                        </p:attrNameLst>
                                      </p:cBhvr>
                                      <p:to>
                                        <p:strVal val="visible"/>
                                      </p:to>
                                    </p:set>
                                    <p:anim calcmode="lin" valueType="num">
                                      <p:cBhvr>
                                        <p:cTn id="60" dur="500" fill="hold"/>
                                        <p:tgtEl>
                                          <p:spTgt spid="318467">
                                            <p:txEl>
                                              <p:pRg st="9" end="9"/>
                                            </p:txEl>
                                          </p:spTgt>
                                        </p:tgtEl>
                                        <p:attrNameLst>
                                          <p:attrName>ppt_x</p:attrName>
                                        </p:attrNameLst>
                                      </p:cBhvr>
                                      <p:tavLst>
                                        <p:tav tm="0">
                                          <p:val>
                                            <p:strVal val="#ppt_x-#ppt_w/2"/>
                                          </p:val>
                                        </p:tav>
                                        <p:tav tm="100000">
                                          <p:val>
                                            <p:strVal val="#ppt_x"/>
                                          </p:val>
                                        </p:tav>
                                      </p:tavLst>
                                    </p:anim>
                                    <p:anim calcmode="lin" valueType="num">
                                      <p:cBhvr>
                                        <p:cTn id="61" dur="500" fill="hold"/>
                                        <p:tgtEl>
                                          <p:spTgt spid="318467">
                                            <p:txEl>
                                              <p:pRg st="9" end="9"/>
                                            </p:txEl>
                                          </p:spTgt>
                                        </p:tgtEl>
                                        <p:attrNameLst>
                                          <p:attrName>ppt_y</p:attrName>
                                        </p:attrNameLst>
                                      </p:cBhvr>
                                      <p:tavLst>
                                        <p:tav tm="0">
                                          <p:val>
                                            <p:strVal val="#ppt_y"/>
                                          </p:val>
                                        </p:tav>
                                        <p:tav tm="100000">
                                          <p:val>
                                            <p:strVal val="#ppt_y"/>
                                          </p:val>
                                        </p:tav>
                                      </p:tavLst>
                                    </p:anim>
                                    <p:anim calcmode="lin" valueType="num">
                                      <p:cBhvr>
                                        <p:cTn id="62" dur="500" fill="hold"/>
                                        <p:tgtEl>
                                          <p:spTgt spid="318467">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318467">
                                            <p:txEl>
                                              <p:pRg st="9" end="9"/>
                                            </p:txEl>
                                          </p:spTgt>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17" presetClass="entr" presetSubtype="8" fill="hold" grpId="0" nodeType="afterEffect">
                                  <p:stCondLst>
                                    <p:cond delay="0"/>
                                  </p:stCondLst>
                                  <p:childTnLst>
                                    <p:set>
                                      <p:cBhvr>
                                        <p:cTn id="66" dur="1" fill="hold">
                                          <p:stCondLst>
                                            <p:cond delay="0"/>
                                          </p:stCondLst>
                                        </p:cTn>
                                        <p:tgtEl>
                                          <p:spTgt spid="318467">
                                            <p:txEl>
                                              <p:pRg st="10" end="10"/>
                                            </p:txEl>
                                          </p:spTgt>
                                        </p:tgtEl>
                                        <p:attrNameLst>
                                          <p:attrName>style.visibility</p:attrName>
                                        </p:attrNameLst>
                                      </p:cBhvr>
                                      <p:to>
                                        <p:strVal val="visible"/>
                                      </p:to>
                                    </p:set>
                                    <p:anim calcmode="lin" valueType="num">
                                      <p:cBhvr>
                                        <p:cTn id="67" dur="500" fill="hold"/>
                                        <p:tgtEl>
                                          <p:spTgt spid="318467">
                                            <p:txEl>
                                              <p:pRg st="10" end="10"/>
                                            </p:txEl>
                                          </p:spTgt>
                                        </p:tgtEl>
                                        <p:attrNameLst>
                                          <p:attrName>ppt_x</p:attrName>
                                        </p:attrNameLst>
                                      </p:cBhvr>
                                      <p:tavLst>
                                        <p:tav tm="0">
                                          <p:val>
                                            <p:strVal val="#ppt_x-#ppt_w/2"/>
                                          </p:val>
                                        </p:tav>
                                        <p:tav tm="100000">
                                          <p:val>
                                            <p:strVal val="#ppt_x"/>
                                          </p:val>
                                        </p:tav>
                                      </p:tavLst>
                                    </p:anim>
                                    <p:anim calcmode="lin" valueType="num">
                                      <p:cBhvr>
                                        <p:cTn id="68" dur="500" fill="hold"/>
                                        <p:tgtEl>
                                          <p:spTgt spid="318467">
                                            <p:txEl>
                                              <p:pRg st="10" end="10"/>
                                            </p:txEl>
                                          </p:spTgt>
                                        </p:tgtEl>
                                        <p:attrNameLst>
                                          <p:attrName>ppt_y</p:attrName>
                                        </p:attrNameLst>
                                      </p:cBhvr>
                                      <p:tavLst>
                                        <p:tav tm="0">
                                          <p:val>
                                            <p:strVal val="#ppt_y"/>
                                          </p:val>
                                        </p:tav>
                                        <p:tav tm="100000">
                                          <p:val>
                                            <p:strVal val="#ppt_y"/>
                                          </p:val>
                                        </p:tav>
                                      </p:tavLst>
                                    </p:anim>
                                    <p:anim calcmode="lin" valueType="num">
                                      <p:cBhvr>
                                        <p:cTn id="69" dur="500" fill="hold"/>
                                        <p:tgtEl>
                                          <p:spTgt spid="318467">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18467">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318467"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Rectangle 1026"/>
          <p:cNvSpPr>
            <a:spLocks noGrp="1" noChangeArrowheads="1"/>
          </p:cNvSpPr>
          <p:nvPr>
            <p:ph type="title"/>
          </p:nvPr>
        </p:nvSpPr>
        <p:spPr>
          <a:xfrm>
            <a:off x="685800" y="0"/>
            <a:ext cx="7772400" cy="1066800"/>
          </a:xfrm>
        </p:spPr>
        <p:txBody>
          <a:bodyPr/>
          <a:lstStyle/>
          <a:p>
            <a:r>
              <a:rPr lang="pt-BR" sz="2800" b="1" dirty="0">
                <a:solidFill>
                  <a:srgbClr val="FFFF66"/>
                </a:solidFill>
                <a:cs typeface="Times New Roman" pitchFamily="18" charset="0"/>
              </a:rPr>
              <a:t>ÉTICA </a:t>
            </a:r>
            <a:r>
              <a:rPr lang="pt-BR" sz="2800" b="1" dirty="0" smtClean="0">
                <a:solidFill>
                  <a:srgbClr val="FFFF66"/>
                </a:solidFill>
                <a:cs typeface="Times New Roman" pitchFamily="18" charset="0"/>
              </a:rPr>
              <a:t>y LIDERAZGO</a:t>
            </a:r>
            <a:endParaRPr lang="pt-BR" sz="2800" b="1" dirty="0">
              <a:solidFill>
                <a:srgbClr val="FFFF66"/>
              </a:solidFill>
              <a:cs typeface="Times New Roman" pitchFamily="18" charset="0"/>
            </a:endParaRPr>
          </a:p>
        </p:txBody>
      </p:sp>
      <p:sp>
        <p:nvSpPr>
          <p:cNvPr id="230403" name="Rectangle 1027"/>
          <p:cNvSpPr>
            <a:spLocks noGrp="1" noChangeArrowheads="1"/>
          </p:cNvSpPr>
          <p:nvPr>
            <p:ph type="body" idx="4294967295"/>
          </p:nvPr>
        </p:nvSpPr>
        <p:spPr>
          <a:xfrm>
            <a:off x="990600" y="1295400"/>
            <a:ext cx="7772400" cy="5181600"/>
          </a:xfrm>
        </p:spPr>
        <p:txBody>
          <a:bodyPr/>
          <a:lstStyle/>
          <a:p>
            <a:pPr>
              <a:buFont typeface="Symbol" pitchFamily="18" charset="2"/>
              <a:buNone/>
            </a:pPr>
            <a:endParaRPr lang="es-PY" sz="2600" b="1" dirty="0" smtClean="0">
              <a:solidFill>
                <a:srgbClr val="00FF00"/>
              </a:solidFill>
            </a:endParaRPr>
          </a:p>
          <a:p>
            <a:pPr>
              <a:buFont typeface="Symbol" pitchFamily="18" charset="2"/>
              <a:buNone/>
            </a:pPr>
            <a:r>
              <a:rPr lang="es-PY" sz="2600" b="1" dirty="0" smtClean="0">
                <a:solidFill>
                  <a:srgbClr val="00FF00"/>
                </a:solidFill>
              </a:rPr>
              <a:t>   “La</a:t>
            </a:r>
            <a:r>
              <a:rPr lang="es-PY" sz="2800" b="1" dirty="0" smtClean="0">
                <a:solidFill>
                  <a:srgbClr val="00FF00"/>
                </a:solidFill>
              </a:rPr>
              <a:t> excelencia solamente puede ser lograda, a partir de la adopción  y de seguir un  conjunto de normas, que estén ancladas en aquellos principios y valores que  se hayan mantenido inalterables con el transcurso del tiempo.” </a:t>
            </a:r>
            <a:r>
              <a:rPr lang="es-PY" sz="1800" b="1" dirty="0" smtClean="0">
                <a:solidFill>
                  <a:srgbClr val="00FF00"/>
                </a:solidFill>
              </a:rPr>
              <a:t>(</a:t>
            </a:r>
            <a:r>
              <a:rPr lang="es-PY" sz="1800" b="1" dirty="0" err="1" smtClean="0">
                <a:solidFill>
                  <a:srgbClr val="00FF00"/>
                </a:solidFill>
              </a:rPr>
              <a:t>Seeberger</a:t>
            </a:r>
            <a:r>
              <a:rPr lang="es-PY" sz="1800" b="1" dirty="0" smtClean="0">
                <a:solidFill>
                  <a:srgbClr val="00FF00"/>
                </a:solidFill>
              </a:rPr>
              <a:t>, 1999)</a:t>
            </a:r>
            <a:endParaRPr lang="es-PY" sz="1800" b="1" dirty="0">
              <a:solidFill>
                <a:schemeClr val="accent2"/>
              </a:solidFill>
            </a:endParaRPr>
          </a:p>
        </p:txBody>
      </p:sp>
    </p:spTree>
  </p:cSld>
  <p:clrMapOvr>
    <a:masterClrMapping/>
  </p:clrMapOvr>
  <p:transition advTm="46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wipe(left)">
                                      <p:cBhvr>
                                        <p:cTn id="7" dur="500"/>
                                        <p:tgtEl>
                                          <p:spTgt spid="230402"/>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anim calcmode="lin" valueType="num">
                                      <p:cBhvr>
                                        <p:cTn id="11" dur="500" fill="hold"/>
                                        <p:tgtEl>
                                          <p:spTgt spid="230403">
                                            <p:txEl>
                                              <p:pRg st="1"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230403">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2304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3040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utoUpdateAnimBg="0"/>
      <p:bldP spid="230403"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0"/>
            <a:ext cx="7772400" cy="1066800"/>
          </a:xfrm>
        </p:spPr>
        <p:txBody>
          <a:bodyPr/>
          <a:lstStyle/>
          <a:p>
            <a:r>
              <a:rPr lang="pt-BR" sz="3200" b="1" dirty="0" err="1" smtClean="0">
                <a:solidFill>
                  <a:srgbClr val="FFFF66"/>
                </a:solidFill>
              </a:rPr>
              <a:t>Liderazgo</a:t>
            </a:r>
            <a:endParaRPr lang="pt-BR" sz="3200" dirty="0"/>
          </a:p>
        </p:txBody>
      </p:sp>
      <p:sp>
        <p:nvSpPr>
          <p:cNvPr id="232451" name="Rectangle 3"/>
          <p:cNvSpPr>
            <a:spLocks noGrp="1" noChangeArrowheads="1"/>
          </p:cNvSpPr>
          <p:nvPr>
            <p:ph type="body" idx="4294967295"/>
          </p:nvPr>
        </p:nvSpPr>
        <p:spPr>
          <a:xfrm>
            <a:off x="611560" y="1052736"/>
            <a:ext cx="8532440" cy="5805264"/>
          </a:xfrm>
        </p:spPr>
        <p:txBody>
          <a:bodyPr/>
          <a:lstStyle/>
          <a:p>
            <a:pPr>
              <a:buFont typeface="Symbol" pitchFamily="18" charset="2"/>
              <a:buNone/>
            </a:pPr>
            <a:r>
              <a:rPr lang="es-PY" sz="2400" b="1" dirty="0" smtClean="0">
                <a:latin typeface="Arial" pitchFamily="34" charset="0"/>
              </a:rPr>
              <a:t>El liderazgo es puramente emocional porque generan</a:t>
            </a:r>
          </a:p>
          <a:p>
            <a:pPr>
              <a:buFont typeface="Symbol" pitchFamily="18" charset="2"/>
              <a:buNone/>
            </a:pPr>
            <a:r>
              <a:rPr lang="es-PY" sz="2400" b="1" dirty="0" smtClean="0">
                <a:latin typeface="Arial" pitchFamily="34" charset="0"/>
              </a:rPr>
              <a:t>esperanzas y convicciones en los seguidores</a:t>
            </a:r>
            <a:r>
              <a:rPr lang="es-PY" sz="1800" b="1" dirty="0" smtClean="0">
                <a:latin typeface="Arial" pitchFamily="34" charset="0"/>
              </a:rPr>
              <a:t>(Bardwick,1996) </a:t>
            </a:r>
          </a:p>
          <a:p>
            <a:pPr algn="just">
              <a:buFont typeface="Symbol" pitchFamily="18" charset="2"/>
              <a:buNone/>
            </a:pPr>
            <a:r>
              <a:rPr lang="es-PY" sz="2400" b="1" dirty="0" smtClean="0">
                <a:solidFill>
                  <a:srgbClr val="FFFF00"/>
                </a:solidFill>
              </a:rPr>
              <a:t>En el campo emocional, líderes crean seguidores porque generan:</a:t>
            </a:r>
            <a:r>
              <a:rPr lang="es-PY" sz="2200" b="1" dirty="0" smtClean="0">
                <a:solidFill>
                  <a:srgbClr val="FFFF00"/>
                </a:solidFill>
              </a:rPr>
              <a:t> </a:t>
            </a:r>
          </a:p>
          <a:p>
            <a:pPr lvl="1" algn="just"/>
            <a:r>
              <a:rPr lang="es-PY" sz="2600" b="1" dirty="0" smtClean="0"/>
              <a:t>Confianza en personas amedrentadas</a:t>
            </a:r>
          </a:p>
          <a:p>
            <a:pPr lvl="1" algn="just">
              <a:buFont typeface="Symbol" pitchFamily="18" charset="2"/>
              <a:buChar char="·"/>
            </a:pPr>
            <a:r>
              <a:rPr lang="es-PY" sz="2600" b="1" dirty="0" smtClean="0"/>
              <a:t>Certidumbre en personas indecisas</a:t>
            </a:r>
          </a:p>
          <a:p>
            <a:pPr lvl="1" algn="just">
              <a:buFont typeface="Symbol" pitchFamily="18" charset="2"/>
              <a:buChar char="·"/>
            </a:pPr>
            <a:r>
              <a:rPr lang="es-PY" sz="2600" b="1" dirty="0" smtClean="0"/>
              <a:t>Acción  donde había vacilación </a:t>
            </a:r>
          </a:p>
          <a:p>
            <a:pPr lvl="1" algn="just">
              <a:buFont typeface="Symbol" pitchFamily="18" charset="2"/>
              <a:buChar char="·"/>
            </a:pPr>
            <a:r>
              <a:rPr lang="es-PY" sz="2600" b="1" dirty="0" smtClean="0"/>
              <a:t>Fuerza donde había debilidad</a:t>
            </a:r>
          </a:p>
          <a:p>
            <a:pPr lvl="1" algn="just">
              <a:buFont typeface="Symbol" pitchFamily="18" charset="2"/>
              <a:buChar char="·"/>
            </a:pPr>
            <a:r>
              <a:rPr lang="es-PY" sz="2600" b="1" dirty="0" smtClean="0"/>
              <a:t>Método donde había confusión </a:t>
            </a:r>
          </a:p>
          <a:p>
            <a:pPr lvl="1" algn="just">
              <a:buFont typeface="Symbol" pitchFamily="18" charset="2"/>
              <a:buChar char="·"/>
            </a:pPr>
            <a:r>
              <a:rPr lang="es-PY" sz="2600" b="1" dirty="0" smtClean="0"/>
              <a:t>Coraje donde había cobardía</a:t>
            </a:r>
          </a:p>
          <a:p>
            <a:pPr lvl="1" algn="just">
              <a:buFont typeface="Symbol" pitchFamily="18" charset="2"/>
              <a:buChar char="·"/>
            </a:pPr>
            <a:r>
              <a:rPr lang="es-PY" sz="2600" b="1" dirty="0" smtClean="0"/>
              <a:t>Optimismo donde había escepticismo</a:t>
            </a:r>
          </a:p>
          <a:p>
            <a:pPr lvl="1" algn="just">
              <a:buFont typeface="Symbol" pitchFamily="18" charset="2"/>
              <a:buChar char="·"/>
            </a:pPr>
            <a:r>
              <a:rPr lang="es-PY" sz="2600" b="1" dirty="0" smtClean="0"/>
              <a:t>Convicción de que el futuro será mejor </a:t>
            </a:r>
            <a:endParaRPr lang="es-PY" sz="2000" dirty="0"/>
          </a:p>
        </p:txBody>
      </p:sp>
    </p:spTree>
  </p:cSld>
  <p:clrMapOvr>
    <a:masterClrMapping/>
  </p:clrMapOvr>
  <p:transition advTm="5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wipe(left)">
                                      <p:cBhvr>
                                        <p:cTn id="7" dur="500"/>
                                        <p:tgtEl>
                                          <p:spTgt spid="232450"/>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232451">
                                            <p:txEl>
                                              <p:pRg st="0" end="0"/>
                                            </p:txEl>
                                          </p:spTgt>
                                        </p:tgtEl>
                                        <p:attrNameLst>
                                          <p:attrName>style.visibility</p:attrName>
                                        </p:attrNameLst>
                                      </p:cBhvr>
                                      <p:to>
                                        <p:strVal val="visible"/>
                                      </p:to>
                                    </p:set>
                                    <p:anim calcmode="lin" valueType="num">
                                      <p:cBhvr additive="base">
                                        <p:cTn id="11"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2451">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232451">
                                            <p:txEl>
                                              <p:pRg st="1" end="1"/>
                                            </p:txEl>
                                          </p:spTgt>
                                        </p:tgtEl>
                                        <p:attrNameLst>
                                          <p:attrName>style.visibility</p:attrName>
                                        </p:attrNameLst>
                                      </p:cBhvr>
                                      <p:to>
                                        <p:strVal val="visible"/>
                                      </p:to>
                                    </p:set>
                                    <p:anim calcmode="lin" valueType="num">
                                      <p:cBhvr additive="base">
                                        <p:cTn id="16" dur="500" fill="hold"/>
                                        <p:tgtEl>
                                          <p:spTgt spid="23245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32451">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 calcmode="lin" valueType="num">
                                      <p:cBhvr additive="base">
                                        <p:cTn id="21"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32451">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232451">
                                            <p:txEl>
                                              <p:pRg st="3" end="3"/>
                                            </p:txEl>
                                          </p:spTgt>
                                        </p:tgtEl>
                                        <p:attrNameLst>
                                          <p:attrName>style.visibility</p:attrName>
                                        </p:attrNameLst>
                                      </p:cBhvr>
                                      <p:to>
                                        <p:strVal val="visible"/>
                                      </p:to>
                                    </p:set>
                                    <p:anim calcmode="lin" valueType="num">
                                      <p:cBhvr additive="base">
                                        <p:cTn id="25"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3" end="3"/>
                                            </p:txEl>
                                          </p:spTgt>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32451">
                                            <p:txEl>
                                              <p:pRg st="4" end="4"/>
                                            </p:txEl>
                                          </p:spTgt>
                                        </p:tgtEl>
                                        <p:attrNameLst>
                                          <p:attrName>style.visibility</p:attrName>
                                        </p:attrNameLst>
                                      </p:cBhvr>
                                      <p:to>
                                        <p:strVal val="visible"/>
                                      </p:to>
                                    </p:set>
                                    <p:anim calcmode="lin" valueType="num">
                                      <p:cBhvr additive="base">
                                        <p:cTn id="29"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2451">
                                            <p:txEl>
                                              <p:pRg st="4" end="4"/>
                                            </p:txEl>
                                          </p:spTgt>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232451">
                                            <p:txEl>
                                              <p:pRg st="5" end="5"/>
                                            </p:txEl>
                                          </p:spTgt>
                                        </p:tgtEl>
                                        <p:attrNameLst>
                                          <p:attrName>style.visibility</p:attrName>
                                        </p:attrNameLst>
                                      </p:cBhvr>
                                      <p:to>
                                        <p:strVal val="visible"/>
                                      </p:to>
                                    </p:set>
                                    <p:anim calcmode="lin" valueType="num">
                                      <p:cBhvr additive="base">
                                        <p:cTn id="33"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2451">
                                            <p:txEl>
                                              <p:pRg st="5" end="5"/>
                                            </p:tx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32451">
                                            <p:txEl>
                                              <p:pRg st="6" end="6"/>
                                            </p:txEl>
                                          </p:spTgt>
                                        </p:tgtEl>
                                        <p:attrNameLst>
                                          <p:attrName>style.visibility</p:attrName>
                                        </p:attrNameLst>
                                      </p:cBhvr>
                                      <p:to>
                                        <p:strVal val="visible"/>
                                      </p:to>
                                    </p:set>
                                    <p:anim calcmode="lin" valueType="num">
                                      <p:cBhvr additive="base">
                                        <p:cTn id="37" dur="500" fill="hold"/>
                                        <p:tgtEl>
                                          <p:spTgt spid="2324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2451">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232451">
                                            <p:txEl>
                                              <p:pRg st="7" end="7"/>
                                            </p:txEl>
                                          </p:spTgt>
                                        </p:tgtEl>
                                        <p:attrNameLst>
                                          <p:attrName>style.visibility</p:attrName>
                                        </p:attrNameLst>
                                      </p:cBhvr>
                                      <p:to>
                                        <p:strVal val="visible"/>
                                      </p:to>
                                    </p:set>
                                    <p:anim calcmode="lin" valueType="num">
                                      <p:cBhvr additive="base">
                                        <p:cTn id="41" dur="500" fill="hold"/>
                                        <p:tgtEl>
                                          <p:spTgt spid="23245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32451">
                                            <p:txEl>
                                              <p:pRg st="7" end="7"/>
                                            </p:txEl>
                                          </p:spTgt>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232451">
                                            <p:txEl>
                                              <p:pRg st="8" end="8"/>
                                            </p:txEl>
                                          </p:spTgt>
                                        </p:tgtEl>
                                        <p:attrNameLst>
                                          <p:attrName>style.visibility</p:attrName>
                                        </p:attrNameLst>
                                      </p:cBhvr>
                                      <p:to>
                                        <p:strVal val="visible"/>
                                      </p:to>
                                    </p:set>
                                    <p:anim calcmode="lin" valueType="num">
                                      <p:cBhvr additive="base">
                                        <p:cTn id="45" dur="500" fill="hold"/>
                                        <p:tgtEl>
                                          <p:spTgt spid="232451">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32451">
                                            <p:txEl>
                                              <p:pRg st="8" end="8"/>
                                            </p:txEl>
                                          </p:spTgt>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232451">
                                            <p:txEl>
                                              <p:pRg st="9" end="9"/>
                                            </p:txEl>
                                          </p:spTgt>
                                        </p:tgtEl>
                                        <p:attrNameLst>
                                          <p:attrName>style.visibility</p:attrName>
                                        </p:attrNameLst>
                                      </p:cBhvr>
                                      <p:to>
                                        <p:strVal val="visible"/>
                                      </p:to>
                                    </p:set>
                                    <p:anim calcmode="lin" valueType="num">
                                      <p:cBhvr additive="base">
                                        <p:cTn id="49" dur="500" fill="hold"/>
                                        <p:tgtEl>
                                          <p:spTgt spid="23245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2451">
                                            <p:txEl>
                                              <p:pRg st="9" end="9"/>
                                            </p:txEl>
                                          </p:spTgt>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232451">
                                            <p:txEl>
                                              <p:pRg st="10" end="10"/>
                                            </p:txEl>
                                          </p:spTgt>
                                        </p:tgtEl>
                                        <p:attrNameLst>
                                          <p:attrName>style.visibility</p:attrName>
                                        </p:attrNameLst>
                                      </p:cBhvr>
                                      <p:to>
                                        <p:strVal val="visible"/>
                                      </p:to>
                                    </p:set>
                                    <p:anim calcmode="lin" valueType="num">
                                      <p:cBhvr additive="base">
                                        <p:cTn id="53" dur="500" fill="hold"/>
                                        <p:tgtEl>
                                          <p:spTgt spid="232451">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32451">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utoUpdateAnimBg="0"/>
      <p:bldP spid="232451"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0"/>
            <a:ext cx="7772400" cy="1066800"/>
          </a:xfrm>
        </p:spPr>
        <p:txBody>
          <a:bodyPr/>
          <a:lstStyle/>
          <a:p>
            <a:r>
              <a:rPr lang="es-ES" sz="2400" b="1" dirty="0" smtClean="0">
                <a:solidFill>
                  <a:srgbClr val="FFFF00"/>
                </a:solidFill>
                <a:latin typeface="Times New Roman" pitchFamily="18" charset="0"/>
                <a:cs typeface="Times New Roman" pitchFamily="18" charset="0"/>
              </a:rPr>
              <a:t>CARACTERISTICAS DE LOS LIDERES CENTRADOS EN PRINCIPIOS</a:t>
            </a:r>
            <a:endParaRPr lang="pt-BR" sz="2400" b="1" dirty="0">
              <a:solidFill>
                <a:srgbClr val="FFFF00"/>
              </a:solidFill>
              <a:latin typeface="Times New Roman" pitchFamily="18" charset="0"/>
              <a:cs typeface="Times New Roman" pitchFamily="18" charset="0"/>
            </a:endParaRPr>
          </a:p>
        </p:txBody>
      </p:sp>
      <p:sp>
        <p:nvSpPr>
          <p:cNvPr id="232451" name="Rectangle 3"/>
          <p:cNvSpPr>
            <a:spLocks noGrp="1" noChangeArrowheads="1"/>
          </p:cNvSpPr>
          <p:nvPr>
            <p:ph type="body" idx="4294967295"/>
          </p:nvPr>
        </p:nvSpPr>
        <p:spPr>
          <a:xfrm>
            <a:off x="611560" y="1052736"/>
            <a:ext cx="8532440" cy="5805264"/>
          </a:xfrm>
        </p:spPr>
        <p:txBody>
          <a:bodyPr/>
          <a:lstStyle/>
          <a:p>
            <a:pPr algn="just">
              <a:buNone/>
            </a:pPr>
            <a:endParaRPr lang="es-PY" sz="2400" b="1" dirty="0" smtClean="0">
              <a:latin typeface="Arial" pitchFamily="34" charset="0"/>
            </a:endParaRPr>
          </a:p>
          <a:p>
            <a:pPr algn="just"/>
            <a:r>
              <a:rPr lang="es-ES" sz="2400" b="1" dirty="0" smtClean="0"/>
              <a:t>APRENDEN CONTINUAMENTE</a:t>
            </a:r>
          </a:p>
          <a:p>
            <a:pPr algn="just"/>
            <a:endParaRPr lang="es-ES" sz="2400" b="1" dirty="0" smtClean="0"/>
          </a:p>
          <a:p>
            <a:pPr algn="just"/>
            <a:r>
              <a:rPr lang="es-ES" sz="2400" b="1" dirty="0" smtClean="0"/>
              <a:t>TIENEN VOCACIÓN POR SERVIR</a:t>
            </a:r>
          </a:p>
          <a:p>
            <a:pPr algn="just"/>
            <a:endParaRPr lang="es-ES" sz="2400" b="1" dirty="0" smtClean="0"/>
          </a:p>
          <a:p>
            <a:pPr algn="just"/>
            <a:r>
              <a:rPr lang="es-ES" sz="2400" b="1" dirty="0" smtClean="0"/>
              <a:t>IRRADIAN ENERGIA POSITIVA</a:t>
            </a:r>
          </a:p>
          <a:p>
            <a:pPr algn="just"/>
            <a:endParaRPr lang="es-ES" sz="2400" b="1" dirty="0" smtClean="0"/>
          </a:p>
          <a:p>
            <a:pPr algn="just"/>
            <a:r>
              <a:rPr lang="es-ES" sz="2400" b="1" dirty="0" smtClean="0"/>
              <a:t>CREEN EN LOS DEMÁS</a:t>
            </a:r>
          </a:p>
          <a:p>
            <a:pPr algn="just">
              <a:buNone/>
            </a:pPr>
            <a:endParaRPr lang="es-ES" sz="2400" b="1" dirty="0" smtClean="0"/>
          </a:p>
          <a:p>
            <a:pPr algn="just"/>
            <a:r>
              <a:rPr lang="es-ES" sz="2400" b="1" dirty="0" smtClean="0"/>
              <a:t>DIRIGEN SUS VIDAS DE FORMA EQUILIBRADA</a:t>
            </a:r>
            <a:endParaRPr lang="en-US" sz="2400" b="1" dirty="0" smtClean="0"/>
          </a:p>
          <a:p>
            <a:pPr>
              <a:buFont typeface="Symbol" pitchFamily="18" charset="2"/>
              <a:buNone/>
            </a:pPr>
            <a:endParaRPr lang="es-PY" sz="2000" dirty="0"/>
          </a:p>
        </p:txBody>
      </p:sp>
    </p:spTree>
  </p:cSld>
  <p:clrMapOvr>
    <a:masterClrMapping/>
  </p:clrMapOvr>
  <p:transition advTm="5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wipe(left)">
                                      <p:cBhvr>
                                        <p:cTn id="7" dur="500"/>
                                        <p:tgtEl>
                                          <p:spTgt spid="232450"/>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anim calcmode="lin" valueType="num">
                                      <p:cBhvr additive="base">
                                        <p:cTn id="11" dur="500" fill="hold"/>
                                        <p:tgtEl>
                                          <p:spTgt spid="2324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2451">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232451">
                                            <p:txEl>
                                              <p:pRg st="3" end="3"/>
                                            </p:txEl>
                                          </p:spTgt>
                                        </p:tgtEl>
                                        <p:attrNameLst>
                                          <p:attrName>style.visibility</p:attrName>
                                        </p:attrNameLst>
                                      </p:cBhvr>
                                      <p:to>
                                        <p:strVal val="visible"/>
                                      </p:to>
                                    </p:set>
                                    <p:anim calcmode="lin" valueType="num">
                                      <p:cBhvr additive="base">
                                        <p:cTn id="16"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32451">
                                            <p:txEl>
                                              <p:pRg st="3" end="3"/>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anim calcmode="lin" valueType="num">
                                      <p:cBhvr additive="base">
                                        <p:cTn id="2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32451">
                                            <p:txEl>
                                              <p:pRg st="5" end="5"/>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232451">
                                            <p:txEl>
                                              <p:pRg st="7" end="7"/>
                                            </p:txEl>
                                          </p:spTgt>
                                        </p:tgtEl>
                                        <p:attrNameLst>
                                          <p:attrName>style.visibility</p:attrName>
                                        </p:attrNameLst>
                                      </p:cBhvr>
                                      <p:to>
                                        <p:strVal val="visible"/>
                                      </p:to>
                                    </p:set>
                                    <p:anim calcmode="lin" valueType="num">
                                      <p:cBhvr additive="base">
                                        <p:cTn id="26" dur="500" fill="hold"/>
                                        <p:tgtEl>
                                          <p:spTgt spid="232451">
                                            <p:txEl>
                                              <p:pRg st="7" end="7"/>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32451">
                                            <p:txEl>
                                              <p:pRg st="7" end="7"/>
                                            </p:txEl>
                                          </p:spTgt>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232451">
                                            <p:txEl>
                                              <p:pRg st="9" end="9"/>
                                            </p:txEl>
                                          </p:spTgt>
                                        </p:tgtEl>
                                        <p:attrNameLst>
                                          <p:attrName>style.visibility</p:attrName>
                                        </p:attrNameLst>
                                      </p:cBhvr>
                                      <p:to>
                                        <p:strVal val="visible"/>
                                      </p:to>
                                    </p:set>
                                    <p:anim calcmode="lin" valueType="num">
                                      <p:cBhvr additive="base">
                                        <p:cTn id="31" dur="500" fill="hold"/>
                                        <p:tgtEl>
                                          <p:spTgt spid="232451">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utoUpdateAnimBg="0"/>
      <p:bldP spid="232451"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0"/>
            <a:ext cx="7772400" cy="1066800"/>
          </a:xfrm>
        </p:spPr>
        <p:txBody>
          <a:bodyPr/>
          <a:lstStyle/>
          <a:p>
            <a:r>
              <a:rPr lang="pt-BR" sz="3200" b="1" dirty="0" smtClean="0">
                <a:solidFill>
                  <a:srgbClr val="FFFF66"/>
                </a:solidFill>
              </a:rPr>
              <a:t>Liderar versus Dirigir</a:t>
            </a:r>
            <a:endParaRPr lang="pt-BR" sz="3200" dirty="0"/>
          </a:p>
        </p:txBody>
      </p:sp>
      <p:sp>
        <p:nvSpPr>
          <p:cNvPr id="232451" name="Rectangle 3"/>
          <p:cNvSpPr>
            <a:spLocks noGrp="1" noChangeArrowheads="1"/>
          </p:cNvSpPr>
          <p:nvPr>
            <p:ph type="body" idx="4294967295"/>
          </p:nvPr>
        </p:nvSpPr>
        <p:spPr>
          <a:xfrm>
            <a:off x="395536" y="836712"/>
            <a:ext cx="8280920" cy="5806998"/>
          </a:xfrm>
        </p:spPr>
        <p:txBody>
          <a:bodyPr/>
          <a:lstStyle/>
          <a:p>
            <a:pPr>
              <a:buFont typeface="Symbol" pitchFamily="18" charset="2"/>
              <a:buNone/>
            </a:pPr>
            <a:r>
              <a:rPr lang="es-PY" sz="2400" b="1" dirty="0" smtClean="0">
                <a:latin typeface="Arial" pitchFamily="34" charset="0"/>
              </a:rPr>
              <a:t>	</a:t>
            </a:r>
            <a:endParaRPr lang="es-PY" sz="1800" b="1" dirty="0" smtClean="0">
              <a:latin typeface="Arial" pitchFamily="34" charset="0"/>
            </a:endParaRPr>
          </a:p>
          <a:p>
            <a:pPr algn="just">
              <a:buFont typeface="Wingdings" pitchFamily="2" charset="2"/>
              <a:buChar char="Ø"/>
            </a:pPr>
            <a:r>
              <a:rPr lang="es-PY" sz="3000" b="1" dirty="0" smtClean="0"/>
              <a:t>La dirección trata de afrontar la </a:t>
            </a:r>
            <a:r>
              <a:rPr lang="es-PY" sz="3000" b="1" dirty="0" smtClean="0">
                <a:solidFill>
                  <a:srgbClr val="FFFF00"/>
                </a:solidFill>
              </a:rPr>
              <a:t>complejidad de una organización</a:t>
            </a:r>
            <a:r>
              <a:rPr lang="es-PY" sz="3000" b="1" dirty="0" smtClean="0"/>
              <a:t>, mientras que el liderazgo </a:t>
            </a:r>
            <a:r>
              <a:rPr lang="es-PY" sz="3000" b="1" dirty="0" smtClean="0">
                <a:solidFill>
                  <a:srgbClr val="FFFF00"/>
                </a:solidFill>
              </a:rPr>
              <a:t>afronta el cambio.</a:t>
            </a:r>
          </a:p>
          <a:p>
            <a:pPr algn="just">
              <a:buFont typeface="Wingdings" pitchFamily="2" charset="2"/>
              <a:buChar char="Ø"/>
            </a:pPr>
            <a:r>
              <a:rPr lang="es-PY" sz="3000" b="1" dirty="0" smtClean="0"/>
              <a:t>La </a:t>
            </a:r>
            <a:r>
              <a:rPr lang="es-PY" sz="3000" b="1" dirty="0" smtClean="0">
                <a:solidFill>
                  <a:srgbClr val="FFFF00"/>
                </a:solidFill>
              </a:rPr>
              <a:t>dirección</a:t>
            </a:r>
            <a:r>
              <a:rPr lang="es-PY" sz="3000" b="1" dirty="0" smtClean="0"/>
              <a:t> como tarea de gestión: planifica, organiza, controla y resuelve los problema.	</a:t>
            </a:r>
          </a:p>
          <a:p>
            <a:pPr algn="just">
              <a:buFont typeface="Wingdings" pitchFamily="2" charset="2"/>
              <a:buChar char="Ø"/>
            </a:pPr>
            <a:r>
              <a:rPr lang="es-PY" sz="3000" b="1" dirty="0" smtClean="0">
                <a:solidFill>
                  <a:srgbClr val="FFCCFF"/>
                </a:solidFill>
              </a:rPr>
              <a:t>El liderazgo hace frente a la necesidad de cambio proyectando una </a:t>
            </a:r>
            <a:r>
              <a:rPr lang="es-PY" sz="3000" b="1" dirty="0" smtClean="0">
                <a:solidFill>
                  <a:srgbClr val="FFFF00"/>
                </a:solidFill>
              </a:rPr>
              <a:t>visión</a:t>
            </a:r>
            <a:r>
              <a:rPr lang="es-PY" sz="3000" b="1" dirty="0" smtClean="0"/>
              <a:t> </a:t>
            </a:r>
            <a:r>
              <a:rPr lang="es-PY" sz="3000" b="1" dirty="0" smtClean="0">
                <a:solidFill>
                  <a:srgbClr val="FFCCFF"/>
                </a:solidFill>
              </a:rPr>
              <a:t>y</a:t>
            </a:r>
            <a:r>
              <a:rPr lang="es-PY" sz="3000" b="1" dirty="0" smtClean="0"/>
              <a:t> </a:t>
            </a:r>
            <a:r>
              <a:rPr lang="es-PY" sz="3000" b="1" dirty="0" smtClean="0">
                <a:solidFill>
                  <a:srgbClr val="FFCCFF"/>
                </a:solidFill>
              </a:rPr>
              <a:t>estableciendo</a:t>
            </a:r>
            <a:r>
              <a:rPr lang="es-PY" sz="3000" b="1" dirty="0" smtClean="0">
                <a:solidFill>
                  <a:srgbClr val="FFFF00"/>
                </a:solidFill>
              </a:rPr>
              <a:t> estrategias</a:t>
            </a:r>
            <a:r>
              <a:rPr lang="es-PY" sz="3000" b="1" dirty="0" smtClean="0"/>
              <a:t>, </a:t>
            </a:r>
            <a:r>
              <a:rPr lang="es-PY" sz="3000" b="1" dirty="0" smtClean="0">
                <a:solidFill>
                  <a:srgbClr val="FFFF00"/>
                </a:solidFill>
              </a:rPr>
              <a:t>desarrollando equipos de trabajo</a:t>
            </a:r>
            <a:r>
              <a:rPr lang="es-PY" sz="3000" b="1" dirty="0" smtClean="0">
                <a:solidFill>
                  <a:srgbClr val="FFCCFF"/>
                </a:solidFill>
              </a:rPr>
              <a:t>, así como </a:t>
            </a:r>
            <a:r>
              <a:rPr lang="es-PY" sz="3000" b="1" dirty="0" smtClean="0">
                <a:solidFill>
                  <a:srgbClr val="FFFF00"/>
                </a:solidFill>
              </a:rPr>
              <a:t>motivando </a:t>
            </a:r>
            <a:r>
              <a:rPr lang="es-PY" sz="3000" b="1" dirty="0" smtClean="0">
                <a:solidFill>
                  <a:srgbClr val="FFCCFF"/>
                </a:solidFill>
              </a:rPr>
              <a:t>y</a:t>
            </a:r>
            <a:r>
              <a:rPr lang="es-PY" sz="3000" b="1" dirty="0" smtClean="0">
                <a:solidFill>
                  <a:srgbClr val="FFFF00"/>
                </a:solidFill>
              </a:rPr>
              <a:t> apoyando. </a:t>
            </a:r>
          </a:p>
          <a:p>
            <a:pPr lvl="1" algn="just"/>
            <a:endParaRPr lang="es-PY" sz="3000" dirty="0"/>
          </a:p>
        </p:txBody>
      </p:sp>
    </p:spTree>
  </p:cSld>
  <p:clrMapOvr>
    <a:masterClrMapping/>
  </p:clrMapOvr>
  <p:transition advTm="5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wipe(left)">
                                      <p:cBhvr>
                                        <p:cTn id="7" dur="500"/>
                                        <p:tgtEl>
                                          <p:spTgt spid="232450"/>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232451">
                                            <p:txEl>
                                              <p:pRg st="0" end="0"/>
                                            </p:txEl>
                                          </p:spTgt>
                                        </p:tgtEl>
                                        <p:attrNameLst>
                                          <p:attrName>style.visibility</p:attrName>
                                        </p:attrNameLst>
                                      </p:cBhvr>
                                      <p:to>
                                        <p:strVal val="visible"/>
                                      </p:to>
                                    </p:set>
                                    <p:anim calcmode="lin" valueType="num">
                                      <p:cBhvr additive="base">
                                        <p:cTn id="11"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2451">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232451">
                                            <p:txEl>
                                              <p:pRg st="1" end="1"/>
                                            </p:txEl>
                                          </p:spTgt>
                                        </p:tgtEl>
                                        <p:attrNameLst>
                                          <p:attrName>style.visibility</p:attrName>
                                        </p:attrNameLst>
                                      </p:cBhvr>
                                      <p:to>
                                        <p:strVal val="visible"/>
                                      </p:to>
                                    </p:set>
                                    <p:anim calcmode="lin" valueType="num">
                                      <p:cBhvr additive="base">
                                        <p:cTn id="16" dur="500" fill="hold"/>
                                        <p:tgtEl>
                                          <p:spTgt spid="23245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32451">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 calcmode="lin" valueType="num">
                                      <p:cBhvr additive="base">
                                        <p:cTn id="21"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32451">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 calcmode="lin" valueType="num">
                                      <p:cBhvr additive="base">
                                        <p:cTn id="26"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3245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utoUpdateAnimBg="0"/>
      <p:bldP spid="232451"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0"/>
            <a:ext cx="7772400" cy="914400"/>
          </a:xfrm>
        </p:spPr>
        <p:txBody>
          <a:bodyPr/>
          <a:lstStyle/>
          <a:p>
            <a:r>
              <a:rPr lang="pt-BR" sz="2200" b="1" dirty="0">
                <a:solidFill>
                  <a:schemeClr val="tx1"/>
                </a:solidFill>
              </a:rPr>
              <a:t/>
            </a:r>
            <a:br>
              <a:rPr lang="pt-BR" sz="2200" b="1" dirty="0">
                <a:solidFill>
                  <a:schemeClr val="tx1"/>
                </a:solidFill>
              </a:rPr>
            </a:br>
            <a:r>
              <a:rPr lang="pt-BR" sz="3200" b="1" dirty="0" smtClean="0">
                <a:solidFill>
                  <a:srgbClr val="FFFF66"/>
                </a:solidFill>
              </a:rPr>
              <a:t>Diferencia </a:t>
            </a:r>
            <a:r>
              <a:rPr lang="pt-BR" sz="3200" b="1" dirty="0">
                <a:solidFill>
                  <a:srgbClr val="FFFF66"/>
                </a:solidFill>
              </a:rPr>
              <a:t>entre </a:t>
            </a:r>
            <a:r>
              <a:rPr lang="pt-BR" sz="3200" b="1" dirty="0" smtClean="0">
                <a:solidFill>
                  <a:srgbClr val="FFFF66"/>
                </a:solidFill>
              </a:rPr>
              <a:t>Liderar </a:t>
            </a:r>
            <a:r>
              <a:rPr lang="pt-BR" sz="3200" b="1" dirty="0">
                <a:solidFill>
                  <a:srgbClr val="FFFF66"/>
                </a:solidFill>
              </a:rPr>
              <a:t>y</a:t>
            </a:r>
            <a:r>
              <a:rPr lang="pt-BR" sz="3200" b="1" dirty="0" smtClean="0">
                <a:solidFill>
                  <a:srgbClr val="FFFF66"/>
                </a:solidFill>
              </a:rPr>
              <a:t> </a:t>
            </a:r>
            <a:r>
              <a:rPr lang="pt-BR" sz="3200" b="1" dirty="0">
                <a:solidFill>
                  <a:srgbClr val="FFFF66"/>
                </a:solidFill>
              </a:rPr>
              <a:t>Administrar</a:t>
            </a:r>
            <a:r>
              <a:rPr lang="pt-BR" sz="2200" b="1" dirty="0">
                <a:solidFill>
                  <a:schemeClr val="tx1"/>
                </a:solidFill>
              </a:rPr>
              <a:t/>
            </a:r>
            <a:br>
              <a:rPr lang="pt-BR" sz="2200" b="1" dirty="0">
                <a:solidFill>
                  <a:schemeClr val="tx1"/>
                </a:solidFill>
              </a:rPr>
            </a:br>
            <a:endParaRPr lang="pt-BR" sz="2200" b="1" dirty="0">
              <a:solidFill>
                <a:schemeClr val="tx1"/>
              </a:solidFill>
            </a:endParaRPr>
          </a:p>
        </p:txBody>
      </p:sp>
      <p:graphicFrame>
        <p:nvGraphicFramePr>
          <p:cNvPr id="193543" name="Object 7"/>
          <p:cNvGraphicFramePr>
            <a:graphicFrameLocks noChangeAspect="1"/>
          </p:cNvGraphicFramePr>
          <p:nvPr/>
        </p:nvGraphicFramePr>
        <p:xfrm>
          <a:off x="5622925" y="990600"/>
          <a:ext cx="3216275" cy="1595438"/>
        </p:xfrm>
        <a:graphic>
          <a:graphicData uri="http://schemas.openxmlformats.org/presentationml/2006/ole">
            <mc:AlternateContent xmlns:mc="http://schemas.openxmlformats.org/markup-compatibility/2006">
              <mc:Choice xmlns:v="urn:schemas-microsoft-com:vml" Requires="v">
                <p:oleObj spid="_x0000_s193544" name="Imagen" r:id="rId3" imgW="5821200" imgH="2887200" progId="">
                  <p:embed/>
                </p:oleObj>
              </mc:Choice>
              <mc:Fallback>
                <p:oleObj name="Imagen" r:id="rId3" imgW="5821200" imgH="28872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925" y="990600"/>
                        <a:ext cx="3216275" cy="159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5" name="Rectangle 9"/>
          <p:cNvSpPr>
            <a:spLocks noChangeArrowheads="1"/>
          </p:cNvSpPr>
          <p:nvPr/>
        </p:nvSpPr>
        <p:spPr bwMode="auto">
          <a:xfrm>
            <a:off x="5486400" y="1752600"/>
            <a:ext cx="3352800" cy="914400"/>
          </a:xfrm>
          <a:prstGeom prst="rect">
            <a:avLst/>
          </a:prstGeom>
          <a:solidFill>
            <a:srgbClr val="000080"/>
          </a:solidFill>
          <a:ln w="9525">
            <a:no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dirty="0">
                <a:solidFill>
                  <a:srgbClr val="FFFF66"/>
                </a:solidFill>
                <a:latin typeface="Times New Roman" pitchFamily="18" charset="0"/>
              </a:rPr>
              <a:t>Manipula a </a:t>
            </a:r>
            <a:r>
              <a:rPr lang="pt-BR" sz="2600" dirty="0" err="1" smtClean="0">
                <a:solidFill>
                  <a:srgbClr val="FFFF66"/>
                </a:solidFill>
                <a:latin typeface="Times New Roman" pitchFamily="18" charset="0"/>
              </a:rPr>
              <a:t>sus</a:t>
            </a:r>
            <a:r>
              <a:rPr lang="pt-BR" sz="2600" dirty="0" smtClean="0">
                <a:solidFill>
                  <a:srgbClr val="FFFF66"/>
                </a:solidFill>
                <a:latin typeface="Times New Roman" pitchFamily="18" charset="0"/>
              </a:rPr>
              <a:t> </a:t>
            </a:r>
            <a:r>
              <a:rPr lang="pt-BR" sz="2600" dirty="0" err="1" smtClean="0">
                <a:solidFill>
                  <a:srgbClr val="FFFF66"/>
                </a:solidFill>
                <a:latin typeface="Times New Roman" pitchFamily="18" charset="0"/>
              </a:rPr>
              <a:t>empleados</a:t>
            </a:r>
            <a:r>
              <a:rPr lang="pt-BR" sz="2600" dirty="0" smtClean="0">
                <a:solidFill>
                  <a:srgbClr val="FFFF66"/>
                </a:solidFill>
                <a:latin typeface="Times New Roman" pitchFamily="18" charset="0"/>
              </a:rPr>
              <a:t>. </a:t>
            </a:r>
            <a:endParaRPr lang="pt-BR" sz="2600" b="0" dirty="0">
              <a:solidFill>
                <a:srgbClr val="FFFF66"/>
              </a:solidFill>
              <a:latin typeface="Times New Roman" pitchFamily="18" charset="0"/>
            </a:endParaRPr>
          </a:p>
        </p:txBody>
      </p:sp>
      <p:sp>
        <p:nvSpPr>
          <p:cNvPr id="193548" name="Rectangle 12"/>
          <p:cNvSpPr>
            <a:spLocks noChangeArrowheads="1"/>
          </p:cNvSpPr>
          <p:nvPr/>
        </p:nvSpPr>
        <p:spPr bwMode="auto">
          <a:xfrm>
            <a:off x="838200" y="3276600"/>
            <a:ext cx="3886200" cy="609600"/>
          </a:xfrm>
          <a:prstGeom prst="rect">
            <a:avLst/>
          </a:prstGeom>
          <a:no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a:solidFill>
                  <a:srgbClr val="FFFF66"/>
                </a:solidFill>
                <a:latin typeface="Times New Roman" pitchFamily="18" charset="0"/>
              </a:rPr>
              <a:t>Inspira Entusiasmo. </a:t>
            </a:r>
          </a:p>
        </p:txBody>
      </p:sp>
      <p:sp>
        <p:nvSpPr>
          <p:cNvPr id="193549" name="Rectangle 13"/>
          <p:cNvSpPr>
            <a:spLocks noChangeArrowheads="1"/>
          </p:cNvSpPr>
          <p:nvPr/>
        </p:nvSpPr>
        <p:spPr bwMode="auto">
          <a:xfrm>
            <a:off x="838200" y="3962400"/>
            <a:ext cx="3886200" cy="685800"/>
          </a:xfrm>
          <a:prstGeom prst="rect">
            <a:avLst/>
          </a:prstGeom>
          <a:no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err="1" smtClean="0">
                <a:solidFill>
                  <a:srgbClr val="FFFF66"/>
                </a:solidFill>
                <a:latin typeface="Times New Roman" pitchFamily="18" charset="0"/>
              </a:rPr>
              <a:t>Dice</a:t>
            </a:r>
            <a:r>
              <a:rPr lang="pt-BR" dirty="0" smtClean="0">
                <a:solidFill>
                  <a:srgbClr val="FFFF66"/>
                </a:solidFill>
                <a:latin typeface="Times New Roman" pitchFamily="18" charset="0"/>
              </a:rPr>
              <a:t>: </a:t>
            </a:r>
            <a:r>
              <a:rPr lang="pt-BR" dirty="0">
                <a:solidFill>
                  <a:srgbClr val="FFFF66"/>
                </a:solidFill>
                <a:latin typeface="Times New Roman" pitchFamily="18" charset="0"/>
              </a:rPr>
              <a:t>“</a:t>
            </a:r>
            <a:r>
              <a:rPr lang="pt-BR" dirty="0" err="1" smtClean="0">
                <a:solidFill>
                  <a:srgbClr val="FFFF66"/>
                </a:solidFill>
                <a:latin typeface="Times New Roman" pitchFamily="18" charset="0"/>
              </a:rPr>
              <a:t>nosotros</a:t>
            </a:r>
            <a:r>
              <a:rPr lang="pt-BR" dirty="0" smtClean="0">
                <a:solidFill>
                  <a:srgbClr val="FFFF66"/>
                </a:solidFill>
                <a:latin typeface="Times New Roman" pitchFamily="18" charset="0"/>
              </a:rPr>
              <a:t>”. </a:t>
            </a:r>
            <a:endParaRPr lang="pt-BR" dirty="0">
              <a:solidFill>
                <a:srgbClr val="FFFF66"/>
              </a:solidFill>
              <a:latin typeface="Times New Roman" pitchFamily="18" charset="0"/>
            </a:endParaRPr>
          </a:p>
        </p:txBody>
      </p:sp>
      <p:sp>
        <p:nvSpPr>
          <p:cNvPr id="193551" name="Rectangle 15"/>
          <p:cNvSpPr>
            <a:spLocks noChangeArrowheads="1"/>
          </p:cNvSpPr>
          <p:nvPr/>
        </p:nvSpPr>
        <p:spPr bwMode="auto">
          <a:xfrm>
            <a:off x="838200" y="4648200"/>
            <a:ext cx="3886200" cy="685800"/>
          </a:xfrm>
          <a:prstGeom prst="rect">
            <a:avLst/>
          </a:prstGeom>
          <a:no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err="1" smtClean="0">
                <a:solidFill>
                  <a:srgbClr val="FFFF66"/>
                </a:solidFill>
                <a:latin typeface="Times New Roman" pitchFamily="18" charset="0"/>
              </a:rPr>
              <a:t>Resuelve</a:t>
            </a:r>
            <a:r>
              <a:rPr lang="pt-BR" dirty="0" smtClean="0">
                <a:solidFill>
                  <a:srgbClr val="FFFF66"/>
                </a:solidFill>
                <a:latin typeface="Times New Roman" pitchFamily="18" charset="0"/>
              </a:rPr>
              <a:t> el </a:t>
            </a:r>
            <a:r>
              <a:rPr lang="pt-BR" dirty="0" err="1" smtClean="0">
                <a:solidFill>
                  <a:srgbClr val="FFFF66"/>
                </a:solidFill>
                <a:latin typeface="Times New Roman" pitchFamily="18" charset="0"/>
              </a:rPr>
              <a:t>fracaso</a:t>
            </a:r>
            <a:r>
              <a:rPr lang="pt-BR" dirty="0">
                <a:solidFill>
                  <a:srgbClr val="FFFF66"/>
                </a:solidFill>
                <a:latin typeface="Times New Roman" pitchFamily="18" charset="0"/>
              </a:rPr>
              <a:t>.</a:t>
            </a:r>
          </a:p>
        </p:txBody>
      </p:sp>
      <p:sp>
        <p:nvSpPr>
          <p:cNvPr id="193552" name="Rectangle 16"/>
          <p:cNvSpPr>
            <a:spLocks noChangeArrowheads="1"/>
          </p:cNvSpPr>
          <p:nvPr/>
        </p:nvSpPr>
        <p:spPr bwMode="auto">
          <a:xfrm>
            <a:off x="838200" y="5410200"/>
            <a:ext cx="3886200" cy="609600"/>
          </a:xfrm>
          <a:prstGeom prst="rect">
            <a:avLst/>
          </a:prstGeom>
          <a:no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err="1" smtClean="0">
                <a:solidFill>
                  <a:srgbClr val="FFFF66"/>
                </a:solidFill>
                <a:latin typeface="Times New Roman" pitchFamily="18" charset="0"/>
              </a:rPr>
              <a:t>Muestra</a:t>
            </a:r>
            <a:r>
              <a:rPr lang="pt-BR" dirty="0" smtClean="0">
                <a:solidFill>
                  <a:srgbClr val="FFFF66"/>
                </a:solidFill>
                <a:latin typeface="Times New Roman" pitchFamily="18" charset="0"/>
              </a:rPr>
              <a:t> </a:t>
            </a:r>
            <a:r>
              <a:rPr lang="pt-BR" dirty="0">
                <a:solidFill>
                  <a:srgbClr val="FFFF66"/>
                </a:solidFill>
                <a:latin typeface="Times New Roman" pitchFamily="18" charset="0"/>
              </a:rPr>
              <a:t>como </a:t>
            </a:r>
            <a:r>
              <a:rPr lang="pt-BR" dirty="0" err="1" smtClean="0">
                <a:solidFill>
                  <a:srgbClr val="FFFF66"/>
                </a:solidFill>
                <a:latin typeface="Times New Roman" pitchFamily="18" charset="0"/>
              </a:rPr>
              <a:t>hacer</a:t>
            </a:r>
            <a:r>
              <a:rPr lang="pt-BR" dirty="0" smtClean="0">
                <a:solidFill>
                  <a:srgbClr val="FFFF66"/>
                </a:solidFill>
                <a:latin typeface="Times New Roman" pitchFamily="18" charset="0"/>
              </a:rPr>
              <a:t>.</a:t>
            </a:r>
            <a:endParaRPr lang="pt-BR" b="0" dirty="0">
              <a:solidFill>
                <a:srgbClr val="FFFF66"/>
              </a:solidFill>
              <a:latin typeface="Times New Roman" pitchFamily="18" charset="0"/>
            </a:endParaRPr>
          </a:p>
        </p:txBody>
      </p:sp>
      <p:sp>
        <p:nvSpPr>
          <p:cNvPr id="193553" name="Rectangle 17"/>
          <p:cNvSpPr>
            <a:spLocks noChangeArrowheads="1"/>
          </p:cNvSpPr>
          <p:nvPr/>
        </p:nvSpPr>
        <p:spPr bwMode="auto">
          <a:xfrm>
            <a:off x="838200" y="6019800"/>
            <a:ext cx="3886200" cy="533400"/>
          </a:xfrm>
          <a:prstGeom prst="rect">
            <a:avLst/>
          </a:prstGeom>
          <a:no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err="1" smtClean="0">
                <a:solidFill>
                  <a:srgbClr val="FFFF66"/>
                </a:solidFill>
                <a:latin typeface="Times New Roman" pitchFamily="18" charset="0"/>
              </a:rPr>
              <a:t>Dice</a:t>
            </a:r>
            <a:r>
              <a:rPr lang="pt-BR" dirty="0" smtClean="0">
                <a:solidFill>
                  <a:srgbClr val="FFFF66"/>
                </a:solidFill>
                <a:latin typeface="Times New Roman" pitchFamily="18" charset="0"/>
              </a:rPr>
              <a:t>: </a:t>
            </a:r>
            <a:r>
              <a:rPr lang="pt-BR" dirty="0">
                <a:solidFill>
                  <a:srgbClr val="FFFF66"/>
                </a:solidFill>
                <a:latin typeface="Times New Roman" pitchFamily="18" charset="0"/>
              </a:rPr>
              <a:t>“vamos”.</a:t>
            </a:r>
            <a:endParaRPr lang="pt-BR" b="0" dirty="0">
              <a:solidFill>
                <a:srgbClr val="FFFF66"/>
              </a:solidFill>
              <a:latin typeface="Times New Roman" pitchFamily="18" charset="0"/>
            </a:endParaRPr>
          </a:p>
        </p:txBody>
      </p:sp>
      <p:sp>
        <p:nvSpPr>
          <p:cNvPr id="193555" name="Rectangle 19"/>
          <p:cNvSpPr>
            <a:spLocks noChangeArrowheads="1"/>
          </p:cNvSpPr>
          <p:nvPr/>
        </p:nvSpPr>
        <p:spPr bwMode="auto">
          <a:xfrm>
            <a:off x="5486400" y="2514600"/>
            <a:ext cx="3657600" cy="914400"/>
          </a:xfrm>
          <a:prstGeom prst="rect">
            <a:avLst/>
          </a:prstGeom>
          <a:noFill/>
          <a:ln w="9525">
            <a:solidFill>
              <a:srgbClr val="000000"/>
            </a:solid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dirty="0">
                <a:solidFill>
                  <a:srgbClr val="FFFF66"/>
                </a:solidFill>
                <a:latin typeface="Times New Roman" pitchFamily="18" charset="0"/>
              </a:rPr>
              <a:t>Depende </a:t>
            </a:r>
            <a:r>
              <a:rPr lang="pt-BR" sz="2600" dirty="0" smtClean="0">
                <a:solidFill>
                  <a:srgbClr val="FFFF66"/>
                </a:solidFill>
                <a:latin typeface="Times New Roman" pitchFamily="18" charset="0"/>
              </a:rPr>
              <a:t>de </a:t>
            </a:r>
            <a:r>
              <a:rPr lang="pt-BR" sz="2600" dirty="0" err="1" smtClean="0">
                <a:solidFill>
                  <a:srgbClr val="FFFF66"/>
                </a:solidFill>
                <a:latin typeface="Times New Roman" pitchFamily="18" charset="0"/>
              </a:rPr>
              <a:t>la</a:t>
            </a:r>
            <a:r>
              <a:rPr lang="pt-BR" sz="2600" dirty="0" smtClean="0">
                <a:solidFill>
                  <a:srgbClr val="FFFF66"/>
                </a:solidFill>
                <a:latin typeface="Times New Roman" pitchFamily="18" charset="0"/>
              </a:rPr>
              <a:t> </a:t>
            </a:r>
            <a:r>
              <a:rPr lang="pt-BR" sz="2600" dirty="0" err="1" smtClean="0">
                <a:solidFill>
                  <a:srgbClr val="FFFF66"/>
                </a:solidFill>
                <a:latin typeface="Times New Roman" pitchFamily="18" charset="0"/>
              </a:rPr>
              <a:t>Autoridad</a:t>
            </a:r>
            <a:r>
              <a:rPr lang="pt-BR" sz="2600" dirty="0" smtClean="0">
                <a:solidFill>
                  <a:srgbClr val="FFFF66"/>
                </a:solidFill>
                <a:latin typeface="Times New Roman" pitchFamily="18" charset="0"/>
              </a:rPr>
              <a:t>. </a:t>
            </a:r>
            <a:endParaRPr lang="pt-BR" sz="2600" dirty="0">
              <a:solidFill>
                <a:srgbClr val="FFFF66"/>
              </a:solidFill>
              <a:latin typeface="Times New Roman" pitchFamily="18" charset="0"/>
            </a:endParaRPr>
          </a:p>
        </p:txBody>
      </p:sp>
      <p:sp>
        <p:nvSpPr>
          <p:cNvPr id="193556" name="Rectangle 20"/>
          <p:cNvSpPr>
            <a:spLocks noChangeArrowheads="1"/>
          </p:cNvSpPr>
          <p:nvPr/>
        </p:nvSpPr>
        <p:spPr bwMode="auto">
          <a:xfrm>
            <a:off x="5486400" y="3429000"/>
            <a:ext cx="3657600" cy="533400"/>
          </a:xfrm>
          <a:prstGeom prst="rect">
            <a:avLst/>
          </a:prstGeom>
          <a:noFill/>
          <a:ln w="9525">
            <a:solidFill>
              <a:srgbClr val="000000"/>
            </a:solid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a:solidFill>
                  <a:srgbClr val="FFFF66"/>
                </a:solidFill>
                <a:latin typeface="Times New Roman" pitchFamily="18" charset="0"/>
              </a:rPr>
              <a:t>Inspira temor. </a:t>
            </a:r>
          </a:p>
        </p:txBody>
      </p:sp>
      <p:sp>
        <p:nvSpPr>
          <p:cNvPr id="193557" name="Rectangle 21"/>
          <p:cNvSpPr>
            <a:spLocks noChangeArrowheads="1"/>
          </p:cNvSpPr>
          <p:nvPr/>
        </p:nvSpPr>
        <p:spPr bwMode="auto">
          <a:xfrm>
            <a:off x="5486400" y="4038600"/>
            <a:ext cx="3657600" cy="533400"/>
          </a:xfrm>
          <a:prstGeom prst="rect">
            <a:avLst/>
          </a:prstGeom>
          <a:noFill/>
          <a:ln w="9525">
            <a:solidFill>
              <a:srgbClr val="000000"/>
            </a:solid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dirty="0" err="1" smtClean="0">
                <a:solidFill>
                  <a:srgbClr val="FFFF66"/>
                </a:solidFill>
                <a:latin typeface="Times New Roman" pitchFamily="18" charset="0"/>
              </a:rPr>
              <a:t>Dice</a:t>
            </a:r>
            <a:r>
              <a:rPr lang="pt-BR" sz="2600" dirty="0" smtClean="0">
                <a:solidFill>
                  <a:srgbClr val="FFFF66"/>
                </a:solidFill>
                <a:latin typeface="Times New Roman" pitchFamily="18" charset="0"/>
              </a:rPr>
              <a:t>: “</a:t>
            </a:r>
            <a:r>
              <a:rPr lang="pt-BR" sz="2600" dirty="0" err="1" smtClean="0">
                <a:solidFill>
                  <a:srgbClr val="FFFF66"/>
                </a:solidFill>
                <a:latin typeface="Times New Roman" pitchFamily="18" charset="0"/>
              </a:rPr>
              <a:t>Yo</a:t>
            </a:r>
            <a:r>
              <a:rPr lang="pt-BR" sz="2600" dirty="0" smtClean="0">
                <a:solidFill>
                  <a:srgbClr val="FFFF66"/>
                </a:solidFill>
                <a:latin typeface="Times New Roman" pitchFamily="18" charset="0"/>
              </a:rPr>
              <a:t>”. </a:t>
            </a:r>
            <a:endParaRPr lang="pt-BR" sz="2600" dirty="0">
              <a:solidFill>
                <a:srgbClr val="FFFF66"/>
              </a:solidFill>
              <a:latin typeface="Times New Roman" pitchFamily="18" charset="0"/>
            </a:endParaRPr>
          </a:p>
        </p:txBody>
      </p:sp>
      <p:sp>
        <p:nvSpPr>
          <p:cNvPr id="193558" name="Rectangle 22"/>
          <p:cNvSpPr>
            <a:spLocks noChangeArrowheads="1"/>
          </p:cNvSpPr>
          <p:nvPr/>
        </p:nvSpPr>
        <p:spPr bwMode="auto">
          <a:xfrm>
            <a:off x="5410200" y="4648200"/>
            <a:ext cx="3733800" cy="914400"/>
          </a:xfrm>
          <a:prstGeom prst="rect">
            <a:avLst/>
          </a:prstGeom>
          <a:noFill/>
          <a:ln w="9525">
            <a:solidFill>
              <a:srgbClr val="000000"/>
            </a:solid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dirty="0">
                <a:solidFill>
                  <a:srgbClr val="FFFF66"/>
                </a:solidFill>
                <a:latin typeface="Times New Roman" pitchFamily="18" charset="0"/>
              </a:rPr>
              <a:t>Procura </a:t>
            </a:r>
            <a:r>
              <a:rPr lang="pt-BR" sz="2600" dirty="0" err="1" smtClean="0">
                <a:solidFill>
                  <a:srgbClr val="FFFF66"/>
                </a:solidFill>
                <a:latin typeface="Times New Roman" pitchFamily="18" charset="0"/>
              </a:rPr>
              <a:t>un</a:t>
            </a:r>
            <a:r>
              <a:rPr lang="pt-BR" sz="2600" dirty="0" smtClean="0">
                <a:solidFill>
                  <a:srgbClr val="FFFF66"/>
                </a:solidFill>
                <a:latin typeface="Times New Roman" pitchFamily="18" charset="0"/>
              </a:rPr>
              <a:t> </a:t>
            </a:r>
            <a:r>
              <a:rPr lang="pt-BR" sz="2600" dirty="0">
                <a:solidFill>
                  <a:srgbClr val="FFFF66"/>
                </a:solidFill>
                <a:latin typeface="Times New Roman" pitchFamily="18" charset="0"/>
              </a:rPr>
              <a:t>Culpado para </a:t>
            </a:r>
            <a:r>
              <a:rPr lang="pt-BR" sz="2600" dirty="0" smtClean="0">
                <a:solidFill>
                  <a:srgbClr val="FFFF66"/>
                </a:solidFill>
                <a:latin typeface="Times New Roman" pitchFamily="18" charset="0"/>
              </a:rPr>
              <a:t>el </a:t>
            </a:r>
            <a:r>
              <a:rPr lang="pt-BR" sz="2600" dirty="0" err="1" smtClean="0">
                <a:solidFill>
                  <a:srgbClr val="FFFF66"/>
                </a:solidFill>
                <a:latin typeface="Times New Roman" pitchFamily="18" charset="0"/>
              </a:rPr>
              <a:t>fracaso</a:t>
            </a:r>
            <a:r>
              <a:rPr lang="pt-BR" sz="2600" dirty="0">
                <a:solidFill>
                  <a:srgbClr val="FFFF66"/>
                </a:solidFill>
                <a:latin typeface="Times New Roman" pitchFamily="18" charset="0"/>
              </a:rPr>
              <a:t>. </a:t>
            </a:r>
          </a:p>
        </p:txBody>
      </p:sp>
      <p:sp>
        <p:nvSpPr>
          <p:cNvPr id="193559" name="Rectangle 23"/>
          <p:cNvSpPr>
            <a:spLocks noChangeArrowheads="1"/>
          </p:cNvSpPr>
          <p:nvPr/>
        </p:nvSpPr>
        <p:spPr bwMode="auto">
          <a:xfrm>
            <a:off x="5435600" y="5516563"/>
            <a:ext cx="3581400" cy="533400"/>
          </a:xfrm>
          <a:prstGeom prst="rect">
            <a:avLst/>
          </a:prstGeom>
          <a:noFill/>
          <a:ln w="9525">
            <a:solidFill>
              <a:srgbClr val="000000"/>
            </a:solid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dirty="0">
                <a:solidFill>
                  <a:srgbClr val="FFFF66"/>
                </a:solidFill>
                <a:latin typeface="Times New Roman" pitchFamily="18" charset="0"/>
              </a:rPr>
              <a:t>Sabe como se </a:t>
            </a:r>
            <a:r>
              <a:rPr lang="pt-BR" sz="2600" dirty="0" err="1" smtClean="0">
                <a:solidFill>
                  <a:srgbClr val="FFFF66"/>
                </a:solidFill>
                <a:latin typeface="Times New Roman" pitchFamily="18" charset="0"/>
              </a:rPr>
              <a:t>hace</a:t>
            </a:r>
            <a:r>
              <a:rPr lang="pt-BR" sz="2600" dirty="0" smtClean="0">
                <a:solidFill>
                  <a:srgbClr val="FFFF66"/>
                </a:solidFill>
                <a:latin typeface="Times New Roman" pitchFamily="18" charset="0"/>
              </a:rPr>
              <a:t>. </a:t>
            </a:r>
            <a:endParaRPr lang="pt-BR" sz="2600" b="0" dirty="0">
              <a:solidFill>
                <a:srgbClr val="FFFF66"/>
              </a:solidFill>
              <a:latin typeface="Times New Roman" pitchFamily="18" charset="0"/>
            </a:endParaRPr>
          </a:p>
        </p:txBody>
      </p:sp>
      <p:sp>
        <p:nvSpPr>
          <p:cNvPr id="193560" name="Rectangle 24"/>
          <p:cNvSpPr>
            <a:spLocks noChangeArrowheads="1"/>
          </p:cNvSpPr>
          <p:nvPr/>
        </p:nvSpPr>
        <p:spPr bwMode="auto">
          <a:xfrm>
            <a:off x="5435600" y="6092825"/>
            <a:ext cx="3708400" cy="533400"/>
          </a:xfrm>
          <a:prstGeom prst="rect">
            <a:avLst/>
          </a:prstGeom>
          <a:noFill/>
          <a:ln w="9525">
            <a:solidFill>
              <a:srgbClr val="000000"/>
            </a:solidFill>
            <a:miter lim="800000"/>
            <a:headEnd/>
            <a:tailEnd/>
          </a:ln>
        </p:spPr>
        <p:txBody>
          <a:bodyPr/>
          <a:lstStyle/>
          <a:p>
            <a:pPr marL="476250" indent="-476250" algn="l" eaLnBrk="1" hangingPunct="1">
              <a:spcBef>
                <a:spcPct val="20000"/>
              </a:spcBef>
              <a:buClr>
                <a:srgbClr val="CCFFFF"/>
              </a:buClr>
              <a:buFont typeface="Wingdings" pitchFamily="2" charset="2"/>
              <a:buChar char="F"/>
            </a:pPr>
            <a:r>
              <a:rPr lang="pt-BR" sz="2600" dirty="0" err="1" smtClean="0">
                <a:solidFill>
                  <a:srgbClr val="FFFF66"/>
                </a:solidFill>
                <a:latin typeface="Times New Roman" pitchFamily="18" charset="0"/>
              </a:rPr>
              <a:t>Dice</a:t>
            </a:r>
            <a:r>
              <a:rPr lang="pt-BR" sz="2600" dirty="0" smtClean="0">
                <a:solidFill>
                  <a:srgbClr val="FFFF66"/>
                </a:solidFill>
                <a:latin typeface="Times New Roman" pitchFamily="18" charset="0"/>
              </a:rPr>
              <a:t>: </a:t>
            </a:r>
            <a:r>
              <a:rPr lang="pt-BR" sz="2600" dirty="0">
                <a:solidFill>
                  <a:srgbClr val="FFFF66"/>
                </a:solidFill>
                <a:latin typeface="Times New Roman" pitchFamily="18" charset="0"/>
              </a:rPr>
              <a:t>“</a:t>
            </a:r>
            <a:r>
              <a:rPr lang="pt-BR" sz="2600" dirty="0" smtClean="0">
                <a:solidFill>
                  <a:srgbClr val="FFFF66"/>
                </a:solidFill>
                <a:latin typeface="Times New Roman" pitchFamily="18" charset="0"/>
              </a:rPr>
              <a:t>van”. </a:t>
            </a:r>
            <a:endParaRPr lang="pt-BR" sz="2600" b="0" dirty="0">
              <a:solidFill>
                <a:srgbClr val="FFFF66"/>
              </a:solidFill>
              <a:latin typeface="Times New Roman" pitchFamily="18" charset="0"/>
            </a:endParaRPr>
          </a:p>
        </p:txBody>
      </p:sp>
      <p:sp>
        <p:nvSpPr>
          <p:cNvPr id="193561" name="Text Box 25"/>
          <p:cNvSpPr txBox="1">
            <a:spLocks noChangeArrowheads="1"/>
          </p:cNvSpPr>
          <p:nvPr/>
        </p:nvSpPr>
        <p:spPr bwMode="auto">
          <a:xfrm rot="-5398081">
            <a:off x="3878263" y="3646556"/>
            <a:ext cx="2362200" cy="707886"/>
          </a:xfrm>
          <a:prstGeom prst="rect">
            <a:avLst/>
          </a:prstGeom>
          <a:noFill/>
          <a:ln w="9525">
            <a:noFill/>
            <a:miter lim="800000"/>
            <a:headEnd/>
            <a:tailEnd/>
          </a:ln>
          <a:effectLst/>
        </p:spPr>
        <p:txBody>
          <a:bodyPr anchor="ctr">
            <a:spAutoFit/>
          </a:bodyPr>
          <a:lstStyle/>
          <a:p>
            <a:pPr>
              <a:spcBef>
                <a:spcPct val="50000"/>
              </a:spcBef>
            </a:pPr>
            <a:r>
              <a:rPr lang="pt-BR" sz="4000" dirty="0" smtClean="0">
                <a:solidFill>
                  <a:srgbClr val="FFFF00"/>
                </a:solidFill>
              </a:rPr>
              <a:t>El </a:t>
            </a:r>
            <a:r>
              <a:rPr lang="pt-BR" sz="4000" dirty="0" err="1" smtClean="0">
                <a:solidFill>
                  <a:srgbClr val="FFFF00"/>
                </a:solidFill>
              </a:rPr>
              <a:t>Jefe</a:t>
            </a:r>
            <a:endParaRPr lang="pt-BR" sz="3600" dirty="0">
              <a:solidFill>
                <a:srgbClr val="FF0000"/>
              </a:solidFill>
              <a:latin typeface="Times New Roman" pitchFamily="18" charset="0"/>
            </a:endParaRPr>
          </a:p>
        </p:txBody>
      </p:sp>
      <p:sp>
        <p:nvSpPr>
          <p:cNvPr id="193562" name="Text Box 26"/>
          <p:cNvSpPr txBox="1">
            <a:spLocks noChangeArrowheads="1"/>
          </p:cNvSpPr>
          <p:nvPr/>
        </p:nvSpPr>
        <p:spPr bwMode="auto">
          <a:xfrm rot="-5398081">
            <a:off x="-769937" y="3798887"/>
            <a:ext cx="2362200" cy="701675"/>
          </a:xfrm>
          <a:prstGeom prst="rect">
            <a:avLst/>
          </a:prstGeom>
          <a:noFill/>
          <a:ln w="9525">
            <a:noFill/>
            <a:miter lim="800000"/>
            <a:headEnd/>
            <a:tailEnd/>
          </a:ln>
          <a:effectLst/>
        </p:spPr>
        <p:txBody>
          <a:bodyPr anchor="ctr">
            <a:spAutoFit/>
          </a:bodyPr>
          <a:lstStyle/>
          <a:p>
            <a:pPr>
              <a:spcBef>
                <a:spcPct val="50000"/>
              </a:spcBef>
            </a:pPr>
            <a:r>
              <a:rPr lang="pt-BR" sz="4000" dirty="0" smtClean="0">
                <a:solidFill>
                  <a:srgbClr val="FFFF00"/>
                </a:solidFill>
              </a:rPr>
              <a:t>El </a:t>
            </a:r>
            <a:r>
              <a:rPr lang="pt-BR" sz="4000" dirty="0">
                <a:solidFill>
                  <a:srgbClr val="FFFF00"/>
                </a:solidFill>
              </a:rPr>
              <a:t>Líder</a:t>
            </a:r>
            <a:endParaRPr lang="pt-BR" sz="3600" dirty="0">
              <a:solidFill>
                <a:srgbClr val="FF0000"/>
              </a:solidFill>
              <a:latin typeface="Times New Roman" pitchFamily="18" charset="0"/>
            </a:endParaRPr>
          </a:p>
        </p:txBody>
      </p:sp>
      <p:graphicFrame>
        <p:nvGraphicFramePr>
          <p:cNvPr id="193542" name="Object 6"/>
          <p:cNvGraphicFramePr>
            <a:graphicFrameLocks noChangeAspect="1"/>
          </p:cNvGraphicFramePr>
          <p:nvPr/>
        </p:nvGraphicFramePr>
        <p:xfrm>
          <a:off x="533400" y="1127125"/>
          <a:ext cx="2819400" cy="1768475"/>
        </p:xfrm>
        <a:graphic>
          <a:graphicData uri="http://schemas.openxmlformats.org/presentationml/2006/ole">
            <mc:AlternateContent xmlns:mc="http://schemas.openxmlformats.org/markup-compatibility/2006">
              <mc:Choice xmlns:v="urn:schemas-microsoft-com:vml" Requires="v">
                <p:oleObj spid="_x0000_s193545" name="Imagen" r:id="rId5" imgW="4038840" imgH="2534400" progId="">
                  <p:embed/>
                </p:oleObj>
              </mc:Choice>
              <mc:Fallback>
                <p:oleObj name="Imagen" r:id="rId5" imgW="4038840" imgH="253440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27125"/>
                        <a:ext cx="2819400" cy="176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6" name="Rectangle 10"/>
          <p:cNvSpPr>
            <a:spLocks noChangeArrowheads="1"/>
          </p:cNvSpPr>
          <p:nvPr/>
        </p:nvSpPr>
        <p:spPr bwMode="auto">
          <a:xfrm>
            <a:off x="838200" y="1600200"/>
            <a:ext cx="2971800" cy="685800"/>
          </a:xfrm>
          <a:prstGeom prst="rect">
            <a:avLst/>
          </a:prstGeom>
          <a:solidFill>
            <a:srgbClr val="000080"/>
          </a:solid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a:solidFill>
                  <a:srgbClr val="FFFF66"/>
                </a:solidFill>
                <a:latin typeface="Times New Roman" pitchFamily="18" charset="0"/>
              </a:rPr>
              <a:t>Capacita.</a:t>
            </a:r>
          </a:p>
        </p:txBody>
      </p:sp>
      <p:sp>
        <p:nvSpPr>
          <p:cNvPr id="193547" name="Rectangle 11"/>
          <p:cNvSpPr>
            <a:spLocks noChangeArrowheads="1"/>
          </p:cNvSpPr>
          <p:nvPr/>
        </p:nvSpPr>
        <p:spPr bwMode="auto">
          <a:xfrm>
            <a:off x="838200" y="2209800"/>
            <a:ext cx="3886200" cy="609600"/>
          </a:xfrm>
          <a:prstGeom prst="rect">
            <a:avLst/>
          </a:prstGeom>
          <a:solidFill>
            <a:srgbClr val="000080"/>
          </a:solidFill>
          <a:ln w="9525">
            <a:noFill/>
            <a:miter lim="800000"/>
            <a:headEnd/>
            <a:tailEnd/>
          </a:ln>
        </p:spPr>
        <p:txBody>
          <a:bodyPr/>
          <a:lstStyle/>
          <a:p>
            <a:pPr marL="476250" indent="-476250" algn="l" eaLnBrk="1" hangingPunct="1">
              <a:lnSpc>
                <a:spcPct val="125000"/>
              </a:lnSpc>
              <a:spcBef>
                <a:spcPct val="20000"/>
              </a:spcBef>
              <a:buClr>
                <a:srgbClr val="CCFFFF"/>
              </a:buClr>
              <a:buFont typeface="Wingdings" pitchFamily="2" charset="2"/>
              <a:buChar char="F"/>
            </a:pPr>
            <a:r>
              <a:rPr lang="pt-BR" dirty="0">
                <a:solidFill>
                  <a:srgbClr val="FFFF66"/>
                </a:solidFill>
                <a:latin typeface="Times New Roman" pitchFamily="18" charset="0"/>
              </a:rPr>
              <a:t>Depende </a:t>
            </a:r>
            <a:r>
              <a:rPr lang="pt-BR" dirty="0" smtClean="0">
                <a:solidFill>
                  <a:srgbClr val="FFFF66"/>
                </a:solidFill>
                <a:latin typeface="Times New Roman" pitchFamily="18" charset="0"/>
              </a:rPr>
              <a:t>de </a:t>
            </a:r>
            <a:r>
              <a:rPr lang="pt-BR" dirty="0" err="1" smtClean="0">
                <a:solidFill>
                  <a:srgbClr val="FFFF66"/>
                </a:solidFill>
                <a:latin typeface="Times New Roman" pitchFamily="18" charset="0"/>
              </a:rPr>
              <a:t>la</a:t>
            </a:r>
            <a:r>
              <a:rPr lang="pt-BR" dirty="0" smtClean="0">
                <a:solidFill>
                  <a:srgbClr val="FFFF66"/>
                </a:solidFill>
                <a:latin typeface="Times New Roman" pitchFamily="18" charset="0"/>
              </a:rPr>
              <a:t> </a:t>
            </a:r>
            <a:r>
              <a:rPr lang="pt-BR" dirty="0" err="1" smtClean="0">
                <a:solidFill>
                  <a:srgbClr val="FFFF66"/>
                </a:solidFill>
                <a:latin typeface="Times New Roman" pitchFamily="18" charset="0"/>
              </a:rPr>
              <a:t>Buena</a:t>
            </a:r>
            <a:r>
              <a:rPr lang="pt-BR" dirty="0" smtClean="0">
                <a:solidFill>
                  <a:srgbClr val="FFFF66"/>
                </a:solidFill>
                <a:latin typeface="Times New Roman" pitchFamily="18" charset="0"/>
              </a:rPr>
              <a:t> </a:t>
            </a:r>
            <a:r>
              <a:rPr lang="pt-BR" dirty="0" err="1" smtClean="0">
                <a:solidFill>
                  <a:srgbClr val="FFFF66"/>
                </a:solidFill>
                <a:latin typeface="Times New Roman" pitchFamily="18" charset="0"/>
              </a:rPr>
              <a:t>Voluntad</a:t>
            </a:r>
            <a:r>
              <a:rPr lang="pt-BR" dirty="0" smtClean="0">
                <a:solidFill>
                  <a:srgbClr val="FFFF66"/>
                </a:solidFill>
                <a:latin typeface="Times New Roman" pitchFamily="18" charset="0"/>
              </a:rPr>
              <a:t>.</a:t>
            </a:r>
            <a:endParaRPr lang="pt-BR" dirty="0">
              <a:solidFill>
                <a:srgbClr val="FFFF66"/>
              </a:solidFill>
              <a:latin typeface="Times New Roman" pitchFamily="18" charset="0"/>
            </a:endParaRPr>
          </a:p>
        </p:txBody>
      </p:sp>
    </p:spTree>
  </p:cSld>
  <p:clrMapOvr>
    <a:masterClrMapping/>
  </p:clrMapOvr>
  <p:transition advTm="97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wipe(left)">
                                      <p:cBhvr>
                                        <p:cTn id="7" dur="500"/>
                                        <p:tgtEl>
                                          <p:spTgt spid="193538"/>
                                        </p:tgtEl>
                                      </p:cBhvr>
                                    </p:animEffect>
                                  </p:childTnLst>
                                </p:cTn>
                              </p:par>
                            </p:childTnLst>
                          </p:cTn>
                        </p:par>
                        <p:par>
                          <p:cTn id="8" fill="hold">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193562"/>
                                        </p:tgtEl>
                                        <p:attrNameLst>
                                          <p:attrName>style.visibility</p:attrName>
                                        </p:attrNameLst>
                                      </p:cBhvr>
                                      <p:to>
                                        <p:strVal val="visible"/>
                                      </p:to>
                                    </p:set>
                                    <p:anim calcmode="lin" valueType="num">
                                      <p:cBhvr>
                                        <p:cTn id="11" dur="500" fill="hold"/>
                                        <p:tgtEl>
                                          <p:spTgt spid="193562"/>
                                        </p:tgtEl>
                                        <p:attrNameLst>
                                          <p:attrName>ppt_x</p:attrName>
                                        </p:attrNameLst>
                                      </p:cBhvr>
                                      <p:tavLst>
                                        <p:tav tm="0">
                                          <p:val>
                                            <p:strVal val="#ppt_x"/>
                                          </p:val>
                                        </p:tav>
                                        <p:tav tm="100000">
                                          <p:val>
                                            <p:strVal val="#ppt_x"/>
                                          </p:val>
                                        </p:tav>
                                      </p:tavLst>
                                    </p:anim>
                                    <p:anim calcmode="lin" valueType="num">
                                      <p:cBhvr>
                                        <p:cTn id="12" dur="500" fill="hold"/>
                                        <p:tgtEl>
                                          <p:spTgt spid="193562"/>
                                        </p:tgtEl>
                                        <p:attrNameLst>
                                          <p:attrName>ppt_y</p:attrName>
                                        </p:attrNameLst>
                                      </p:cBhvr>
                                      <p:tavLst>
                                        <p:tav tm="0">
                                          <p:val>
                                            <p:strVal val="#ppt_y+#ppt_h/2"/>
                                          </p:val>
                                        </p:tav>
                                        <p:tav tm="100000">
                                          <p:val>
                                            <p:strVal val="#ppt_y"/>
                                          </p:val>
                                        </p:tav>
                                      </p:tavLst>
                                    </p:anim>
                                    <p:anim calcmode="lin" valueType="num">
                                      <p:cBhvr>
                                        <p:cTn id="13" dur="500" fill="hold"/>
                                        <p:tgtEl>
                                          <p:spTgt spid="193562"/>
                                        </p:tgtEl>
                                        <p:attrNameLst>
                                          <p:attrName>ppt_w</p:attrName>
                                        </p:attrNameLst>
                                      </p:cBhvr>
                                      <p:tavLst>
                                        <p:tav tm="0">
                                          <p:val>
                                            <p:strVal val="#ppt_w"/>
                                          </p:val>
                                        </p:tav>
                                        <p:tav tm="100000">
                                          <p:val>
                                            <p:strVal val="#ppt_w"/>
                                          </p:val>
                                        </p:tav>
                                      </p:tavLst>
                                    </p:anim>
                                    <p:anim calcmode="lin" valueType="num">
                                      <p:cBhvr>
                                        <p:cTn id="14" dur="500" fill="hold"/>
                                        <p:tgtEl>
                                          <p:spTgt spid="19356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3542"/>
                                        </p:tgtEl>
                                        <p:attrNameLst>
                                          <p:attrName>style.visibility</p:attrName>
                                        </p:attrNameLst>
                                      </p:cBhvr>
                                      <p:to>
                                        <p:strVal val="visible"/>
                                      </p:to>
                                    </p:set>
                                    <p:animEffect transition="in" filter="wipe(left)">
                                      <p:cBhvr>
                                        <p:cTn id="18" dur="500"/>
                                        <p:tgtEl>
                                          <p:spTgt spid="193542"/>
                                        </p:tgtEl>
                                      </p:cBhvr>
                                    </p:animEffect>
                                  </p:childTnLst>
                                </p:cTn>
                              </p:par>
                            </p:childTnLst>
                          </p:cTn>
                        </p:par>
                        <p:par>
                          <p:cTn id="19" fill="hold">
                            <p:stCondLst>
                              <p:cond delay="1500"/>
                            </p:stCondLst>
                            <p:childTnLst>
                              <p:par>
                                <p:cTn id="20" presetID="17" presetClass="entr" presetSubtype="4" fill="hold" grpId="0" nodeType="afterEffect">
                                  <p:stCondLst>
                                    <p:cond delay="0"/>
                                  </p:stCondLst>
                                  <p:childTnLst>
                                    <p:set>
                                      <p:cBhvr>
                                        <p:cTn id="21" dur="1" fill="hold">
                                          <p:stCondLst>
                                            <p:cond delay="0"/>
                                          </p:stCondLst>
                                        </p:cTn>
                                        <p:tgtEl>
                                          <p:spTgt spid="193561"/>
                                        </p:tgtEl>
                                        <p:attrNameLst>
                                          <p:attrName>style.visibility</p:attrName>
                                        </p:attrNameLst>
                                      </p:cBhvr>
                                      <p:to>
                                        <p:strVal val="visible"/>
                                      </p:to>
                                    </p:set>
                                    <p:anim calcmode="lin" valueType="num">
                                      <p:cBhvr>
                                        <p:cTn id="22" dur="500" fill="hold"/>
                                        <p:tgtEl>
                                          <p:spTgt spid="193561"/>
                                        </p:tgtEl>
                                        <p:attrNameLst>
                                          <p:attrName>ppt_x</p:attrName>
                                        </p:attrNameLst>
                                      </p:cBhvr>
                                      <p:tavLst>
                                        <p:tav tm="0">
                                          <p:val>
                                            <p:strVal val="#ppt_x"/>
                                          </p:val>
                                        </p:tav>
                                        <p:tav tm="100000">
                                          <p:val>
                                            <p:strVal val="#ppt_x"/>
                                          </p:val>
                                        </p:tav>
                                      </p:tavLst>
                                    </p:anim>
                                    <p:anim calcmode="lin" valueType="num">
                                      <p:cBhvr>
                                        <p:cTn id="23" dur="500" fill="hold"/>
                                        <p:tgtEl>
                                          <p:spTgt spid="193561"/>
                                        </p:tgtEl>
                                        <p:attrNameLst>
                                          <p:attrName>ppt_y</p:attrName>
                                        </p:attrNameLst>
                                      </p:cBhvr>
                                      <p:tavLst>
                                        <p:tav tm="0">
                                          <p:val>
                                            <p:strVal val="#ppt_y+#ppt_h/2"/>
                                          </p:val>
                                        </p:tav>
                                        <p:tav tm="100000">
                                          <p:val>
                                            <p:strVal val="#ppt_y"/>
                                          </p:val>
                                        </p:tav>
                                      </p:tavLst>
                                    </p:anim>
                                    <p:anim calcmode="lin" valueType="num">
                                      <p:cBhvr>
                                        <p:cTn id="24" dur="500" fill="hold"/>
                                        <p:tgtEl>
                                          <p:spTgt spid="193561"/>
                                        </p:tgtEl>
                                        <p:attrNameLst>
                                          <p:attrName>ppt_w</p:attrName>
                                        </p:attrNameLst>
                                      </p:cBhvr>
                                      <p:tavLst>
                                        <p:tav tm="0">
                                          <p:val>
                                            <p:strVal val="#ppt_w"/>
                                          </p:val>
                                        </p:tav>
                                        <p:tav tm="100000">
                                          <p:val>
                                            <p:strVal val="#ppt_w"/>
                                          </p:val>
                                        </p:tav>
                                      </p:tavLst>
                                    </p:anim>
                                    <p:anim calcmode="lin" valueType="num">
                                      <p:cBhvr>
                                        <p:cTn id="25" dur="500" fill="hold"/>
                                        <p:tgtEl>
                                          <p:spTgt spid="193561"/>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93543"/>
                                        </p:tgtEl>
                                        <p:attrNameLst>
                                          <p:attrName>style.visibility</p:attrName>
                                        </p:attrNameLst>
                                      </p:cBhvr>
                                      <p:to>
                                        <p:strVal val="visible"/>
                                      </p:to>
                                    </p:set>
                                    <p:animEffect transition="in" filter="wipe(right)">
                                      <p:cBhvr>
                                        <p:cTn id="29" dur="500"/>
                                        <p:tgtEl>
                                          <p:spTgt spid="1935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3546"/>
                                        </p:tgtEl>
                                        <p:attrNameLst>
                                          <p:attrName>style.visibility</p:attrName>
                                        </p:attrNameLst>
                                      </p:cBhvr>
                                      <p:to>
                                        <p:strVal val="visible"/>
                                      </p:to>
                                    </p:set>
                                    <p:animEffect transition="in" filter="wipe(left)">
                                      <p:cBhvr>
                                        <p:cTn id="34" dur="500"/>
                                        <p:tgtEl>
                                          <p:spTgt spid="1935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3545"/>
                                        </p:tgtEl>
                                        <p:attrNameLst>
                                          <p:attrName>style.visibility</p:attrName>
                                        </p:attrNameLst>
                                      </p:cBhvr>
                                      <p:to>
                                        <p:strVal val="visible"/>
                                      </p:to>
                                    </p:set>
                                    <p:animEffect transition="in" filter="wipe(left)">
                                      <p:cBhvr>
                                        <p:cTn id="39" dur="500"/>
                                        <p:tgtEl>
                                          <p:spTgt spid="1935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3547"/>
                                        </p:tgtEl>
                                        <p:attrNameLst>
                                          <p:attrName>style.visibility</p:attrName>
                                        </p:attrNameLst>
                                      </p:cBhvr>
                                      <p:to>
                                        <p:strVal val="visible"/>
                                      </p:to>
                                    </p:set>
                                    <p:animEffect transition="in" filter="wipe(left)">
                                      <p:cBhvr>
                                        <p:cTn id="44" dur="500"/>
                                        <p:tgtEl>
                                          <p:spTgt spid="1935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3555"/>
                                        </p:tgtEl>
                                        <p:attrNameLst>
                                          <p:attrName>style.visibility</p:attrName>
                                        </p:attrNameLst>
                                      </p:cBhvr>
                                      <p:to>
                                        <p:strVal val="visible"/>
                                      </p:to>
                                    </p:set>
                                    <p:animEffect transition="in" filter="wipe(left)">
                                      <p:cBhvr>
                                        <p:cTn id="49" dur="500"/>
                                        <p:tgtEl>
                                          <p:spTgt spid="1935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3548"/>
                                        </p:tgtEl>
                                        <p:attrNameLst>
                                          <p:attrName>style.visibility</p:attrName>
                                        </p:attrNameLst>
                                      </p:cBhvr>
                                      <p:to>
                                        <p:strVal val="visible"/>
                                      </p:to>
                                    </p:set>
                                    <p:animEffect transition="in" filter="wipe(left)">
                                      <p:cBhvr>
                                        <p:cTn id="54" dur="500"/>
                                        <p:tgtEl>
                                          <p:spTgt spid="1935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3556"/>
                                        </p:tgtEl>
                                        <p:attrNameLst>
                                          <p:attrName>style.visibility</p:attrName>
                                        </p:attrNameLst>
                                      </p:cBhvr>
                                      <p:to>
                                        <p:strVal val="visible"/>
                                      </p:to>
                                    </p:set>
                                    <p:animEffect transition="in" filter="wipe(left)">
                                      <p:cBhvr>
                                        <p:cTn id="59" dur="500"/>
                                        <p:tgtEl>
                                          <p:spTgt spid="19355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3549"/>
                                        </p:tgtEl>
                                        <p:attrNameLst>
                                          <p:attrName>style.visibility</p:attrName>
                                        </p:attrNameLst>
                                      </p:cBhvr>
                                      <p:to>
                                        <p:strVal val="visible"/>
                                      </p:to>
                                    </p:set>
                                    <p:animEffect transition="in" filter="wipe(left)">
                                      <p:cBhvr>
                                        <p:cTn id="64" dur="500"/>
                                        <p:tgtEl>
                                          <p:spTgt spid="19354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93557"/>
                                        </p:tgtEl>
                                        <p:attrNameLst>
                                          <p:attrName>style.visibility</p:attrName>
                                        </p:attrNameLst>
                                      </p:cBhvr>
                                      <p:to>
                                        <p:strVal val="visible"/>
                                      </p:to>
                                    </p:set>
                                    <p:animEffect transition="in" filter="wipe(left)">
                                      <p:cBhvr>
                                        <p:cTn id="69" dur="500"/>
                                        <p:tgtEl>
                                          <p:spTgt spid="19355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3551"/>
                                        </p:tgtEl>
                                        <p:attrNameLst>
                                          <p:attrName>style.visibility</p:attrName>
                                        </p:attrNameLst>
                                      </p:cBhvr>
                                      <p:to>
                                        <p:strVal val="visible"/>
                                      </p:to>
                                    </p:set>
                                    <p:animEffect transition="in" filter="wipe(left)">
                                      <p:cBhvr>
                                        <p:cTn id="74" dur="500"/>
                                        <p:tgtEl>
                                          <p:spTgt spid="1935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93558"/>
                                        </p:tgtEl>
                                        <p:attrNameLst>
                                          <p:attrName>style.visibility</p:attrName>
                                        </p:attrNameLst>
                                      </p:cBhvr>
                                      <p:to>
                                        <p:strVal val="visible"/>
                                      </p:to>
                                    </p:set>
                                    <p:animEffect transition="in" filter="wipe(left)">
                                      <p:cBhvr>
                                        <p:cTn id="79" dur="500"/>
                                        <p:tgtEl>
                                          <p:spTgt spid="19355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3552"/>
                                        </p:tgtEl>
                                        <p:attrNameLst>
                                          <p:attrName>style.visibility</p:attrName>
                                        </p:attrNameLst>
                                      </p:cBhvr>
                                      <p:to>
                                        <p:strVal val="visible"/>
                                      </p:to>
                                    </p:set>
                                    <p:animEffect transition="in" filter="wipe(left)">
                                      <p:cBhvr>
                                        <p:cTn id="84" dur="500"/>
                                        <p:tgtEl>
                                          <p:spTgt spid="19355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93559"/>
                                        </p:tgtEl>
                                        <p:attrNameLst>
                                          <p:attrName>style.visibility</p:attrName>
                                        </p:attrNameLst>
                                      </p:cBhvr>
                                      <p:to>
                                        <p:strVal val="visible"/>
                                      </p:to>
                                    </p:set>
                                    <p:animEffect transition="in" filter="wipe(left)">
                                      <p:cBhvr>
                                        <p:cTn id="89" dur="500"/>
                                        <p:tgtEl>
                                          <p:spTgt spid="1935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93553"/>
                                        </p:tgtEl>
                                        <p:attrNameLst>
                                          <p:attrName>style.visibility</p:attrName>
                                        </p:attrNameLst>
                                      </p:cBhvr>
                                      <p:to>
                                        <p:strVal val="visible"/>
                                      </p:to>
                                    </p:set>
                                    <p:animEffect transition="in" filter="wipe(left)">
                                      <p:cBhvr>
                                        <p:cTn id="94" dur="500"/>
                                        <p:tgtEl>
                                          <p:spTgt spid="19355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93560"/>
                                        </p:tgtEl>
                                        <p:attrNameLst>
                                          <p:attrName>style.visibility</p:attrName>
                                        </p:attrNameLst>
                                      </p:cBhvr>
                                      <p:to>
                                        <p:strVal val="visible"/>
                                      </p:to>
                                    </p:set>
                                    <p:animEffect transition="in" filter="wipe(left)">
                                      <p:cBhvr>
                                        <p:cTn id="99" dur="500"/>
                                        <p:tgtEl>
                                          <p:spTgt spid="19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utoUpdateAnimBg="0"/>
      <p:bldP spid="193545" grpId="0" animBg="1" autoUpdateAnimBg="0"/>
      <p:bldP spid="193548" grpId="0" autoUpdateAnimBg="0"/>
      <p:bldP spid="193549" grpId="0" autoUpdateAnimBg="0"/>
      <p:bldP spid="193551" grpId="0" autoUpdateAnimBg="0"/>
      <p:bldP spid="193552" grpId="0" autoUpdateAnimBg="0"/>
      <p:bldP spid="193553" grpId="0" autoUpdateAnimBg="0"/>
      <p:bldP spid="193555" grpId="0" animBg="1" autoUpdateAnimBg="0"/>
      <p:bldP spid="193556" grpId="0" animBg="1" autoUpdateAnimBg="0"/>
      <p:bldP spid="193557" grpId="0" animBg="1" autoUpdateAnimBg="0"/>
      <p:bldP spid="193558" grpId="0" animBg="1" autoUpdateAnimBg="0"/>
      <p:bldP spid="193559" grpId="0" animBg="1" autoUpdateAnimBg="0"/>
      <p:bldP spid="193560" grpId="0" animBg="1" autoUpdateAnimBg="0"/>
      <p:bldP spid="193561" grpId="0" autoUpdateAnimBg="0"/>
      <p:bldP spid="193562" grpId="0" autoUpdateAnimBg="0"/>
      <p:bldP spid="193546" grpId="0" animBg="1" autoUpdateAnimBg="0"/>
      <p:bldP spid="193547"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050"/>
          <p:cNvSpPr>
            <a:spLocks noGrp="1" noChangeArrowheads="1"/>
          </p:cNvSpPr>
          <p:nvPr>
            <p:ph type="title"/>
          </p:nvPr>
        </p:nvSpPr>
        <p:spPr>
          <a:xfrm>
            <a:off x="685800" y="0"/>
            <a:ext cx="7772400" cy="1143000"/>
          </a:xfrm>
        </p:spPr>
        <p:txBody>
          <a:bodyPr/>
          <a:lstStyle/>
          <a:p>
            <a:r>
              <a:rPr lang="pt-PT" sz="3200" b="1" dirty="0" smtClean="0">
                <a:solidFill>
                  <a:srgbClr val="FFFF00"/>
                </a:solidFill>
              </a:rPr>
              <a:t>El viejo  paradigma de Liderazgo</a:t>
            </a:r>
            <a:r>
              <a:rPr lang="pt-PT" dirty="0" smtClean="0"/>
              <a:t> </a:t>
            </a:r>
            <a:endParaRPr lang="en-US" dirty="0"/>
          </a:p>
        </p:txBody>
      </p:sp>
      <p:sp>
        <p:nvSpPr>
          <p:cNvPr id="346115" name="Rectangle 2051"/>
          <p:cNvSpPr>
            <a:spLocks noGrp="1" noChangeArrowheads="1"/>
          </p:cNvSpPr>
          <p:nvPr>
            <p:ph type="body" idx="1"/>
          </p:nvPr>
        </p:nvSpPr>
        <p:spPr>
          <a:xfrm>
            <a:off x="685800" y="1524000"/>
            <a:ext cx="7772400" cy="4953000"/>
          </a:xfrm>
        </p:spPr>
        <p:txBody>
          <a:bodyPr/>
          <a:lstStyle/>
          <a:p>
            <a:pPr algn="just"/>
            <a:r>
              <a:rPr lang="pt-PT" b="1" dirty="0" smtClean="0"/>
              <a:t>En el antiguo modelo de Liderazgo el líder es el planea</a:t>
            </a:r>
            <a:r>
              <a:rPr lang="pt-PT" b="1" dirty="0"/>
              <a:t>, organiza, comanda, </a:t>
            </a:r>
            <a:r>
              <a:rPr lang="pt-PT" b="1" dirty="0" smtClean="0"/>
              <a:t>coordina y controla</a:t>
            </a:r>
            <a:r>
              <a:rPr lang="pt-PT" b="1" dirty="0"/>
              <a:t>.</a:t>
            </a:r>
          </a:p>
          <a:p>
            <a:pPr algn="just">
              <a:buFont typeface="Symbol" pitchFamily="18" charset="2"/>
              <a:buNone/>
            </a:pPr>
            <a:endParaRPr lang="pt-PT" b="1" dirty="0"/>
          </a:p>
          <a:p>
            <a:pPr algn="just"/>
            <a:r>
              <a:rPr lang="pt-PT" b="1" dirty="0" smtClean="0"/>
              <a:t>El modelo </a:t>
            </a:r>
            <a:r>
              <a:rPr lang="pt-PT" b="1" dirty="0"/>
              <a:t>de funcionamento </a:t>
            </a:r>
            <a:r>
              <a:rPr lang="pt-PT" b="1" dirty="0" smtClean="0"/>
              <a:t>de las empresas con </a:t>
            </a:r>
            <a:r>
              <a:rPr lang="pt-PT" b="1" dirty="0"/>
              <a:t>este tipo de </a:t>
            </a:r>
            <a:r>
              <a:rPr lang="pt-PT" b="1" dirty="0" smtClean="0"/>
              <a:t>líder puede ser   comparado con una </a:t>
            </a:r>
            <a:r>
              <a:rPr lang="pt-PT" b="1" dirty="0"/>
              <a:t>manada de </a:t>
            </a:r>
            <a:r>
              <a:rPr lang="pt-PT" b="1" dirty="0" smtClean="0"/>
              <a:t>búfalos</a:t>
            </a:r>
            <a:r>
              <a:rPr lang="pt-PT" b="1" dirty="0"/>
              <a:t>.</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4" name="Picture 8" descr="z202"/>
          <p:cNvPicPr>
            <a:picLocks noChangeAspect="1" noChangeArrowheads="1"/>
          </p:cNvPicPr>
          <p:nvPr/>
        </p:nvPicPr>
        <p:blipFill>
          <a:blip r:embed="rId2" cstate="print"/>
          <a:srcRect/>
          <a:stretch>
            <a:fillRect/>
          </a:stretch>
        </p:blipFill>
        <p:spPr bwMode="auto">
          <a:xfrm>
            <a:off x="1295400" y="4267200"/>
            <a:ext cx="1295400" cy="1223963"/>
          </a:xfrm>
          <a:prstGeom prst="rect">
            <a:avLst/>
          </a:prstGeom>
          <a:noFill/>
        </p:spPr>
      </p:pic>
      <p:sp>
        <p:nvSpPr>
          <p:cNvPr id="347138" name="Rectangle 2"/>
          <p:cNvSpPr>
            <a:spLocks noGrp="1" noChangeArrowheads="1"/>
          </p:cNvSpPr>
          <p:nvPr>
            <p:ph type="title"/>
          </p:nvPr>
        </p:nvSpPr>
        <p:spPr>
          <a:xfrm>
            <a:off x="1371600" y="304800"/>
            <a:ext cx="7772400" cy="1143000"/>
          </a:xfrm>
        </p:spPr>
        <p:txBody>
          <a:bodyPr/>
          <a:lstStyle/>
          <a:p>
            <a:r>
              <a:rPr lang="pt-PT" sz="3200" b="1" dirty="0" smtClean="0">
                <a:solidFill>
                  <a:srgbClr val="FFFF00"/>
                </a:solidFill>
              </a:rPr>
              <a:t>El Líder de los </a:t>
            </a:r>
            <a:r>
              <a:rPr lang="pt-PT" sz="3200" b="1" dirty="0">
                <a:solidFill>
                  <a:srgbClr val="FFFF00"/>
                </a:solidFill>
              </a:rPr>
              <a:t>Búfalos </a:t>
            </a:r>
            <a:r>
              <a:rPr lang="pt-PT" sz="3200" b="1" dirty="0" smtClean="0">
                <a:solidFill>
                  <a:srgbClr val="FFFF00"/>
                </a:solidFill>
              </a:rPr>
              <a:t>y la </a:t>
            </a:r>
            <a:r>
              <a:rPr lang="pt-PT" sz="3200" b="1" dirty="0">
                <a:solidFill>
                  <a:srgbClr val="FFFF00"/>
                </a:solidFill>
              </a:rPr>
              <a:t>Manada</a:t>
            </a:r>
            <a:br>
              <a:rPr lang="pt-PT" sz="3200" b="1" dirty="0">
                <a:solidFill>
                  <a:srgbClr val="FFFF00"/>
                </a:solidFill>
              </a:rPr>
            </a:br>
            <a:endParaRPr lang="en-US" sz="3200" b="1" dirty="0">
              <a:solidFill>
                <a:srgbClr val="FFFF00"/>
              </a:solidFill>
            </a:endParaRPr>
          </a:p>
        </p:txBody>
      </p:sp>
      <p:sp>
        <p:nvSpPr>
          <p:cNvPr id="347139" name="Rectangle 3"/>
          <p:cNvSpPr>
            <a:spLocks noGrp="1" noChangeArrowheads="1"/>
          </p:cNvSpPr>
          <p:nvPr>
            <p:ph type="body" idx="1"/>
          </p:nvPr>
        </p:nvSpPr>
        <p:spPr>
          <a:xfrm>
            <a:off x="2743200" y="1219200"/>
            <a:ext cx="6096000" cy="4876800"/>
          </a:xfrm>
        </p:spPr>
        <p:txBody>
          <a:bodyPr/>
          <a:lstStyle/>
          <a:p>
            <a:r>
              <a:rPr lang="pt-PT" b="1" dirty="0" smtClean="0"/>
              <a:t>Los </a:t>
            </a:r>
            <a:r>
              <a:rPr lang="pt-PT" b="1" dirty="0"/>
              <a:t>búfalos </a:t>
            </a:r>
            <a:r>
              <a:rPr lang="pt-PT" b="1" dirty="0" smtClean="0"/>
              <a:t>son </a:t>
            </a:r>
            <a:r>
              <a:rPr lang="pt-PT" b="1" dirty="0"/>
              <a:t>seguidores absolutamente </a:t>
            </a:r>
            <a:r>
              <a:rPr lang="pt-PT" b="1" dirty="0" smtClean="0"/>
              <a:t>fieles a un líder</a:t>
            </a:r>
            <a:r>
              <a:rPr lang="pt-PT" b="1" dirty="0"/>
              <a:t>.</a:t>
            </a:r>
          </a:p>
          <a:p>
            <a:pPr>
              <a:buFont typeface="Symbol" pitchFamily="18" charset="2"/>
              <a:buNone/>
            </a:pPr>
            <a:endParaRPr lang="pt-PT" b="1" dirty="0"/>
          </a:p>
          <a:p>
            <a:r>
              <a:rPr lang="pt-PT" b="1" dirty="0" smtClean="0"/>
              <a:t>Ellos hacen todo lo que el </a:t>
            </a:r>
            <a:r>
              <a:rPr lang="pt-PT" b="1" dirty="0"/>
              <a:t>líder </a:t>
            </a:r>
            <a:r>
              <a:rPr lang="pt-PT" b="1" dirty="0" smtClean="0"/>
              <a:t>quiere que hagan, van para </a:t>
            </a:r>
            <a:r>
              <a:rPr lang="pt-PT" b="1" dirty="0"/>
              <a:t>todos os lugares que </a:t>
            </a:r>
            <a:r>
              <a:rPr lang="pt-PT" b="1" dirty="0" smtClean="0"/>
              <a:t>el </a:t>
            </a:r>
            <a:r>
              <a:rPr lang="pt-PT" b="1" dirty="0"/>
              <a:t>líder </a:t>
            </a:r>
            <a:r>
              <a:rPr lang="pt-PT" b="1" dirty="0" smtClean="0"/>
              <a:t>quiere.</a:t>
            </a:r>
            <a:endParaRPr lang="en-US" b="1" dirty="0"/>
          </a:p>
        </p:txBody>
      </p:sp>
      <p:pic>
        <p:nvPicPr>
          <p:cNvPr id="347140" name="Picture 4" descr="z202"/>
          <p:cNvPicPr>
            <a:picLocks noChangeAspect="1" noChangeArrowheads="1"/>
          </p:cNvPicPr>
          <p:nvPr/>
        </p:nvPicPr>
        <p:blipFill>
          <a:blip r:embed="rId3" cstate="print"/>
          <a:srcRect/>
          <a:stretch>
            <a:fillRect/>
          </a:stretch>
        </p:blipFill>
        <p:spPr bwMode="auto">
          <a:xfrm>
            <a:off x="0" y="0"/>
            <a:ext cx="1371600" cy="1296988"/>
          </a:xfrm>
          <a:prstGeom prst="rect">
            <a:avLst/>
          </a:prstGeom>
          <a:noFill/>
        </p:spPr>
      </p:pic>
      <p:pic>
        <p:nvPicPr>
          <p:cNvPr id="347141" name="Picture 5" descr="z202"/>
          <p:cNvPicPr>
            <a:picLocks noChangeAspect="1" noChangeArrowheads="1"/>
          </p:cNvPicPr>
          <p:nvPr/>
        </p:nvPicPr>
        <p:blipFill>
          <a:blip r:embed="rId4" cstate="print"/>
          <a:srcRect/>
          <a:stretch>
            <a:fillRect/>
          </a:stretch>
        </p:blipFill>
        <p:spPr bwMode="auto">
          <a:xfrm>
            <a:off x="0" y="1295400"/>
            <a:ext cx="1295400" cy="1225550"/>
          </a:xfrm>
          <a:prstGeom prst="rect">
            <a:avLst/>
          </a:prstGeom>
          <a:noFill/>
        </p:spPr>
      </p:pic>
      <p:pic>
        <p:nvPicPr>
          <p:cNvPr id="347142" name="Picture 6" descr="z202"/>
          <p:cNvPicPr>
            <a:picLocks noChangeAspect="1" noChangeArrowheads="1"/>
          </p:cNvPicPr>
          <p:nvPr/>
        </p:nvPicPr>
        <p:blipFill>
          <a:blip r:embed="rId2" cstate="print"/>
          <a:srcRect/>
          <a:stretch>
            <a:fillRect/>
          </a:stretch>
        </p:blipFill>
        <p:spPr bwMode="auto">
          <a:xfrm>
            <a:off x="0" y="3886200"/>
            <a:ext cx="1295400" cy="1223963"/>
          </a:xfrm>
          <a:prstGeom prst="rect">
            <a:avLst/>
          </a:prstGeom>
          <a:noFill/>
        </p:spPr>
      </p:pic>
      <p:pic>
        <p:nvPicPr>
          <p:cNvPr id="347143" name="Picture 7" descr="z202"/>
          <p:cNvPicPr>
            <a:picLocks noChangeAspect="1" noChangeArrowheads="1"/>
          </p:cNvPicPr>
          <p:nvPr/>
        </p:nvPicPr>
        <p:blipFill>
          <a:blip r:embed="rId3" cstate="print"/>
          <a:srcRect/>
          <a:stretch>
            <a:fillRect/>
          </a:stretch>
        </p:blipFill>
        <p:spPr bwMode="auto">
          <a:xfrm>
            <a:off x="990600" y="2590800"/>
            <a:ext cx="13716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066800"/>
          </a:xfrm>
        </p:spPr>
        <p:txBody>
          <a:bodyPr/>
          <a:lstStyle/>
          <a:p>
            <a:r>
              <a:rPr lang="pt-BR" sz="2800" b="1" dirty="0" err="1" smtClean="0">
                <a:solidFill>
                  <a:srgbClr val="FFFF66"/>
                </a:solidFill>
              </a:rPr>
              <a:t>Consideraciones</a:t>
            </a:r>
            <a:r>
              <a:rPr lang="pt-BR" sz="2800" b="1" dirty="0" smtClean="0">
                <a:solidFill>
                  <a:srgbClr val="FFFF66"/>
                </a:solidFill>
              </a:rPr>
              <a:t> </a:t>
            </a:r>
            <a:r>
              <a:rPr lang="pt-BR" sz="2800" b="1" dirty="0" err="1" smtClean="0">
                <a:solidFill>
                  <a:srgbClr val="FFFF66"/>
                </a:solidFill>
              </a:rPr>
              <a:t>Iniciales</a:t>
            </a:r>
            <a:endParaRPr lang="pt-BR" sz="2800" b="1" dirty="0">
              <a:solidFill>
                <a:srgbClr val="FFFF66"/>
              </a:solidFill>
            </a:endParaRPr>
          </a:p>
        </p:txBody>
      </p:sp>
      <p:sp>
        <p:nvSpPr>
          <p:cNvPr id="68616" name="Rectangle 8"/>
          <p:cNvSpPr>
            <a:spLocks noGrp="1" noChangeArrowheads="1"/>
          </p:cNvSpPr>
          <p:nvPr>
            <p:ph type="body" idx="4294967295"/>
          </p:nvPr>
        </p:nvSpPr>
        <p:spPr>
          <a:xfrm>
            <a:off x="1066800" y="1752600"/>
            <a:ext cx="7772400" cy="4267200"/>
          </a:xfrm>
        </p:spPr>
        <p:txBody>
          <a:bodyPr/>
          <a:lstStyle/>
          <a:p>
            <a:r>
              <a:rPr lang="es-PY" sz="2800" b="1" dirty="0" smtClean="0">
                <a:solidFill>
                  <a:srgbClr val="00FF00"/>
                </a:solidFill>
              </a:rPr>
              <a:t>Se necesitan lideres transformados comprometidos con los intereses de la empresa y de los funcionarios, que tengan la habilidad de transformar la visión en realidad.</a:t>
            </a:r>
          </a:p>
          <a:p>
            <a:pPr>
              <a:buFont typeface="Symbol" pitchFamily="18" charset="2"/>
              <a:buNone/>
            </a:pPr>
            <a:endParaRPr lang="es-PY" sz="2800" b="1" dirty="0" smtClean="0">
              <a:solidFill>
                <a:srgbClr val="00FF00"/>
              </a:solidFill>
            </a:endParaRPr>
          </a:p>
          <a:p>
            <a:r>
              <a:rPr lang="es-PY" sz="2800" b="1" dirty="0" smtClean="0">
                <a:solidFill>
                  <a:srgbClr val="00FF00"/>
                </a:solidFill>
              </a:rPr>
              <a:t> “La visión depende del carácter</a:t>
            </a:r>
            <a:r>
              <a:rPr lang="es-PY" sz="2400" b="1" dirty="0" smtClean="0">
                <a:solidFill>
                  <a:srgbClr val="00FF00"/>
                </a:solidFill>
              </a:rPr>
              <a:t>” (</a:t>
            </a:r>
            <a:r>
              <a:rPr lang="es-PY" sz="2400" b="1" dirty="0" err="1" smtClean="0">
                <a:solidFill>
                  <a:srgbClr val="00FF00"/>
                </a:solidFill>
              </a:rPr>
              <a:t>Chambers</a:t>
            </a:r>
            <a:r>
              <a:rPr lang="es-PY" sz="2400" b="1" dirty="0" smtClean="0">
                <a:solidFill>
                  <a:srgbClr val="00FF00"/>
                </a:solidFill>
              </a:rPr>
              <a:t>, 1979).</a:t>
            </a:r>
          </a:p>
          <a:p>
            <a:endParaRPr lang="pt-BR" sz="2800" b="1" dirty="0">
              <a:solidFill>
                <a:srgbClr val="99CC00"/>
              </a:solidFill>
            </a:endParaRPr>
          </a:p>
          <a:p>
            <a:pPr>
              <a:buFont typeface="Symbol" pitchFamily="18" charset="2"/>
              <a:buNone/>
            </a:pPr>
            <a:r>
              <a:rPr lang="pt-BR" sz="2800" b="1" dirty="0">
                <a:solidFill>
                  <a:srgbClr val="99CC00"/>
                </a:solidFill>
              </a:rPr>
              <a:t> </a:t>
            </a:r>
            <a:endParaRPr lang="pt-BR" sz="2800" b="1" dirty="0">
              <a:solidFill>
                <a:schemeClr val="accent2"/>
              </a:solidFill>
            </a:endParaRPr>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ipe(left)">
                                      <p:cBhvr>
                                        <p:cTn id="7" dur="500"/>
                                        <p:tgtEl>
                                          <p:spTgt spid="68610"/>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68616">
                                            <p:txEl>
                                              <p:pRg st="0" end="0"/>
                                            </p:txEl>
                                          </p:spTgt>
                                        </p:tgtEl>
                                        <p:attrNameLst>
                                          <p:attrName>style.visibility</p:attrName>
                                        </p:attrNameLst>
                                      </p:cBhvr>
                                      <p:to>
                                        <p:strVal val="visible"/>
                                      </p:to>
                                    </p:set>
                                    <p:anim calcmode="lin" valueType="num">
                                      <p:cBhvr>
                                        <p:cTn id="11" dur="500" fill="hold"/>
                                        <p:tgtEl>
                                          <p:spTgt spid="68616">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686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6861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861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68616">
                                            <p:txEl>
                                              <p:pRg st="2" end="2"/>
                                            </p:txEl>
                                          </p:spTgt>
                                        </p:tgtEl>
                                        <p:attrNameLst>
                                          <p:attrName>style.visibility</p:attrName>
                                        </p:attrNameLst>
                                      </p:cBhvr>
                                      <p:to>
                                        <p:strVal val="visible"/>
                                      </p:to>
                                    </p:set>
                                    <p:anim calcmode="lin" valueType="num">
                                      <p:cBhvr>
                                        <p:cTn id="18" dur="500" fill="hold"/>
                                        <p:tgtEl>
                                          <p:spTgt spid="68616">
                                            <p:txEl>
                                              <p:pRg st="2" end="2"/>
                                            </p:txEl>
                                          </p:spTgt>
                                        </p:tgtEl>
                                        <p:attrNameLst>
                                          <p:attrName>ppt_x</p:attrName>
                                        </p:attrNameLst>
                                      </p:cBhvr>
                                      <p:tavLst>
                                        <p:tav tm="0">
                                          <p:val>
                                            <p:strVal val="#ppt_x-#ppt_w/2"/>
                                          </p:val>
                                        </p:tav>
                                        <p:tav tm="100000">
                                          <p:val>
                                            <p:strVal val="#ppt_x"/>
                                          </p:val>
                                        </p:tav>
                                      </p:tavLst>
                                    </p:anim>
                                    <p:anim calcmode="lin" valueType="num">
                                      <p:cBhvr>
                                        <p:cTn id="19" dur="500" fill="hold"/>
                                        <p:tgtEl>
                                          <p:spTgt spid="68616">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6861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8616">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68616">
                                            <p:txEl>
                                              <p:pRg st="4" end="4"/>
                                            </p:txEl>
                                          </p:spTgt>
                                        </p:tgtEl>
                                        <p:attrNameLst>
                                          <p:attrName>style.visibility</p:attrName>
                                        </p:attrNameLst>
                                      </p:cBhvr>
                                      <p:to>
                                        <p:strVal val="visible"/>
                                      </p:to>
                                    </p:set>
                                    <p:anim calcmode="lin" valueType="num">
                                      <p:cBhvr>
                                        <p:cTn id="25" dur="500" fill="hold"/>
                                        <p:tgtEl>
                                          <p:spTgt spid="68616">
                                            <p:txEl>
                                              <p:pRg st="4" end="4"/>
                                            </p:txEl>
                                          </p:spTgt>
                                        </p:tgtEl>
                                        <p:attrNameLst>
                                          <p:attrName>ppt_x</p:attrName>
                                        </p:attrNameLst>
                                      </p:cBhvr>
                                      <p:tavLst>
                                        <p:tav tm="0">
                                          <p:val>
                                            <p:strVal val="#ppt_x-#ppt_w/2"/>
                                          </p:val>
                                        </p:tav>
                                        <p:tav tm="100000">
                                          <p:val>
                                            <p:strVal val="#ppt_x"/>
                                          </p:val>
                                        </p:tav>
                                      </p:tavLst>
                                    </p:anim>
                                    <p:anim calcmode="lin" valueType="num">
                                      <p:cBhvr>
                                        <p:cTn id="26" dur="500" fill="hold"/>
                                        <p:tgtEl>
                                          <p:spTgt spid="68616">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6861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861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6" grpId="0" build="p" autoUpdateAnimBg="0"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914400" y="0"/>
            <a:ext cx="8229600" cy="1143000"/>
          </a:xfrm>
        </p:spPr>
        <p:txBody>
          <a:bodyPr/>
          <a:lstStyle/>
          <a:p>
            <a:r>
              <a:rPr lang="pt-PT" sz="3600" b="1" dirty="0" smtClean="0">
                <a:solidFill>
                  <a:srgbClr val="FFFF00"/>
                </a:solidFill>
              </a:rPr>
              <a:t>Nuevo </a:t>
            </a:r>
            <a:r>
              <a:rPr lang="pt-PT" sz="3600" b="1" dirty="0">
                <a:solidFill>
                  <a:srgbClr val="FFFF00"/>
                </a:solidFill>
              </a:rPr>
              <a:t>Paradigma </a:t>
            </a:r>
            <a:r>
              <a:rPr lang="pt-PT" sz="3600" b="1" dirty="0" smtClean="0">
                <a:solidFill>
                  <a:srgbClr val="FFFF00"/>
                </a:solidFill>
              </a:rPr>
              <a:t>del Liderazgo</a:t>
            </a:r>
            <a:r>
              <a:rPr lang="pt-PT" sz="4800" dirty="0" smtClean="0"/>
              <a:t> </a:t>
            </a:r>
            <a:endParaRPr lang="en-US" sz="4800" dirty="0"/>
          </a:p>
        </p:txBody>
      </p:sp>
      <p:sp>
        <p:nvSpPr>
          <p:cNvPr id="348163" name="Rectangle 3"/>
          <p:cNvSpPr>
            <a:spLocks noGrp="1" noChangeArrowheads="1"/>
          </p:cNvSpPr>
          <p:nvPr>
            <p:ph type="body" idx="1"/>
          </p:nvPr>
        </p:nvSpPr>
        <p:spPr>
          <a:xfrm>
            <a:off x="4284663" y="1524000"/>
            <a:ext cx="4859337" cy="4572000"/>
          </a:xfrm>
        </p:spPr>
        <p:txBody>
          <a:bodyPr/>
          <a:lstStyle/>
          <a:p>
            <a:pPr>
              <a:buFont typeface="Symbol" pitchFamily="18" charset="2"/>
              <a:buNone/>
            </a:pPr>
            <a:r>
              <a:rPr lang="pt-PT" b="1" dirty="0"/>
              <a:t>   </a:t>
            </a:r>
            <a:r>
              <a:rPr lang="es-PY" sz="2800" b="1" dirty="0" smtClean="0"/>
              <a:t>Comparar con un bando de Gansos volando en “V”, </a:t>
            </a:r>
          </a:p>
          <a:p>
            <a:pPr>
              <a:buFont typeface="Symbol" pitchFamily="18" charset="2"/>
              <a:buNone/>
            </a:pPr>
            <a:r>
              <a:rPr lang="es-PY" sz="2800" b="1" dirty="0" smtClean="0"/>
              <a:t>    donde el líder (la cabeza) se van cambiando con frecuencia,  con diferentes gansos  alternándose  en el trabajo de  orientación del grupo.</a:t>
            </a:r>
            <a:endParaRPr lang="es-PY" sz="2800" b="1" dirty="0"/>
          </a:p>
        </p:txBody>
      </p:sp>
      <p:pic>
        <p:nvPicPr>
          <p:cNvPr id="348164" name="Picture 4" descr="FIGGANSO"/>
          <p:cNvPicPr>
            <a:picLocks noChangeAspect="1" noChangeArrowheads="1"/>
          </p:cNvPicPr>
          <p:nvPr/>
        </p:nvPicPr>
        <p:blipFill>
          <a:blip r:embed="rId2" cstate="print"/>
          <a:srcRect/>
          <a:stretch>
            <a:fillRect/>
          </a:stretch>
        </p:blipFill>
        <p:spPr bwMode="auto">
          <a:xfrm>
            <a:off x="1547813" y="1916113"/>
            <a:ext cx="2808287" cy="22098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body" idx="4294967295"/>
          </p:nvPr>
        </p:nvSpPr>
        <p:spPr>
          <a:xfrm>
            <a:off x="827088" y="1857363"/>
            <a:ext cx="8027987" cy="4191011"/>
          </a:xfrm>
          <a:ln/>
        </p:spPr>
        <p:txBody>
          <a:bodyPr/>
          <a:lstStyle/>
          <a:p>
            <a:pPr marL="571500" indent="-571500">
              <a:lnSpc>
                <a:spcPct val="125000"/>
              </a:lnSpc>
              <a:buFont typeface="Symbol" pitchFamily="18" charset="2"/>
              <a:buNone/>
            </a:pPr>
            <a:r>
              <a:rPr lang="pt-BR" sz="2800" b="1" dirty="0">
                <a:solidFill>
                  <a:srgbClr val="66FFFF"/>
                </a:solidFill>
              </a:rPr>
              <a:t>	</a:t>
            </a:r>
          </a:p>
          <a:p>
            <a:pPr marL="571500" indent="-571500">
              <a:lnSpc>
                <a:spcPct val="125000"/>
              </a:lnSpc>
              <a:buFont typeface="Symbol" pitchFamily="18" charset="2"/>
              <a:buNone/>
            </a:pPr>
            <a:r>
              <a:rPr lang="pt-BR" sz="2800" b="1" dirty="0">
                <a:solidFill>
                  <a:srgbClr val="66FFFF"/>
                </a:solidFill>
              </a:rPr>
              <a:t>	</a:t>
            </a:r>
            <a:r>
              <a:rPr lang="es-PY" sz="2400" b="1" dirty="0" smtClean="0">
                <a:solidFill>
                  <a:srgbClr val="66FFFF"/>
                </a:solidFill>
              </a:rPr>
              <a:t>Modelo de liderazgo propuesta inicialmente por Robert </a:t>
            </a:r>
            <a:r>
              <a:rPr lang="es-PY" sz="2400" b="1" dirty="0" err="1" smtClean="0">
                <a:solidFill>
                  <a:srgbClr val="66FFFF"/>
                </a:solidFill>
              </a:rPr>
              <a:t>Greenleaf</a:t>
            </a:r>
            <a:r>
              <a:rPr lang="es-PY" sz="2400" b="1" dirty="0" smtClean="0">
                <a:solidFill>
                  <a:srgbClr val="66FFFF"/>
                </a:solidFill>
              </a:rPr>
              <a:t>, en su primer libro llamado </a:t>
            </a:r>
            <a:r>
              <a:rPr lang="es-PY" sz="2400" b="1" i="1" dirty="0" err="1" smtClean="0">
                <a:solidFill>
                  <a:srgbClr val="66FFFF"/>
                </a:solidFill>
              </a:rPr>
              <a:t>Servant</a:t>
            </a:r>
            <a:r>
              <a:rPr lang="es-PY" sz="2400" b="1" i="1" dirty="0" smtClean="0">
                <a:solidFill>
                  <a:srgbClr val="66FFFF"/>
                </a:solidFill>
              </a:rPr>
              <a:t> </a:t>
            </a:r>
            <a:r>
              <a:rPr lang="es-PY" sz="2400" b="1" i="1" dirty="0" err="1" smtClean="0">
                <a:solidFill>
                  <a:srgbClr val="66FFFF"/>
                </a:solidFill>
              </a:rPr>
              <a:t>leadership</a:t>
            </a:r>
            <a:r>
              <a:rPr lang="es-PY" sz="2400" b="1" i="1" dirty="0" smtClean="0">
                <a:solidFill>
                  <a:srgbClr val="66FFFF"/>
                </a:solidFill>
              </a:rPr>
              <a:t> </a:t>
            </a:r>
            <a:r>
              <a:rPr lang="es-PY" sz="2400" b="1" dirty="0" smtClean="0">
                <a:solidFill>
                  <a:srgbClr val="66FFFF"/>
                </a:solidFill>
              </a:rPr>
              <a:t>(1997).</a:t>
            </a:r>
          </a:p>
          <a:p>
            <a:pPr marL="571500" indent="-571500">
              <a:lnSpc>
                <a:spcPct val="125000"/>
              </a:lnSpc>
              <a:buFont typeface="Symbol" pitchFamily="18" charset="2"/>
              <a:buNone/>
            </a:pPr>
            <a:r>
              <a:rPr lang="pt-BR" sz="2400" b="1" dirty="0">
                <a:solidFill>
                  <a:srgbClr val="66FFFF"/>
                </a:solidFill>
              </a:rPr>
              <a:t>	</a:t>
            </a:r>
            <a:endParaRPr lang="pt-BR" dirty="0">
              <a:solidFill>
                <a:srgbClr val="66FF33"/>
              </a:solidFill>
            </a:endParaRPr>
          </a:p>
        </p:txBody>
      </p:sp>
      <p:sp>
        <p:nvSpPr>
          <p:cNvPr id="427011" name="Rectangle 3"/>
          <p:cNvSpPr>
            <a:spLocks noGrp="1" noChangeArrowheads="1"/>
          </p:cNvSpPr>
          <p:nvPr>
            <p:ph type="title"/>
          </p:nvPr>
        </p:nvSpPr>
        <p:spPr>
          <a:xfrm>
            <a:off x="838200" y="0"/>
            <a:ext cx="7772400" cy="1066800"/>
          </a:xfrm>
          <a:noFill/>
          <a:ln/>
        </p:spPr>
        <p:txBody>
          <a:bodyPr/>
          <a:lstStyle/>
          <a:p>
            <a:r>
              <a:rPr lang="pt-PT" sz="3200" b="1" dirty="0" smtClean="0">
                <a:solidFill>
                  <a:srgbClr val="FFFF00"/>
                </a:solidFill>
              </a:rPr>
              <a:t>Nuevos </a:t>
            </a:r>
            <a:r>
              <a:rPr lang="pt-PT" sz="3200" b="1" dirty="0">
                <a:solidFill>
                  <a:srgbClr val="FFFF00"/>
                </a:solidFill>
              </a:rPr>
              <a:t>Paradigmas de </a:t>
            </a:r>
            <a:r>
              <a:rPr lang="pt-PT" sz="3200" b="1" dirty="0" smtClean="0">
                <a:solidFill>
                  <a:srgbClr val="FFFF00"/>
                </a:solidFill>
              </a:rPr>
              <a:t>Liderazgo</a:t>
            </a:r>
            <a:endParaRPr lang="pt-BR" sz="3200" b="1" dirty="0">
              <a:solidFill>
                <a:srgbClr val="FFFF00"/>
              </a:solidFill>
            </a:endParaRPr>
          </a:p>
        </p:txBody>
      </p:sp>
      <p:sp>
        <p:nvSpPr>
          <p:cNvPr id="427012" name="Rectangle 4"/>
          <p:cNvSpPr>
            <a:spLocks noChangeArrowheads="1"/>
          </p:cNvSpPr>
          <p:nvPr/>
        </p:nvSpPr>
        <p:spPr bwMode="auto">
          <a:xfrm>
            <a:off x="838200" y="1214422"/>
            <a:ext cx="8305800" cy="714380"/>
          </a:xfrm>
          <a:prstGeom prst="rect">
            <a:avLst/>
          </a:prstGeom>
          <a:noFill/>
          <a:ln w="9525">
            <a:noFill/>
            <a:miter lim="800000"/>
            <a:headEnd/>
            <a:tailEnd/>
          </a:ln>
        </p:spPr>
        <p:txBody>
          <a:bodyPr/>
          <a:lstStyle/>
          <a:p>
            <a:pPr marL="342900" indent="-342900" eaLnBrk="1" hangingPunct="1">
              <a:spcBef>
                <a:spcPct val="20000"/>
              </a:spcBef>
              <a:buClr>
                <a:srgbClr val="CCFFFF"/>
              </a:buClr>
              <a:buFont typeface="Symbol" pitchFamily="18" charset="2"/>
              <a:buNone/>
            </a:pPr>
            <a:r>
              <a:rPr lang="pt-BR" dirty="0">
                <a:latin typeface="Times New Roman" pitchFamily="18" charset="0"/>
              </a:rPr>
              <a:t> </a:t>
            </a:r>
            <a:r>
              <a:rPr lang="pt-BR" sz="2400" dirty="0" smtClean="0">
                <a:solidFill>
                  <a:srgbClr val="FF00FF"/>
                </a:solidFill>
                <a:latin typeface="Times New Roman" pitchFamily="18" charset="0"/>
              </a:rPr>
              <a:t>TEORIA DEL LIDERAZGO SERVIDOR</a:t>
            </a:r>
            <a:r>
              <a:rPr lang="pt-BR" sz="3600" dirty="0" smtClean="0">
                <a:solidFill>
                  <a:srgbClr val="FF00FF"/>
                </a:solidFill>
                <a:latin typeface="Times New Roman" pitchFamily="18" charset="0"/>
              </a:rPr>
              <a:t> </a:t>
            </a:r>
            <a:endParaRPr lang="pt-BR" sz="3600" dirty="0">
              <a:solidFill>
                <a:srgbClr val="FF00FF"/>
              </a:solidFill>
              <a:latin typeface="Times New Roman" pitchFamily="18" charset="0"/>
            </a:endParaRPr>
          </a:p>
        </p:txBody>
      </p:sp>
    </p:spTree>
  </p:cSld>
  <p:clrMapOvr>
    <a:masterClrMapping/>
  </p:clrMapOvr>
  <p:transition advTm="53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7011"/>
                                        </p:tgtEl>
                                        <p:attrNameLst>
                                          <p:attrName>style.visibility</p:attrName>
                                        </p:attrNameLst>
                                      </p:cBhvr>
                                      <p:to>
                                        <p:strVal val="visible"/>
                                      </p:to>
                                    </p:set>
                                    <p:animEffect transition="in" filter="wipe(left)">
                                      <p:cBhvr>
                                        <p:cTn id="7" dur="500"/>
                                        <p:tgtEl>
                                          <p:spTgt spid="42701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27012"/>
                                        </p:tgtEl>
                                        <p:attrNameLst>
                                          <p:attrName>style.visibility</p:attrName>
                                        </p:attrNameLst>
                                      </p:cBhvr>
                                      <p:to>
                                        <p:strVal val="visible"/>
                                      </p:to>
                                    </p:set>
                                    <p:anim to="" calcmode="lin" valueType="num">
                                      <p:cBhvr>
                                        <p:cTn id="11" dur="1" fill="hold"/>
                                        <p:tgtEl>
                                          <p:spTgt spid="427012"/>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27010">
                                            <p:txEl>
                                              <p:pRg st="0" end="0"/>
                                            </p:txEl>
                                          </p:spTgt>
                                        </p:tgtEl>
                                        <p:attrNameLst>
                                          <p:attrName>style.visibility</p:attrName>
                                        </p:attrNameLst>
                                      </p:cBhvr>
                                      <p:to>
                                        <p:strVal val="visible"/>
                                      </p:to>
                                    </p:set>
                                    <p:anim to="" calcmode="lin" valueType="num">
                                      <p:cBhvr>
                                        <p:cTn id="15" dur="1" fill="hold"/>
                                        <p:tgtEl>
                                          <p:spTgt spid="427010">
                                            <p:txEl>
                                              <p:pRg st="0" end="0"/>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27010">
                                            <p:txEl>
                                              <p:pRg st="1" end="1"/>
                                            </p:txEl>
                                          </p:spTgt>
                                        </p:tgtEl>
                                        <p:attrNameLst>
                                          <p:attrName>style.visibility</p:attrName>
                                        </p:attrNameLst>
                                      </p:cBhvr>
                                      <p:to>
                                        <p:strVal val="visible"/>
                                      </p:to>
                                    </p:set>
                                    <p:anim to="" calcmode="lin" valueType="num">
                                      <p:cBhvr>
                                        <p:cTn id="19" dur="1" fill="hold"/>
                                        <p:tgtEl>
                                          <p:spTgt spid="427010">
                                            <p:txEl>
                                              <p:pRg st="1" end="1"/>
                                            </p:txEl>
                                          </p:spTgt>
                                        </p:tgtEl>
                                        <p:attrNameLst>
                                          <p:attrName/>
                                        </p:attrNameLst>
                                      </p:cBhvr>
                                    </p:anim>
                                  </p:childTnLst>
                                </p:cTn>
                              </p:par>
                            </p:childTnLst>
                          </p:cTn>
                        </p:par>
                        <p:par>
                          <p:cTn id="20" fill="hold">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427010">
                                            <p:txEl>
                                              <p:pRg st="2" end="2"/>
                                            </p:txEl>
                                          </p:spTgt>
                                        </p:tgtEl>
                                        <p:attrNameLst>
                                          <p:attrName>style.visibility</p:attrName>
                                        </p:attrNameLst>
                                      </p:cBhvr>
                                      <p:to>
                                        <p:strVal val="visible"/>
                                      </p:to>
                                    </p:set>
                                    <p:anim to="" calcmode="lin" valueType="num">
                                      <p:cBhvr>
                                        <p:cTn id="23" dur="1" fill="hold"/>
                                        <p:tgtEl>
                                          <p:spTgt spid="42701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build="p" autoUpdateAnimBg="0" advAuto="0"/>
      <p:bldP spid="427011" grpId="0" autoUpdateAnimBg="0"/>
      <p:bldP spid="427012"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76" name="Rectangle 16"/>
          <p:cNvSpPr>
            <a:spLocks noGrp="1" noChangeArrowheads="1"/>
          </p:cNvSpPr>
          <p:nvPr>
            <p:ph type="title"/>
          </p:nvPr>
        </p:nvSpPr>
        <p:spPr>
          <a:xfrm>
            <a:off x="1116013" y="188913"/>
            <a:ext cx="7772400" cy="863600"/>
          </a:xfrm>
        </p:spPr>
        <p:txBody>
          <a:bodyPr/>
          <a:lstStyle/>
          <a:p>
            <a:r>
              <a:rPr lang="pt-PT" sz="3200" b="1" dirty="0">
                <a:solidFill>
                  <a:srgbClr val="FFFF00"/>
                </a:solidFill>
              </a:rPr>
              <a:t/>
            </a:r>
            <a:br>
              <a:rPr lang="pt-PT" sz="3200" b="1" dirty="0">
                <a:solidFill>
                  <a:srgbClr val="FFFF00"/>
                </a:solidFill>
              </a:rPr>
            </a:br>
            <a:r>
              <a:rPr lang="pt-PT" sz="3200" b="1" dirty="0">
                <a:solidFill>
                  <a:srgbClr val="FFFF00"/>
                </a:solidFill>
              </a:rPr>
              <a:t/>
            </a:r>
            <a:br>
              <a:rPr lang="pt-PT" sz="3200" b="1" dirty="0">
                <a:solidFill>
                  <a:srgbClr val="FFFF00"/>
                </a:solidFill>
              </a:rPr>
            </a:br>
            <a:r>
              <a:rPr lang="pt-PT" sz="3200" b="1" dirty="0" smtClean="0">
                <a:solidFill>
                  <a:srgbClr val="FFFF00"/>
                </a:solidFill>
              </a:rPr>
              <a:t>Nuevos </a:t>
            </a:r>
            <a:r>
              <a:rPr lang="pt-PT" sz="3200" b="1" dirty="0">
                <a:solidFill>
                  <a:srgbClr val="FFFF00"/>
                </a:solidFill>
              </a:rPr>
              <a:t>Paradigmas de </a:t>
            </a:r>
            <a:r>
              <a:rPr lang="pt-PT" sz="3200" b="1" dirty="0" smtClean="0">
                <a:solidFill>
                  <a:srgbClr val="FFFF00"/>
                </a:solidFill>
              </a:rPr>
              <a:t>Liderazgo</a:t>
            </a:r>
            <a:r>
              <a:rPr lang="pt-BR" sz="2400" b="1" dirty="0" smtClean="0">
                <a:solidFill>
                  <a:srgbClr val="FF9900"/>
                </a:solidFill>
              </a:rPr>
              <a:t> </a:t>
            </a:r>
            <a:r>
              <a:rPr lang="pt-BR" sz="2400" b="1" dirty="0">
                <a:solidFill>
                  <a:srgbClr val="FF9900"/>
                </a:solidFill>
              </a:rPr>
              <a:t/>
            </a:r>
            <a:br>
              <a:rPr lang="pt-BR" sz="2400" b="1" dirty="0">
                <a:solidFill>
                  <a:srgbClr val="FF9900"/>
                </a:solidFill>
              </a:rPr>
            </a:br>
            <a:r>
              <a:rPr lang="pt-BR" sz="2400" b="1" dirty="0">
                <a:solidFill>
                  <a:srgbClr val="FFFF00"/>
                </a:solidFill>
              </a:rPr>
              <a:t>TEORIA </a:t>
            </a:r>
            <a:r>
              <a:rPr lang="pt-BR" sz="2400" b="1" dirty="0" smtClean="0">
                <a:solidFill>
                  <a:srgbClr val="FFFF00"/>
                </a:solidFill>
              </a:rPr>
              <a:t>DE LIDERAZGO SERVIDOR</a:t>
            </a:r>
            <a:r>
              <a:rPr lang="pt-BR" sz="2400" b="1" dirty="0">
                <a:solidFill>
                  <a:srgbClr val="FF9900"/>
                </a:solidFill>
              </a:rPr>
              <a:t/>
            </a:r>
            <a:br>
              <a:rPr lang="pt-BR" sz="2400" b="1" dirty="0">
                <a:solidFill>
                  <a:srgbClr val="FF9900"/>
                </a:solidFill>
              </a:rPr>
            </a:br>
            <a:r>
              <a:rPr lang="pt-BR" sz="2400" dirty="0">
                <a:solidFill>
                  <a:srgbClr val="FF9900"/>
                </a:solidFill>
              </a:rPr>
              <a:t/>
            </a:r>
            <a:br>
              <a:rPr lang="pt-BR" sz="2400" dirty="0">
                <a:solidFill>
                  <a:srgbClr val="FF9900"/>
                </a:solidFill>
              </a:rPr>
            </a:br>
            <a:r>
              <a:rPr lang="pt-BR" sz="4000" dirty="0"/>
              <a:t> </a:t>
            </a:r>
          </a:p>
        </p:txBody>
      </p:sp>
      <p:graphicFrame>
        <p:nvGraphicFramePr>
          <p:cNvPr id="476223" name="Group 63"/>
          <p:cNvGraphicFramePr>
            <a:graphicFrameLocks noGrp="1"/>
          </p:cNvGraphicFramePr>
          <p:nvPr>
            <p:ph idx="1"/>
          </p:nvPr>
        </p:nvGraphicFramePr>
        <p:xfrm>
          <a:off x="1371600" y="1125538"/>
          <a:ext cx="7342188" cy="5470272"/>
        </p:xfrm>
        <a:graphic>
          <a:graphicData uri="http://schemas.openxmlformats.org/drawingml/2006/table">
            <a:tbl>
              <a:tblPr/>
              <a:tblGrid>
                <a:gridCol w="3529013"/>
                <a:gridCol w="3813175"/>
              </a:tblGrid>
              <a:tr h="4556125">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pt-BR" sz="1800" b="1" i="0" u="none" strike="noStrike" cap="none" normalizeH="0" baseline="0" dirty="0" err="1" smtClean="0">
                          <a:ln>
                            <a:noFill/>
                          </a:ln>
                          <a:solidFill>
                            <a:srgbClr val="66FF33"/>
                          </a:solidFill>
                          <a:effectLst/>
                          <a:latin typeface="Times New Roman" pitchFamily="18" charset="0"/>
                        </a:rPr>
                        <a:t>Jefe</a:t>
                      </a:r>
                      <a:r>
                        <a:rPr kumimoji="0" lang="pt-BR" sz="1800" b="1" i="0" u="none" strike="noStrike" cap="none" normalizeH="0" baseline="0" dirty="0" smtClean="0">
                          <a:ln>
                            <a:noFill/>
                          </a:ln>
                          <a:solidFill>
                            <a:srgbClr val="66FF33"/>
                          </a:solidFill>
                          <a:effectLst/>
                          <a:latin typeface="Times New Roman" pitchFamily="18" charset="0"/>
                        </a:rPr>
                        <a:t> Tradicional</a:t>
                      </a:r>
                    </a:p>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1800" b="0" i="0" u="none" strike="noStrike" cap="none" normalizeH="0" baseline="0" noProof="0" dirty="0" smtClean="0">
                          <a:ln>
                            <a:noFill/>
                          </a:ln>
                          <a:solidFill>
                            <a:srgbClr val="FFCCFF"/>
                          </a:solidFill>
                          <a:effectLst/>
                          <a:latin typeface="Times New Roman" pitchFamily="18" charset="0"/>
                        </a:rPr>
                        <a:t>* Motivado por el deseo de éxito personal </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Altamente competitivo, independiente y de “cabeza formada”. Procura recibir crédito personal por as realizaciones</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Conoce la política interna da empresa y la usa para la victoria personal por sus realizaciones</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Focalizado en la acción rápida. Reclama de largas reuniones</a:t>
                      </a:r>
                    </a:p>
                    <a:p>
                      <a:pPr marL="0" marR="0" lvl="0" indent="0" algn="l" defTabSz="914400" rtl="0" eaLnBrk="1" fontAlgn="base" latinLnBrk="0" hangingPunct="1">
                        <a:lnSpc>
                          <a:spcPct val="100000"/>
                        </a:lnSpc>
                        <a:spcBef>
                          <a:spcPct val="20000"/>
                        </a:spcBef>
                        <a:spcAft>
                          <a:spcPct val="0"/>
                        </a:spcAft>
                        <a:buClr>
                          <a:srgbClr val="CCFFFF"/>
                        </a:buClr>
                        <a:buSzTx/>
                        <a:buFontTx/>
                        <a:buNone/>
                        <a:tabLst/>
                      </a:pPr>
                      <a:r>
                        <a:rPr kumimoji="0" lang="es-PY" sz="1800" b="0" i="0" u="none" strike="noStrike" cap="none" normalizeH="0" baseline="0" noProof="0" dirty="0" smtClean="0">
                          <a:ln>
                            <a:noFill/>
                          </a:ln>
                          <a:solidFill>
                            <a:srgbClr val="FFCCFF"/>
                          </a:solidFill>
                          <a:effectLst/>
                          <a:latin typeface="Times New Roman" pitchFamily="18" charset="0"/>
                        </a:rPr>
                        <a:t>y de  que los otros sean más lentos </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Confía apenas en hechos, lógica y evidencias</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Controla la información para mantener el poder  </a:t>
                      </a:r>
                    </a:p>
                    <a:p>
                      <a:pPr marL="0" marR="0" lvl="0" indent="0" algn="l" defTabSz="914400" rtl="0" eaLnBrk="1" fontAlgn="base" latinLnBrk="0" hangingPunct="1">
                        <a:lnSpc>
                          <a:spcPct val="100000"/>
                        </a:lnSpc>
                        <a:spcBef>
                          <a:spcPct val="20000"/>
                        </a:spcBef>
                        <a:spcAft>
                          <a:spcPct val="0"/>
                        </a:spcAft>
                        <a:buClr>
                          <a:srgbClr val="CCFFFF"/>
                        </a:buClr>
                        <a:buSzTx/>
                        <a:buFontTx/>
                        <a:buNone/>
                        <a:tabLst/>
                      </a:pPr>
                      <a:endParaRPr kumimoji="0" lang="pt-BR" sz="1800" b="0" i="0" u="none" strike="noStrike" cap="none" normalizeH="0" baseline="0" dirty="0" smtClean="0">
                        <a:ln>
                          <a:noFill/>
                        </a:ln>
                        <a:solidFill>
                          <a:srgbClr val="FFCCFF"/>
                        </a:solidFill>
                        <a:effectLst/>
                        <a:latin typeface="Times New Roman" pitchFamily="18"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1800" b="1" i="0" u="none" strike="noStrike" cap="none" normalizeH="0" baseline="0" noProof="0" dirty="0" smtClean="0">
                          <a:ln>
                            <a:noFill/>
                          </a:ln>
                          <a:solidFill>
                            <a:srgbClr val="66FF33"/>
                          </a:solidFill>
                          <a:effectLst/>
                          <a:latin typeface="Times New Roman" pitchFamily="18" charset="0"/>
                        </a:rPr>
                        <a:t>Líder Siervo</a:t>
                      </a:r>
                    </a:p>
                    <a:p>
                      <a:pPr marL="0" marR="0" lvl="0" indent="0" algn="l" defTabSz="914400" rtl="0" eaLnBrk="1" fontAlgn="base" latinLnBrk="0" hangingPunct="1">
                        <a:lnSpc>
                          <a:spcPct val="100000"/>
                        </a:lnSpc>
                        <a:spcBef>
                          <a:spcPct val="20000"/>
                        </a:spcBef>
                        <a:spcAft>
                          <a:spcPct val="0"/>
                        </a:spcAft>
                        <a:buClr>
                          <a:srgbClr val="CCFFFF"/>
                        </a:buClr>
                        <a:buSzTx/>
                        <a:buFont typeface="Symbol" pitchFamily="18" charset="2"/>
                        <a:buNone/>
                        <a:tabLst/>
                      </a:pPr>
                      <a:r>
                        <a:rPr kumimoji="0" lang="es-PY" sz="1800" b="0" i="0" u="none" strike="noStrike" cap="none" normalizeH="0" baseline="0" noProof="0" dirty="0" smtClean="0">
                          <a:ln>
                            <a:noFill/>
                          </a:ln>
                          <a:solidFill>
                            <a:srgbClr val="FFCCFF"/>
                          </a:solidFill>
                          <a:effectLst/>
                          <a:latin typeface="Times New Roman" pitchFamily="18" charset="0"/>
                        </a:rPr>
                        <a:t>* Motivado por el deseo de servir </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endParaRPr kumimoji="0" lang="es-PY" sz="1800" b="0" i="0" u="none" strike="noStrike" cap="none" normalizeH="0" baseline="0" noProof="0" dirty="0" smtClean="0">
                        <a:ln>
                          <a:noFill/>
                        </a:ln>
                        <a:solidFill>
                          <a:srgbClr val="FFCC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Altamente colaborativo e interdependiente. </a:t>
                      </a:r>
                    </a:p>
                    <a:p>
                      <a:pPr marL="0" marR="0" lvl="0" indent="0" algn="l" defTabSz="914400" rtl="0" eaLnBrk="1" fontAlgn="base" latinLnBrk="0" hangingPunct="1">
                        <a:lnSpc>
                          <a:spcPct val="100000"/>
                        </a:lnSpc>
                        <a:spcBef>
                          <a:spcPct val="20000"/>
                        </a:spcBef>
                        <a:spcAft>
                          <a:spcPct val="0"/>
                        </a:spcAft>
                        <a:buClr>
                          <a:srgbClr val="CCFFFF"/>
                        </a:buClr>
                        <a:buSzTx/>
                        <a:buFontTx/>
                        <a:buNone/>
                        <a:tabLst/>
                      </a:pPr>
                      <a:r>
                        <a:rPr kumimoji="0" lang="es-PY" sz="1800" b="0" i="0" u="none" strike="noStrike" cap="none" normalizeH="0" baseline="0" noProof="0" dirty="0" smtClean="0">
                          <a:ln>
                            <a:noFill/>
                          </a:ln>
                          <a:solidFill>
                            <a:srgbClr val="FFCCFF"/>
                          </a:solidFill>
                          <a:effectLst/>
                          <a:latin typeface="Times New Roman" pitchFamily="18" charset="0"/>
                        </a:rPr>
                        <a:t>Procura dar crédito a los miembros del equipo</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Sensible a lo que motiva a los otros y los capacita a vencer, compartiendo su visión y metas </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Focalizado en el entendimiento mutuo y la colaboración por parte de todos</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Usa la intuición y la visión de futuro para contrabalancear hechos, lógica e pruebas</a:t>
                      </a:r>
                    </a:p>
                    <a:p>
                      <a:pPr marL="0" marR="0" lvl="0" indent="0" algn="l" defTabSz="914400" rtl="0" eaLnBrk="1" fontAlgn="base" latinLnBrk="0" hangingPunct="1">
                        <a:lnSpc>
                          <a:spcPct val="100000"/>
                        </a:lnSpc>
                        <a:spcBef>
                          <a:spcPct val="20000"/>
                        </a:spcBef>
                        <a:spcAft>
                          <a:spcPct val="0"/>
                        </a:spcAft>
                        <a:buClr>
                          <a:srgbClr val="CCFFFF"/>
                        </a:buClr>
                        <a:buSzTx/>
                        <a:buFontTx/>
                        <a:buChar char="•"/>
                        <a:tabLst/>
                      </a:pPr>
                      <a:r>
                        <a:rPr kumimoji="0" lang="es-PY" sz="1800" b="0" i="0" u="none" strike="noStrike" cap="none" normalizeH="0" baseline="0" noProof="0" dirty="0" smtClean="0">
                          <a:ln>
                            <a:noFill/>
                          </a:ln>
                          <a:solidFill>
                            <a:srgbClr val="FFCCFF"/>
                          </a:solidFill>
                          <a:effectLst/>
                          <a:latin typeface="Times New Roman" pitchFamily="18" charset="0"/>
                        </a:rPr>
                        <a:t> Comparte la información y la visión de todo, generosamente con los otros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685800" y="304800"/>
            <a:ext cx="7772400" cy="457200"/>
          </a:xfrm>
        </p:spPr>
        <p:txBody>
          <a:bodyPr/>
          <a:lstStyle/>
          <a:p>
            <a:r>
              <a:rPr lang="es-MX" sz="2800" b="1" dirty="0" smtClean="0">
                <a:solidFill>
                  <a:srgbClr val="FFFF00"/>
                </a:solidFill>
              </a:rPr>
              <a:t>El LÍDER DEFIENDE SU PUEBLO</a:t>
            </a:r>
            <a:endParaRPr lang="pt-BR" sz="2800" b="1" dirty="0">
              <a:solidFill>
                <a:srgbClr val="FFFF00"/>
              </a:solidFill>
            </a:endParaRPr>
          </a:p>
        </p:txBody>
      </p:sp>
      <p:sp>
        <p:nvSpPr>
          <p:cNvPr id="483331" name="Rectangle 3"/>
          <p:cNvSpPr>
            <a:spLocks noGrp="1" noChangeArrowheads="1"/>
          </p:cNvSpPr>
          <p:nvPr>
            <p:ph type="body" idx="1"/>
          </p:nvPr>
        </p:nvSpPr>
        <p:spPr>
          <a:xfrm>
            <a:off x="685800" y="990600"/>
            <a:ext cx="7772400" cy="5534744"/>
          </a:xfrm>
        </p:spPr>
        <p:txBody>
          <a:bodyPr/>
          <a:lstStyle/>
          <a:p>
            <a:pPr algn="just">
              <a:lnSpc>
                <a:spcPct val="90000"/>
              </a:lnSpc>
              <a:buFont typeface="Symbol" pitchFamily="18" charset="2"/>
              <a:buNone/>
            </a:pPr>
            <a:r>
              <a:rPr lang="es-MX" sz="2800" dirty="0"/>
              <a:t> 	</a:t>
            </a:r>
            <a:r>
              <a:rPr lang="es-PY" sz="2000" dirty="0" smtClean="0"/>
              <a:t>Poco antes de la Navidad de 1995 ocurrió un incendio que quemó la fábrica de la </a:t>
            </a:r>
            <a:r>
              <a:rPr lang="es-PY" sz="2000" dirty="0" err="1" smtClean="0"/>
              <a:t>Malden</a:t>
            </a:r>
            <a:r>
              <a:rPr lang="es-PY" sz="2000" dirty="0" smtClean="0"/>
              <a:t> </a:t>
            </a:r>
            <a:r>
              <a:rPr lang="es-PY" sz="2000" dirty="0" err="1" smtClean="0"/>
              <a:t>Mills</a:t>
            </a:r>
            <a:r>
              <a:rPr lang="es-PY" sz="2000" dirty="0" smtClean="0"/>
              <a:t> con sus principales productos </a:t>
            </a:r>
            <a:r>
              <a:rPr lang="es-PY" sz="2000" dirty="0" err="1" smtClean="0"/>
              <a:t>Polartec</a:t>
            </a:r>
            <a:r>
              <a:rPr lang="es-PY" sz="2000" dirty="0" smtClean="0"/>
              <a:t> y </a:t>
            </a:r>
            <a:r>
              <a:rPr lang="es-PY" sz="2000" dirty="0" err="1" smtClean="0"/>
              <a:t>Polarfleece</a:t>
            </a:r>
            <a:r>
              <a:rPr lang="es-PY" sz="2000" dirty="0" smtClean="0"/>
              <a:t> en Lawrence , Massachusetts. </a:t>
            </a:r>
          </a:p>
          <a:p>
            <a:pPr algn="just">
              <a:lnSpc>
                <a:spcPct val="90000"/>
              </a:lnSpc>
              <a:buFont typeface="Symbol" pitchFamily="18" charset="2"/>
              <a:buNone/>
            </a:pPr>
            <a:r>
              <a:rPr lang="es-PY" sz="2000" dirty="0" smtClean="0"/>
              <a:t>		</a:t>
            </a:r>
            <a:r>
              <a:rPr lang="es-PY" sz="2000" dirty="0" err="1" smtClean="0"/>
              <a:t>Aaron</a:t>
            </a:r>
            <a:r>
              <a:rPr lang="es-PY" sz="2000" dirty="0" smtClean="0"/>
              <a:t> </a:t>
            </a:r>
            <a:r>
              <a:rPr lang="es-PY" sz="2000" dirty="0" err="1" smtClean="0"/>
              <a:t>Feuerstein</a:t>
            </a:r>
            <a:r>
              <a:rPr lang="es-PY" sz="2000" dirty="0" smtClean="0"/>
              <a:t> durante la reconstrucción primeramente honró sus obligaciones con sus 1400 funcionarios:</a:t>
            </a:r>
          </a:p>
          <a:p>
            <a:pPr algn="just">
              <a:lnSpc>
                <a:spcPct val="90000"/>
              </a:lnSpc>
              <a:buFont typeface="Symbol" pitchFamily="18" charset="2"/>
              <a:buNone/>
            </a:pPr>
            <a:r>
              <a:rPr lang="es-PY" sz="2000" dirty="0" smtClean="0"/>
              <a:t>			* les dio a todos gratificaciones de 275 $</a:t>
            </a:r>
          </a:p>
          <a:p>
            <a:pPr algn="just">
              <a:lnSpc>
                <a:spcPct val="90000"/>
              </a:lnSpc>
              <a:buFont typeface="Symbol" pitchFamily="18" charset="2"/>
              <a:buNone/>
            </a:pPr>
            <a:r>
              <a:rPr lang="es-PY" sz="2000" dirty="0" smtClean="0"/>
              <a:t>			* salario integral y demás beneficios durante 90 días </a:t>
            </a:r>
          </a:p>
          <a:p>
            <a:pPr algn="just">
              <a:lnSpc>
                <a:spcPct val="90000"/>
              </a:lnSpc>
              <a:buFont typeface="Symbol" pitchFamily="18" charset="2"/>
              <a:buNone/>
            </a:pPr>
            <a:r>
              <a:rPr lang="es-PY" sz="2000" dirty="0" smtClean="0"/>
              <a:t>	</a:t>
            </a:r>
            <a:r>
              <a:rPr lang="es-PY" sz="2000" dirty="0" err="1" smtClean="0"/>
              <a:t>Feuerstein</a:t>
            </a:r>
            <a:r>
              <a:rPr lang="es-PY" sz="2000" dirty="0" smtClean="0"/>
              <a:t> declaró a Los </a:t>
            </a:r>
            <a:r>
              <a:rPr lang="es-PY" sz="2000" dirty="0" err="1" smtClean="0"/>
              <a:t>Angeles</a:t>
            </a:r>
            <a:r>
              <a:rPr lang="es-PY" sz="2000" dirty="0" smtClean="0"/>
              <a:t> Times: </a:t>
            </a:r>
          </a:p>
          <a:p>
            <a:pPr algn="just">
              <a:lnSpc>
                <a:spcPct val="90000"/>
              </a:lnSpc>
              <a:buFont typeface="Symbol" pitchFamily="18" charset="2"/>
              <a:buNone/>
            </a:pPr>
            <a:endParaRPr lang="es-PY" sz="2000" dirty="0" smtClean="0"/>
          </a:p>
          <a:p>
            <a:pPr algn="just">
              <a:lnSpc>
                <a:spcPct val="90000"/>
              </a:lnSpc>
              <a:buFont typeface="Symbol" pitchFamily="18" charset="2"/>
              <a:buNone/>
            </a:pPr>
            <a:r>
              <a:rPr lang="es-PY" sz="2000" dirty="0" smtClean="0"/>
              <a:t>	</a:t>
            </a:r>
            <a:r>
              <a:rPr lang="es-PY" sz="2000" b="1" i="1" dirty="0" smtClean="0"/>
              <a:t>“Cuando se pierde la confianza de los trabajares, no creo que sea posible recuperarla. No se consigue más el trabajo de calidad necesario. Si son tratados como gastos opcional, y no como el activo más importante, no se los recupera”.</a:t>
            </a:r>
          </a:p>
          <a:p>
            <a:pPr algn="just">
              <a:lnSpc>
                <a:spcPct val="90000"/>
              </a:lnSpc>
              <a:buFont typeface="Symbol" pitchFamily="18" charset="2"/>
              <a:buNone/>
            </a:pPr>
            <a:endParaRPr lang="es-PY" sz="2000" b="1" i="1" dirty="0" smtClean="0"/>
          </a:p>
          <a:p>
            <a:pPr>
              <a:lnSpc>
                <a:spcPct val="90000"/>
              </a:lnSpc>
              <a:buFont typeface="Symbol" pitchFamily="18" charset="2"/>
              <a:buNone/>
            </a:pPr>
            <a:r>
              <a:rPr lang="es-PY" sz="2000" dirty="0" smtClean="0"/>
              <a:t>Un año después del desastre, la compañía renació de las cenizas. </a:t>
            </a:r>
          </a:p>
          <a:p>
            <a:pPr>
              <a:lnSpc>
                <a:spcPct val="90000"/>
              </a:lnSpc>
              <a:buFont typeface="Symbol" pitchFamily="18" charset="2"/>
              <a:buNone/>
            </a:pPr>
            <a:r>
              <a:rPr lang="es-PY" sz="2000" dirty="0" smtClean="0"/>
              <a:t>El moderno edificio estaba casi listo y 1000 de sus funcionarios volvieron seguidos de la mayoría de los 400 restantes.  </a:t>
            </a:r>
          </a:p>
          <a:p>
            <a:pPr>
              <a:lnSpc>
                <a:spcPct val="90000"/>
              </a:lnSpc>
              <a:buFont typeface="Symbol" pitchFamily="18" charset="2"/>
              <a:buNone/>
            </a:pPr>
            <a:r>
              <a:rPr lang="es-PY" sz="2000" b="1" i="1" dirty="0" smtClean="0"/>
              <a:t>	</a:t>
            </a:r>
            <a:endParaRPr lang="es-PY" sz="20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body" idx="4294967295"/>
          </p:nvPr>
        </p:nvSpPr>
        <p:spPr>
          <a:xfrm>
            <a:off x="1116013" y="1752600"/>
            <a:ext cx="7128395" cy="4419600"/>
          </a:xfrm>
        </p:spPr>
        <p:txBody>
          <a:bodyPr/>
          <a:lstStyle/>
          <a:p>
            <a:pPr marL="571500" indent="-571500">
              <a:lnSpc>
                <a:spcPct val="125000"/>
              </a:lnSpc>
              <a:buFont typeface="Symbol" pitchFamily="18" charset="2"/>
              <a:buNone/>
            </a:pPr>
            <a:endParaRPr lang="pt-BR" b="1" i="1" dirty="0">
              <a:solidFill>
                <a:srgbClr val="66FFFF"/>
              </a:solidFill>
            </a:endParaRPr>
          </a:p>
          <a:p>
            <a:pPr marL="571500" indent="-571500">
              <a:lnSpc>
                <a:spcPct val="125000"/>
              </a:lnSpc>
            </a:pPr>
            <a:r>
              <a:rPr lang="es-PY" b="1" i="1" dirty="0" err="1" smtClean="0">
                <a:solidFill>
                  <a:srgbClr val="66FFFF"/>
                </a:solidFill>
              </a:rPr>
              <a:t>kharisma</a:t>
            </a:r>
            <a:r>
              <a:rPr lang="es-PY" b="1" dirty="0" smtClean="0">
                <a:solidFill>
                  <a:srgbClr val="66FFFF"/>
                </a:solidFill>
              </a:rPr>
              <a:t> significa “regalo divino”</a:t>
            </a:r>
          </a:p>
          <a:p>
            <a:pPr marL="571500" indent="-571500">
              <a:lnSpc>
                <a:spcPct val="125000"/>
              </a:lnSpc>
              <a:buFont typeface="Symbol" pitchFamily="18" charset="2"/>
              <a:buNone/>
            </a:pPr>
            <a:endParaRPr lang="es-PY" b="1" dirty="0" smtClean="0">
              <a:solidFill>
                <a:srgbClr val="66FFFF"/>
              </a:solidFill>
            </a:endParaRPr>
          </a:p>
          <a:p>
            <a:pPr marL="571500" indent="-571500">
              <a:lnSpc>
                <a:spcPct val="125000"/>
              </a:lnSpc>
            </a:pPr>
            <a:r>
              <a:rPr lang="es-PY" b="1" dirty="0" smtClean="0">
                <a:solidFill>
                  <a:srgbClr val="66FFFF"/>
                </a:solidFill>
              </a:rPr>
              <a:t>Por el carisma e inspiración influencian a otros.</a:t>
            </a:r>
            <a:endParaRPr lang="es-PY" dirty="0" smtClean="0"/>
          </a:p>
          <a:p>
            <a:pPr marL="1466850" lvl="2" algn="just">
              <a:buFontTx/>
              <a:buNone/>
            </a:pPr>
            <a:endParaRPr lang="pt-BR" dirty="0"/>
          </a:p>
        </p:txBody>
      </p:sp>
      <p:sp>
        <p:nvSpPr>
          <p:cNvPr id="474115" name="Rectangle 3"/>
          <p:cNvSpPr>
            <a:spLocks noGrp="1" noChangeArrowheads="1"/>
          </p:cNvSpPr>
          <p:nvPr>
            <p:ph type="title"/>
          </p:nvPr>
        </p:nvSpPr>
        <p:spPr>
          <a:xfrm>
            <a:off x="838200" y="0"/>
            <a:ext cx="7772400" cy="1066800"/>
          </a:xfrm>
          <a:noFill/>
          <a:ln/>
        </p:spPr>
        <p:txBody>
          <a:bodyPr/>
          <a:lstStyle/>
          <a:p>
            <a:r>
              <a:rPr lang="pt-PT" sz="3200" b="1" dirty="0" smtClean="0">
                <a:solidFill>
                  <a:srgbClr val="FFFF00"/>
                </a:solidFill>
              </a:rPr>
              <a:t>Nuevos </a:t>
            </a:r>
            <a:r>
              <a:rPr lang="pt-PT" sz="3200" b="1" dirty="0">
                <a:solidFill>
                  <a:srgbClr val="FFFF00"/>
                </a:solidFill>
              </a:rPr>
              <a:t>Paradigmas de </a:t>
            </a:r>
            <a:r>
              <a:rPr lang="pt-PT" sz="3200" b="1" dirty="0" smtClean="0">
                <a:solidFill>
                  <a:srgbClr val="FFFF00"/>
                </a:solidFill>
              </a:rPr>
              <a:t>Liderazgo</a:t>
            </a:r>
            <a:endParaRPr lang="pt-BR" sz="3200" b="1" dirty="0">
              <a:solidFill>
                <a:srgbClr val="FFFF00"/>
              </a:solidFill>
            </a:endParaRPr>
          </a:p>
        </p:txBody>
      </p:sp>
      <p:sp>
        <p:nvSpPr>
          <p:cNvPr id="474116" name="Rectangle 4"/>
          <p:cNvSpPr>
            <a:spLocks noChangeArrowheads="1"/>
          </p:cNvSpPr>
          <p:nvPr/>
        </p:nvSpPr>
        <p:spPr bwMode="auto">
          <a:xfrm>
            <a:off x="838200" y="1066800"/>
            <a:ext cx="8305800" cy="685800"/>
          </a:xfrm>
          <a:prstGeom prst="rect">
            <a:avLst/>
          </a:prstGeom>
          <a:noFill/>
          <a:ln w="9525">
            <a:noFill/>
            <a:miter lim="800000"/>
            <a:headEnd/>
            <a:tailEnd/>
          </a:ln>
        </p:spPr>
        <p:txBody>
          <a:bodyPr/>
          <a:lstStyle/>
          <a:p>
            <a:pPr marL="342900" indent="-342900" eaLnBrk="1" hangingPunct="1">
              <a:spcBef>
                <a:spcPct val="20000"/>
              </a:spcBef>
              <a:buClr>
                <a:srgbClr val="CCFFFF"/>
              </a:buClr>
              <a:buFont typeface="Symbol" pitchFamily="18" charset="2"/>
              <a:buNone/>
            </a:pPr>
            <a:r>
              <a:rPr lang="pt-BR" dirty="0">
                <a:latin typeface="Times New Roman" pitchFamily="18" charset="0"/>
              </a:rPr>
              <a:t> </a:t>
            </a:r>
            <a:r>
              <a:rPr lang="pt-BR" sz="3600" dirty="0" smtClean="0">
                <a:solidFill>
                  <a:srgbClr val="FF00FF"/>
                </a:solidFill>
                <a:latin typeface="Times New Roman" pitchFamily="18" charset="0"/>
              </a:rPr>
              <a:t>LIDERAZGO CARISMÁTICO </a:t>
            </a:r>
            <a:endParaRPr lang="pt-BR" sz="3600" dirty="0">
              <a:solidFill>
                <a:srgbClr val="FF00FF"/>
              </a:solidFill>
              <a:latin typeface="Times New Roman" pitchFamily="18" charset="0"/>
            </a:endParaRPr>
          </a:p>
        </p:txBody>
      </p:sp>
    </p:spTree>
  </p:cSld>
  <p:clrMapOvr>
    <a:masterClrMapping/>
  </p:clrMapOvr>
  <p:transition advTm="53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4115"/>
                                        </p:tgtEl>
                                        <p:attrNameLst>
                                          <p:attrName>style.visibility</p:attrName>
                                        </p:attrNameLst>
                                      </p:cBhvr>
                                      <p:to>
                                        <p:strVal val="visible"/>
                                      </p:to>
                                    </p:set>
                                    <p:animEffect transition="in" filter="wipe(left)">
                                      <p:cBhvr>
                                        <p:cTn id="7" dur="500"/>
                                        <p:tgtEl>
                                          <p:spTgt spid="474115"/>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74116"/>
                                        </p:tgtEl>
                                        <p:attrNameLst>
                                          <p:attrName>style.visibility</p:attrName>
                                        </p:attrNameLst>
                                      </p:cBhvr>
                                      <p:to>
                                        <p:strVal val="visible"/>
                                      </p:to>
                                    </p:set>
                                    <p:anim to="" calcmode="lin" valueType="num">
                                      <p:cBhvr>
                                        <p:cTn id="11" dur="1" fill="hold"/>
                                        <p:tgtEl>
                                          <p:spTgt spid="474116"/>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74114">
                                            <p:txEl>
                                              <p:pRg st="1" end="1"/>
                                            </p:txEl>
                                          </p:spTgt>
                                        </p:tgtEl>
                                        <p:attrNameLst>
                                          <p:attrName>style.visibility</p:attrName>
                                        </p:attrNameLst>
                                      </p:cBhvr>
                                      <p:to>
                                        <p:strVal val="visible"/>
                                      </p:to>
                                    </p:set>
                                    <p:anim to="" calcmode="lin" valueType="num">
                                      <p:cBhvr>
                                        <p:cTn id="15" dur="1" fill="hold"/>
                                        <p:tgtEl>
                                          <p:spTgt spid="474114">
                                            <p:txEl>
                                              <p:pRg st="1" end="1"/>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74114">
                                            <p:txEl>
                                              <p:pRg st="3" end="3"/>
                                            </p:txEl>
                                          </p:spTgt>
                                        </p:tgtEl>
                                        <p:attrNameLst>
                                          <p:attrName>style.visibility</p:attrName>
                                        </p:attrNameLst>
                                      </p:cBhvr>
                                      <p:to>
                                        <p:strVal val="visible"/>
                                      </p:to>
                                    </p:set>
                                    <p:anim to="" calcmode="lin" valueType="num">
                                      <p:cBhvr>
                                        <p:cTn id="19" dur="1" fill="hold"/>
                                        <p:tgtEl>
                                          <p:spTgt spid="47411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build="p" autoUpdateAnimBg="0" advAuto="0"/>
      <p:bldP spid="474115" grpId="0" autoUpdateAnimBg="0"/>
      <p:bldP spid="474116"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1066800" y="304800"/>
            <a:ext cx="7391400" cy="609600"/>
          </a:xfrm>
        </p:spPr>
        <p:txBody>
          <a:bodyPr/>
          <a:lstStyle/>
          <a:p>
            <a:r>
              <a:rPr lang="es-PY" sz="3200" b="1" dirty="0" smtClean="0">
                <a:solidFill>
                  <a:srgbClr val="FFFF00"/>
                </a:solidFill>
              </a:rPr>
              <a:t>Características del Líder Carismático</a:t>
            </a:r>
            <a:endParaRPr lang="es-PY" sz="4000" b="1" dirty="0">
              <a:solidFill>
                <a:srgbClr val="FF66FF"/>
              </a:solidFill>
            </a:endParaRPr>
          </a:p>
        </p:txBody>
      </p:sp>
      <p:sp>
        <p:nvSpPr>
          <p:cNvPr id="403459" name="Rectangle 3"/>
          <p:cNvSpPr>
            <a:spLocks noGrp="1" noChangeArrowheads="1"/>
          </p:cNvSpPr>
          <p:nvPr>
            <p:ph type="body" idx="4294967295"/>
          </p:nvPr>
        </p:nvSpPr>
        <p:spPr>
          <a:xfrm>
            <a:off x="914400" y="980728"/>
            <a:ext cx="7943880" cy="5877272"/>
          </a:xfrm>
        </p:spPr>
        <p:txBody>
          <a:bodyPr/>
          <a:lstStyle/>
          <a:p>
            <a:pPr marL="571500" indent="-571500" algn="just">
              <a:lnSpc>
                <a:spcPct val="125000"/>
              </a:lnSpc>
            </a:pPr>
            <a:r>
              <a:rPr lang="es-PY" sz="3000" b="1" dirty="0" smtClean="0">
                <a:solidFill>
                  <a:srgbClr val="66FFFF"/>
                </a:solidFill>
              </a:rPr>
              <a:t>Fuerte necesidad de poder;</a:t>
            </a:r>
          </a:p>
          <a:p>
            <a:pPr marL="571500" indent="-571500" algn="just">
              <a:lnSpc>
                <a:spcPct val="125000"/>
              </a:lnSpc>
            </a:pPr>
            <a:r>
              <a:rPr lang="es-PY" sz="3000" b="1" dirty="0" smtClean="0">
                <a:solidFill>
                  <a:srgbClr val="66FFFF"/>
                </a:solidFill>
              </a:rPr>
              <a:t>Auto sacrificio por la organización;</a:t>
            </a:r>
          </a:p>
          <a:p>
            <a:pPr marL="571500" indent="-571500" algn="just">
              <a:lnSpc>
                <a:spcPct val="125000"/>
              </a:lnSpc>
            </a:pPr>
            <a:r>
              <a:rPr lang="es-PY" sz="3000" b="1" dirty="0" smtClean="0">
                <a:solidFill>
                  <a:srgbClr val="66FFFF"/>
                </a:solidFill>
              </a:rPr>
              <a:t>Acciones innovadoras para alcanzar  sus metas;</a:t>
            </a:r>
          </a:p>
          <a:p>
            <a:pPr marL="571500" indent="-571500" algn="just">
              <a:lnSpc>
                <a:spcPct val="125000"/>
              </a:lnSpc>
            </a:pPr>
            <a:r>
              <a:rPr lang="es-PY" sz="3000" b="1" dirty="0" smtClean="0">
                <a:solidFill>
                  <a:srgbClr val="66FFFF"/>
                </a:solidFill>
              </a:rPr>
              <a:t>Énfasis en los ideales, valores y altas metas;</a:t>
            </a:r>
          </a:p>
          <a:p>
            <a:pPr marL="571500" indent="-571500" algn="just">
              <a:lnSpc>
                <a:spcPct val="125000"/>
              </a:lnSpc>
            </a:pPr>
            <a:r>
              <a:rPr lang="es-PY" sz="3000" b="1" dirty="0" smtClean="0">
                <a:solidFill>
                  <a:srgbClr val="66FFFF"/>
                </a:solidFill>
              </a:rPr>
              <a:t>Énfasis en la visión para la organización; y,</a:t>
            </a:r>
          </a:p>
          <a:p>
            <a:pPr marL="571500" indent="-571500">
              <a:lnSpc>
                <a:spcPct val="125000"/>
              </a:lnSpc>
            </a:pPr>
            <a:r>
              <a:rPr lang="es-PY" sz="3000" b="1" dirty="0" smtClean="0">
                <a:solidFill>
                  <a:srgbClr val="66FFFF"/>
                </a:solidFill>
              </a:rPr>
              <a:t>Comunicación de las altas expectativas.</a:t>
            </a:r>
            <a:endParaRPr lang="es-PY" sz="3000" dirty="0">
              <a:solidFill>
                <a:srgbClr val="66FFFF"/>
              </a:solidFill>
            </a:endParaRPr>
          </a:p>
        </p:txBody>
      </p:sp>
    </p:spTree>
  </p:cSld>
  <p:clrMapOvr>
    <a:masterClrMapping/>
  </p:clrMapOvr>
  <p:transition advTm="683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wipe(left)">
                                      <p:cBhvr>
                                        <p:cTn id="7" dur="500"/>
                                        <p:tgtEl>
                                          <p:spTgt spid="4034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animEffect transition="in" filter="wipe(left)">
                                      <p:cBhvr>
                                        <p:cTn id="11" dur="500"/>
                                        <p:tgtEl>
                                          <p:spTgt spid="40345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animEffect transition="in" filter="wipe(left)">
                                      <p:cBhvr>
                                        <p:cTn id="15" dur="500"/>
                                        <p:tgtEl>
                                          <p:spTgt spid="403459">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3459">
                                            <p:txEl>
                                              <p:pRg st="3" end="3"/>
                                            </p:txEl>
                                          </p:spTgt>
                                        </p:tgtEl>
                                        <p:attrNameLst>
                                          <p:attrName>style.visibility</p:attrName>
                                        </p:attrNameLst>
                                      </p:cBhvr>
                                      <p:to>
                                        <p:strVal val="visible"/>
                                      </p:to>
                                    </p:set>
                                    <p:animEffect transition="in" filter="wipe(left)">
                                      <p:cBhvr>
                                        <p:cTn id="19" dur="500"/>
                                        <p:tgtEl>
                                          <p:spTgt spid="403459">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03459">
                                            <p:txEl>
                                              <p:pRg st="4" end="4"/>
                                            </p:txEl>
                                          </p:spTgt>
                                        </p:tgtEl>
                                        <p:attrNameLst>
                                          <p:attrName>style.visibility</p:attrName>
                                        </p:attrNameLst>
                                      </p:cBhvr>
                                      <p:to>
                                        <p:strVal val="visible"/>
                                      </p:to>
                                    </p:set>
                                    <p:animEffect transition="in" filter="wipe(left)">
                                      <p:cBhvr>
                                        <p:cTn id="23" dur="500"/>
                                        <p:tgtEl>
                                          <p:spTgt spid="403459">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03459">
                                            <p:txEl>
                                              <p:pRg st="5" end="5"/>
                                            </p:txEl>
                                          </p:spTgt>
                                        </p:tgtEl>
                                        <p:attrNameLst>
                                          <p:attrName>style.visibility</p:attrName>
                                        </p:attrNameLst>
                                      </p:cBhvr>
                                      <p:to>
                                        <p:strVal val="visible"/>
                                      </p:to>
                                    </p:set>
                                    <p:animEffect transition="in" filter="wipe(left)">
                                      <p:cBhvr>
                                        <p:cTn id="27" dur="500"/>
                                        <p:tgtEl>
                                          <p:spTgt spid="403459">
                                            <p:txEl>
                                              <p:pRg st="5" end="5"/>
                                            </p:txEl>
                                          </p:spTgt>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403458"/>
                                        </p:tgtEl>
                                        <p:attrNameLst>
                                          <p:attrName>style.visibility</p:attrName>
                                        </p:attrNameLst>
                                      </p:cBhvr>
                                      <p:to>
                                        <p:strVal val="visible"/>
                                      </p:to>
                                    </p:set>
                                    <p:anim calcmode="lin" valueType="num">
                                      <p:cBhvr additive="base">
                                        <p:cTn id="31" dur="500" fill="hold"/>
                                        <p:tgtEl>
                                          <p:spTgt spid="403458"/>
                                        </p:tgtEl>
                                        <p:attrNameLst>
                                          <p:attrName>ppt_x</p:attrName>
                                        </p:attrNameLst>
                                      </p:cBhvr>
                                      <p:tavLst>
                                        <p:tav tm="0">
                                          <p:val>
                                            <p:strVal val="0-#ppt_w/2"/>
                                          </p:val>
                                        </p:tav>
                                        <p:tav tm="100000">
                                          <p:val>
                                            <p:strVal val="#ppt_x"/>
                                          </p:val>
                                        </p:tav>
                                      </p:tavLst>
                                    </p:anim>
                                    <p:anim calcmode="lin" valueType="num">
                                      <p:cBhvr additive="base">
                                        <p:cTn id="32" dur="500" fill="hold"/>
                                        <p:tgtEl>
                                          <p:spTgt spid="403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autoUpdateAnimBg="0"/>
      <p:bldP spid="403459"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762000" y="76200"/>
            <a:ext cx="7772400" cy="1066800"/>
          </a:xfrm>
        </p:spPr>
        <p:txBody>
          <a:bodyPr/>
          <a:lstStyle/>
          <a:p>
            <a:r>
              <a:rPr lang="pt-BR" sz="3000" b="1" dirty="0">
                <a:solidFill>
                  <a:srgbClr val="FFFF00"/>
                </a:solidFill>
              </a:rPr>
              <a:t>Modelos de Comportamento </a:t>
            </a:r>
            <a:r>
              <a:rPr lang="pt-BR" sz="3000" b="1" dirty="0" err="1" smtClean="0">
                <a:solidFill>
                  <a:srgbClr val="FFFF00"/>
                </a:solidFill>
              </a:rPr>
              <a:t>en</a:t>
            </a:r>
            <a:r>
              <a:rPr lang="pt-BR" sz="3000" b="1" dirty="0" smtClean="0">
                <a:solidFill>
                  <a:srgbClr val="FFFF00"/>
                </a:solidFill>
              </a:rPr>
              <a:t> </a:t>
            </a:r>
            <a:r>
              <a:rPr lang="pt-BR" sz="3000" b="1" dirty="0" err="1" smtClean="0">
                <a:solidFill>
                  <a:srgbClr val="FFFF00"/>
                </a:solidFill>
              </a:rPr>
              <a:t>Liderazgo</a:t>
            </a:r>
            <a:r>
              <a:rPr lang="pt-BR" sz="3000" b="1" dirty="0" smtClean="0">
                <a:solidFill>
                  <a:srgbClr val="FFFF00"/>
                </a:solidFill>
              </a:rPr>
              <a:t> Carismático</a:t>
            </a:r>
            <a:endParaRPr lang="pt-BR" b="1" dirty="0">
              <a:solidFill>
                <a:schemeClr val="tx1"/>
              </a:solidFill>
            </a:endParaRPr>
          </a:p>
        </p:txBody>
      </p:sp>
      <p:sp>
        <p:nvSpPr>
          <p:cNvPr id="404483" name="Rectangle 3"/>
          <p:cNvSpPr>
            <a:spLocks noGrp="1" noChangeArrowheads="1"/>
          </p:cNvSpPr>
          <p:nvPr>
            <p:ph type="body" idx="4294967295"/>
          </p:nvPr>
        </p:nvSpPr>
        <p:spPr>
          <a:xfrm>
            <a:off x="1066800" y="1219200"/>
            <a:ext cx="7162800" cy="5257800"/>
          </a:xfrm>
        </p:spPr>
        <p:txBody>
          <a:bodyPr/>
          <a:lstStyle/>
          <a:p>
            <a:pPr>
              <a:buFont typeface="Symbol" pitchFamily="18" charset="2"/>
              <a:buNone/>
            </a:pPr>
            <a:r>
              <a:rPr lang="es-PY" b="1" dirty="0" smtClean="0">
                <a:solidFill>
                  <a:srgbClr val="FF8DFF"/>
                </a:solidFill>
              </a:rPr>
              <a:t>Modelo de </a:t>
            </a:r>
            <a:r>
              <a:rPr lang="es-PY" b="1" dirty="0" err="1" smtClean="0">
                <a:solidFill>
                  <a:srgbClr val="FF8DFF"/>
                </a:solidFill>
              </a:rPr>
              <a:t>Conger</a:t>
            </a:r>
            <a:r>
              <a:rPr lang="es-PY" b="1" dirty="0" smtClean="0">
                <a:solidFill>
                  <a:srgbClr val="FF8DFF"/>
                </a:solidFill>
              </a:rPr>
              <a:t> e </a:t>
            </a:r>
            <a:r>
              <a:rPr lang="es-PY" b="1" dirty="0" err="1" smtClean="0">
                <a:solidFill>
                  <a:srgbClr val="FF8DFF"/>
                </a:solidFill>
              </a:rPr>
              <a:t>Kanungo</a:t>
            </a:r>
            <a:endParaRPr lang="es-PY" sz="2800" b="1" dirty="0" smtClean="0">
              <a:solidFill>
                <a:srgbClr val="FF79FF"/>
              </a:solidFill>
            </a:endParaRPr>
          </a:p>
          <a:p>
            <a:pPr>
              <a:buFont typeface="Symbol" pitchFamily="18" charset="2"/>
              <a:buNone/>
            </a:pPr>
            <a:endParaRPr lang="es-PY" sz="2800" b="1" dirty="0" smtClean="0">
              <a:solidFill>
                <a:srgbClr val="FF00FF"/>
              </a:solidFill>
            </a:endParaRPr>
          </a:p>
          <a:p>
            <a:pPr lvl="1">
              <a:lnSpc>
                <a:spcPct val="125000"/>
              </a:lnSpc>
              <a:buFontTx/>
              <a:buNone/>
            </a:pPr>
            <a:r>
              <a:rPr lang="es-PY" b="1" dirty="0" smtClean="0">
                <a:solidFill>
                  <a:srgbClr val="66FFFF"/>
                </a:solidFill>
              </a:rPr>
              <a:t>1) El líder evalúa la situación existente de los seguidores : </a:t>
            </a:r>
          </a:p>
          <a:p>
            <a:pPr marL="1809750" lvl="3" indent="-438150">
              <a:lnSpc>
                <a:spcPct val="125000"/>
              </a:lnSpc>
              <a:buFont typeface="Symbol" pitchFamily="18" charset="2"/>
              <a:buChar char="¨"/>
            </a:pPr>
            <a:r>
              <a:rPr lang="es-PY" sz="2800" b="1" dirty="0" smtClean="0">
                <a:solidFill>
                  <a:srgbClr val="66FFFF"/>
                </a:solidFill>
              </a:rPr>
              <a:t>o </a:t>
            </a:r>
            <a:r>
              <a:rPr lang="es-PY" sz="2800" b="1" i="1" dirty="0" smtClean="0">
                <a:solidFill>
                  <a:srgbClr val="66FFFF"/>
                </a:solidFill>
              </a:rPr>
              <a:t>status quo;</a:t>
            </a:r>
            <a:r>
              <a:rPr lang="es-PY" sz="2800" b="1" dirty="0" smtClean="0">
                <a:solidFill>
                  <a:srgbClr val="66FFFF"/>
                </a:solidFill>
              </a:rPr>
              <a:t> </a:t>
            </a:r>
          </a:p>
          <a:p>
            <a:pPr marL="1809750" lvl="3" indent="-438150">
              <a:lnSpc>
                <a:spcPct val="125000"/>
              </a:lnSpc>
              <a:buFont typeface="Symbol" pitchFamily="18" charset="2"/>
              <a:buChar char="¨"/>
            </a:pPr>
            <a:r>
              <a:rPr lang="es-PY" sz="2800" b="1" dirty="0" smtClean="0">
                <a:solidFill>
                  <a:srgbClr val="66FFFF"/>
                </a:solidFill>
              </a:rPr>
              <a:t>inclinaciones; </a:t>
            </a:r>
          </a:p>
          <a:p>
            <a:pPr marL="1809750" lvl="3" indent="-438150">
              <a:lnSpc>
                <a:spcPct val="125000"/>
              </a:lnSpc>
              <a:buFont typeface="Symbol" pitchFamily="18" charset="2"/>
              <a:buChar char="¨"/>
            </a:pPr>
            <a:r>
              <a:rPr lang="es-PY" sz="2800" b="1" dirty="0" smtClean="0">
                <a:solidFill>
                  <a:srgbClr val="66FFFF"/>
                </a:solidFill>
              </a:rPr>
              <a:t>habilidades; </a:t>
            </a:r>
          </a:p>
          <a:p>
            <a:pPr marL="1809750" lvl="3" indent="-438150">
              <a:lnSpc>
                <a:spcPct val="125000"/>
              </a:lnSpc>
              <a:buFont typeface="Symbol" pitchFamily="18" charset="2"/>
              <a:buChar char="¨"/>
            </a:pPr>
            <a:r>
              <a:rPr lang="es-PY" sz="2800" b="1" dirty="0" smtClean="0">
                <a:solidFill>
                  <a:srgbClr val="66FFFF"/>
                </a:solidFill>
              </a:rPr>
              <a:t>necesidades, y; </a:t>
            </a:r>
          </a:p>
          <a:p>
            <a:pPr marL="1809750" lvl="3" indent="-438150">
              <a:lnSpc>
                <a:spcPct val="125000"/>
              </a:lnSpc>
              <a:buFont typeface="Symbol" pitchFamily="18" charset="2"/>
              <a:buChar char="¨"/>
            </a:pPr>
            <a:r>
              <a:rPr lang="es-PY" sz="2800" b="1" dirty="0" smtClean="0">
                <a:solidFill>
                  <a:srgbClr val="66FFFF"/>
                </a:solidFill>
              </a:rPr>
              <a:t>nivel de satisfacción.</a:t>
            </a:r>
            <a:endParaRPr lang="es-PY" sz="2800" b="1" dirty="0">
              <a:solidFill>
                <a:srgbClr val="66FFFF"/>
              </a:solidFill>
            </a:endParaRPr>
          </a:p>
        </p:txBody>
      </p:sp>
    </p:spTree>
  </p:cSld>
  <p:clrMapOvr>
    <a:masterClrMapping/>
  </p:clrMapOvr>
  <p:transition advTm="48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4482"/>
                                        </p:tgtEl>
                                        <p:attrNameLst>
                                          <p:attrName>style.visibility</p:attrName>
                                        </p:attrNameLst>
                                      </p:cBhvr>
                                      <p:to>
                                        <p:strVal val="visible"/>
                                      </p:to>
                                    </p:set>
                                    <p:animEffect transition="in" filter="wipe(left)">
                                      <p:cBhvr>
                                        <p:cTn id="7" dur="500"/>
                                        <p:tgtEl>
                                          <p:spTgt spid="4044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4483">
                                            <p:txEl>
                                              <p:pRg st="0" end="0"/>
                                            </p:txEl>
                                          </p:spTgt>
                                        </p:tgtEl>
                                        <p:attrNameLst>
                                          <p:attrName>style.visibility</p:attrName>
                                        </p:attrNameLst>
                                      </p:cBhvr>
                                      <p:to>
                                        <p:strVal val="visible"/>
                                      </p:to>
                                    </p:set>
                                    <p:animEffect transition="in" filter="wipe(left)">
                                      <p:cBhvr>
                                        <p:cTn id="11" dur="500"/>
                                        <p:tgtEl>
                                          <p:spTgt spid="40448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4483">
                                            <p:txEl>
                                              <p:pRg st="2" end="2"/>
                                            </p:txEl>
                                          </p:spTgt>
                                        </p:tgtEl>
                                        <p:attrNameLst>
                                          <p:attrName>style.visibility</p:attrName>
                                        </p:attrNameLst>
                                      </p:cBhvr>
                                      <p:to>
                                        <p:strVal val="visible"/>
                                      </p:to>
                                    </p:set>
                                    <p:animEffect transition="in" filter="wipe(left)">
                                      <p:cBhvr>
                                        <p:cTn id="14" dur="500"/>
                                        <p:tgtEl>
                                          <p:spTgt spid="404483">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04483">
                                            <p:txEl>
                                              <p:pRg st="3" end="3"/>
                                            </p:txEl>
                                          </p:spTgt>
                                        </p:tgtEl>
                                        <p:attrNameLst>
                                          <p:attrName>style.visibility</p:attrName>
                                        </p:attrNameLst>
                                      </p:cBhvr>
                                      <p:to>
                                        <p:strVal val="visible"/>
                                      </p:to>
                                    </p:set>
                                    <p:animEffect transition="in" filter="wipe(left)">
                                      <p:cBhvr>
                                        <p:cTn id="17" dur="500"/>
                                        <p:tgtEl>
                                          <p:spTgt spid="404483">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04483">
                                            <p:txEl>
                                              <p:pRg st="4" end="4"/>
                                            </p:txEl>
                                          </p:spTgt>
                                        </p:tgtEl>
                                        <p:attrNameLst>
                                          <p:attrName>style.visibility</p:attrName>
                                        </p:attrNameLst>
                                      </p:cBhvr>
                                      <p:to>
                                        <p:strVal val="visible"/>
                                      </p:to>
                                    </p:set>
                                    <p:animEffect transition="in" filter="wipe(left)">
                                      <p:cBhvr>
                                        <p:cTn id="20" dur="500"/>
                                        <p:tgtEl>
                                          <p:spTgt spid="404483">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4483">
                                            <p:txEl>
                                              <p:pRg st="5" end="5"/>
                                            </p:txEl>
                                          </p:spTgt>
                                        </p:tgtEl>
                                        <p:attrNameLst>
                                          <p:attrName>style.visibility</p:attrName>
                                        </p:attrNameLst>
                                      </p:cBhvr>
                                      <p:to>
                                        <p:strVal val="visible"/>
                                      </p:to>
                                    </p:set>
                                    <p:animEffect transition="in" filter="wipe(left)">
                                      <p:cBhvr>
                                        <p:cTn id="23" dur="500"/>
                                        <p:tgtEl>
                                          <p:spTgt spid="404483">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4483">
                                            <p:txEl>
                                              <p:pRg st="6" end="6"/>
                                            </p:txEl>
                                          </p:spTgt>
                                        </p:tgtEl>
                                        <p:attrNameLst>
                                          <p:attrName>style.visibility</p:attrName>
                                        </p:attrNameLst>
                                      </p:cBhvr>
                                      <p:to>
                                        <p:strVal val="visible"/>
                                      </p:to>
                                    </p:set>
                                    <p:animEffect transition="in" filter="wipe(left)">
                                      <p:cBhvr>
                                        <p:cTn id="26" dur="500"/>
                                        <p:tgtEl>
                                          <p:spTgt spid="404483">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04483">
                                            <p:txEl>
                                              <p:pRg st="7" end="7"/>
                                            </p:txEl>
                                          </p:spTgt>
                                        </p:tgtEl>
                                        <p:attrNameLst>
                                          <p:attrName>style.visibility</p:attrName>
                                        </p:attrNameLst>
                                      </p:cBhvr>
                                      <p:to>
                                        <p:strVal val="visible"/>
                                      </p:to>
                                    </p:set>
                                    <p:animEffect transition="in" filter="wipe(left)">
                                      <p:cBhvr>
                                        <p:cTn id="29" dur="500"/>
                                        <p:tgtEl>
                                          <p:spTgt spid="404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autoUpdateAnimBg="0"/>
      <p:bldP spid="404483"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4294967295"/>
          </p:nvPr>
        </p:nvSpPr>
        <p:spPr>
          <a:xfrm>
            <a:off x="838200" y="1676400"/>
            <a:ext cx="7772400" cy="1295400"/>
          </a:xfrm>
        </p:spPr>
        <p:txBody>
          <a:bodyPr/>
          <a:lstStyle/>
          <a:p>
            <a:pPr marL="1028700" lvl="1" indent="-571500">
              <a:lnSpc>
                <a:spcPct val="125000"/>
              </a:lnSpc>
              <a:buFontTx/>
              <a:buNone/>
            </a:pPr>
            <a:r>
              <a:rPr lang="pt-BR" b="1" dirty="0">
                <a:solidFill>
                  <a:srgbClr val="66FFFF"/>
                </a:solidFill>
              </a:rPr>
              <a:t>2) 	</a:t>
            </a:r>
            <a:r>
              <a:rPr lang="es-PY" b="1" dirty="0" smtClean="0">
                <a:solidFill>
                  <a:srgbClr val="66FFFF"/>
                </a:solidFill>
              </a:rPr>
              <a:t>Formulación de la Visión Estratégica por el líder y formas de articulación. </a:t>
            </a:r>
            <a:endParaRPr lang="es-PY" b="1" dirty="0">
              <a:solidFill>
                <a:srgbClr val="66FFFF"/>
              </a:solidFill>
            </a:endParaRPr>
          </a:p>
        </p:txBody>
      </p:sp>
      <p:sp>
        <p:nvSpPr>
          <p:cNvPr id="405507" name="Rectangle 3"/>
          <p:cNvSpPr>
            <a:spLocks noChangeArrowheads="1"/>
          </p:cNvSpPr>
          <p:nvPr/>
        </p:nvSpPr>
        <p:spPr bwMode="auto">
          <a:xfrm>
            <a:off x="1295400" y="304800"/>
            <a:ext cx="6705600" cy="685800"/>
          </a:xfrm>
          <a:prstGeom prst="rect">
            <a:avLst/>
          </a:prstGeom>
          <a:noFill/>
          <a:ln w="9525">
            <a:noFill/>
            <a:miter lim="800000"/>
            <a:headEnd/>
            <a:tailEnd/>
          </a:ln>
        </p:spPr>
        <p:txBody>
          <a:bodyPr/>
          <a:lstStyle/>
          <a:p>
            <a:pPr marL="742950" lvl="1" indent="-285750" algn="l" eaLnBrk="1" hangingPunct="1">
              <a:spcBef>
                <a:spcPct val="20000"/>
              </a:spcBef>
              <a:buClr>
                <a:srgbClr val="CCFFFF"/>
              </a:buClr>
            </a:pPr>
            <a:r>
              <a:rPr lang="pt-BR" sz="3200" dirty="0">
                <a:solidFill>
                  <a:srgbClr val="FF8DFF"/>
                </a:solidFill>
                <a:latin typeface="Times New Roman" pitchFamily="18" charset="0"/>
              </a:rPr>
              <a:t>Modelo de </a:t>
            </a:r>
            <a:r>
              <a:rPr lang="pt-BR" sz="3200" dirty="0" err="1">
                <a:solidFill>
                  <a:srgbClr val="FF8DFF"/>
                </a:solidFill>
                <a:latin typeface="Times New Roman" pitchFamily="18" charset="0"/>
              </a:rPr>
              <a:t>Conger</a:t>
            </a:r>
            <a:r>
              <a:rPr lang="pt-BR" sz="3200" dirty="0">
                <a:solidFill>
                  <a:srgbClr val="FF8DFF"/>
                </a:solidFill>
                <a:latin typeface="Times New Roman" pitchFamily="18" charset="0"/>
              </a:rPr>
              <a:t> e </a:t>
            </a:r>
            <a:r>
              <a:rPr lang="pt-BR" sz="3200" dirty="0" err="1">
                <a:solidFill>
                  <a:srgbClr val="FF8DFF"/>
                </a:solidFill>
                <a:latin typeface="Times New Roman" pitchFamily="18" charset="0"/>
              </a:rPr>
              <a:t>Kanungo</a:t>
            </a:r>
            <a:endParaRPr lang="pt-BR" sz="3200" dirty="0">
              <a:solidFill>
                <a:srgbClr val="FF8DFF"/>
              </a:solidFill>
              <a:latin typeface="Times New Roman" pitchFamily="18" charset="0"/>
            </a:endParaRPr>
          </a:p>
        </p:txBody>
      </p:sp>
      <p:sp>
        <p:nvSpPr>
          <p:cNvPr id="405508" name="Rectangle 4"/>
          <p:cNvSpPr>
            <a:spLocks noChangeArrowheads="1"/>
          </p:cNvSpPr>
          <p:nvPr/>
        </p:nvSpPr>
        <p:spPr bwMode="auto">
          <a:xfrm>
            <a:off x="838200" y="3352800"/>
            <a:ext cx="7772400" cy="1905000"/>
          </a:xfrm>
          <a:prstGeom prst="rect">
            <a:avLst/>
          </a:prstGeom>
          <a:noFill/>
          <a:ln w="9525">
            <a:noFill/>
            <a:miter lim="800000"/>
            <a:headEnd/>
            <a:tailEnd/>
          </a:ln>
        </p:spPr>
        <p:txBody>
          <a:bodyPr/>
          <a:lstStyle/>
          <a:p>
            <a:pPr marL="1028700" lvl="1" indent="-571500" algn="l" eaLnBrk="1" hangingPunct="1">
              <a:lnSpc>
                <a:spcPct val="125000"/>
              </a:lnSpc>
              <a:spcBef>
                <a:spcPct val="20000"/>
              </a:spcBef>
              <a:buClr>
                <a:srgbClr val="CCFFFF"/>
              </a:buClr>
            </a:pPr>
            <a:r>
              <a:rPr lang="pt-BR" dirty="0">
                <a:solidFill>
                  <a:srgbClr val="66FFFF"/>
                </a:solidFill>
                <a:latin typeface="Times New Roman" pitchFamily="18" charset="0"/>
              </a:rPr>
              <a:t>3) 	</a:t>
            </a:r>
            <a:r>
              <a:rPr lang="es-PY" dirty="0" smtClean="0">
                <a:solidFill>
                  <a:srgbClr val="66FFFF"/>
                </a:solidFill>
                <a:latin typeface="Times New Roman" pitchFamily="18" charset="0"/>
              </a:rPr>
              <a:t>O líder construí confiança en las metas y demuestra a través del ejemplo como  poder alcanzarlo.</a:t>
            </a:r>
            <a:endParaRPr lang="es-PY" b="0" dirty="0">
              <a:solidFill>
                <a:srgbClr val="66FFFF"/>
              </a:solidFill>
              <a:latin typeface="Times New Roman" pitchFamily="18" charset="0"/>
            </a:endParaRPr>
          </a:p>
        </p:txBody>
      </p:sp>
    </p:spTree>
  </p:cSld>
  <p:clrMapOvr>
    <a:masterClrMapping/>
  </p:clrMapOvr>
  <p:transition advTm="34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5506">
                                            <p:txEl>
                                              <p:pRg st="0" end="0"/>
                                            </p:txEl>
                                          </p:spTgt>
                                        </p:tgtEl>
                                        <p:attrNameLst>
                                          <p:attrName>style.visibility</p:attrName>
                                        </p:attrNameLst>
                                      </p:cBhvr>
                                      <p:to>
                                        <p:strVal val="visible"/>
                                      </p:to>
                                    </p:set>
                                    <p:animEffect transition="in" filter="wipe(left)">
                                      <p:cBhvr>
                                        <p:cTn id="7" dur="500"/>
                                        <p:tgtEl>
                                          <p:spTgt spid="40550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5508">
                                            <p:txEl>
                                              <p:pRg st="0" end="0"/>
                                            </p:txEl>
                                          </p:spTgt>
                                        </p:tgtEl>
                                        <p:attrNameLst>
                                          <p:attrName>style.visibility</p:attrName>
                                        </p:attrNameLst>
                                      </p:cBhvr>
                                      <p:to>
                                        <p:strVal val="visible"/>
                                      </p:to>
                                    </p:set>
                                    <p:animEffect transition="in" filter="wipe(left)">
                                      <p:cBhvr>
                                        <p:cTn id="11" dur="500"/>
                                        <p:tgtEl>
                                          <p:spTgt spid="405508">
                                            <p:txEl>
                                              <p:pRg st="0" end="0"/>
                                            </p:txEl>
                                          </p:spTgt>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05507"/>
                                        </p:tgtEl>
                                        <p:attrNameLst>
                                          <p:attrName>style.visibility</p:attrName>
                                        </p:attrNameLst>
                                      </p:cBhvr>
                                      <p:to>
                                        <p:strVal val="visible"/>
                                      </p:to>
                                    </p:set>
                                    <p:anim calcmode="lin" valueType="num">
                                      <p:cBhvr additive="base">
                                        <p:cTn id="15" dur="500" fill="hold"/>
                                        <p:tgtEl>
                                          <p:spTgt spid="405507"/>
                                        </p:tgtEl>
                                        <p:attrNameLst>
                                          <p:attrName>ppt_x</p:attrName>
                                        </p:attrNameLst>
                                      </p:cBhvr>
                                      <p:tavLst>
                                        <p:tav tm="0">
                                          <p:val>
                                            <p:strVal val="0-#ppt_w/2"/>
                                          </p:val>
                                        </p:tav>
                                        <p:tav tm="100000">
                                          <p:val>
                                            <p:strVal val="#ppt_x"/>
                                          </p:val>
                                        </p:tav>
                                      </p:tavLst>
                                    </p:anim>
                                    <p:anim calcmode="lin" valueType="num">
                                      <p:cBhvr additive="base">
                                        <p:cTn id="16" dur="500" fill="hold"/>
                                        <p:tgtEl>
                                          <p:spTgt spid="405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build="p" autoUpdateAnimBg="0" advAuto="0"/>
      <p:bldP spid="405507" grpId="0" autoUpdateAnimBg="0"/>
      <p:bldP spid="405508" grpId="0" build="p" autoUpdateAnimBg="0" advAuto="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85800" y="0"/>
            <a:ext cx="7772400" cy="1066800"/>
          </a:xfrm>
        </p:spPr>
        <p:txBody>
          <a:bodyPr/>
          <a:lstStyle/>
          <a:p>
            <a:r>
              <a:rPr lang="pt-BR" sz="3200" b="1" dirty="0" smtClean="0">
                <a:solidFill>
                  <a:srgbClr val="FFFF00"/>
                </a:solidFill>
              </a:rPr>
              <a:t>LIDERAZGO </a:t>
            </a:r>
            <a:r>
              <a:rPr lang="pt-BR" sz="3200" b="1" dirty="0">
                <a:solidFill>
                  <a:srgbClr val="FFFF00"/>
                </a:solidFill>
              </a:rPr>
              <a:t>TRANSFORMACIONAL</a:t>
            </a:r>
            <a:endParaRPr lang="pt-BR" sz="3200" dirty="0">
              <a:solidFill>
                <a:srgbClr val="FFFF00"/>
              </a:solidFill>
            </a:endParaRPr>
          </a:p>
        </p:txBody>
      </p:sp>
      <p:sp>
        <p:nvSpPr>
          <p:cNvPr id="407555" name="Rectangle 3"/>
          <p:cNvSpPr>
            <a:spLocks noGrp="1" noChangeArrowheads="1"/>
          </p:cNvSpPr>
          <p:nvPr>
            <p:ph type="body" idx="4294967295"/>
          </p:nvPr>
        </p:nvSpPr>
        <p:spPr>
          <a:xfrm>
            <a:off x="1447800" y="2133600"/>
            <a:ext cx="7391400" cy="3581400"/>
          </a:xfrm>
        </p:spPr>
        <p:txBody>
          <a:bodyPr/>
          <a:lstStyle/>
          <a:p>
            <a:pPr>
              <a:lnSpc>
                <a:spcPct val="125000"/>
              </a:lnSpc>
            </a:pPr>
            <a:r>
              <a:rPr lang="es-PY" sz="2800" b="1" dirty="0" smtClean="0">
                <a:solidFill>
                  <a:srgbClr val="00FF00"/>
                </a:solidFill>
              </a:rPr>
              <a:t>Arraigado en la teoría de Weber acerca del carisma, y su interpretación de los papeles de los profetas antiguos judíos y sacerdotes. </a:t>
            </a:r>
          </a:p>
          <a:p>
            <a:pPr>
              <a:lnSpc>
                <a:spcPct val="125000"/>
              </a:lnSpc>
              <a:buFont typeface="Symbol" pitchFamily="18" charset="2"/>
              <a:buNone/>
            </a:pPr>
            <a:endParaRPr lang="es-PY" sz="2800" b="1" dirty="0" smtClean="0">
              <a:solidFill>
                <a:srgbClr val="00FF00"/>
              </a:solidFill>
            </a:endParaRPr>
          </a:p>
          <a:p>
            <a:pPr>
              <a:lnSpc>
                <a:spcPct val="125000"/>
              </a:lnSpc>
            </a:pPr>
            <a:r>
              <a:rPr lang="es-PY" sz="2800" b="1" dirty="0" smtClean="0">
                <a:solidFill>
                  <a:srgbClr val="00FF00"/>
                </a:solidFill>
              </a:rPr>
              <a:t>O termino surgió en 1978 por Burns en su libro, </a:t>
            </a:r>
            <a:r>
              <a:rPr lang="es-PY" sz="2800" b="1" i="1" dirty="0" err="1" smtClean="0">
                <a:solidFill>
                  <a:srgbClr val="00FF00"/>
                </a:solidFill>
              </a:rPr>
              <a:t>Leadership</a:t>
            </a:r>
            <a:r>
              <a:rPr lang="es-PY" sz="2800" b="1" dirty="0" smtClean="0">
                <a:solidFill>
                  <a:srgbClr val="00FF00"/>
                </a:solidFill>
              </a:rPr>
              <a:t> (Burns, 1978). </a:t>
            </a:r>
            <a:endParaRPr lang="es-PY" sz="2800" b="1" dirty="0">
              <a:solidFill>
                <a:srgbClr val="00FF00"/>
              </a:solidFill>
            </a:endParaRPr>
          </a:p>
        </p:txBody>
      </p:sp>
      <p:sp>
        <p:nvSpPr>
          <p:cNvPr id="407556" name="Rectangle 4"/>
          <p:cNvSpPr>
            <a:spLocks noChangeArrowheads="1"/>
          </p:cNvSpPr>
          <p:nvPr/>
        </p:nvSpPr>
        <p:spPr bwMode="auto">
          <a:xfrm>
            <a:off x="1143000" y="1143000"/>
            <a:ext cx="2996952"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solidFill>
                  <a:schemeClr val="hlink"/>
                </a:solidFill>
                <a:latin typeface="Times New Roman" pitchFamily="18" charset="0"/>
              </a:rPr>
              <a:t>Introducción</a:t>
            </a:r>
            <a:endParaRPr lang="es-PY" sz="2200" dirty="0">
              <a:solidFill>
                <a:srgbClr val="00FF00"/>
              </a:solidFill>
              <a:latin typeface="Times New Roman" pitchFamily="18" charset="0"/>
            </a:endParaRPr>
          </a:p>
        </p:txBody>
      </p:sp>
    </p:spTree>
  </p:cSld>
  <p:clrMapOvr>
    <a:masterClrMapping/>
  </p:clrMapOvr>
  <p:transition advTm="334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7554"/>
                                        </p:tgtEl>
                                        <p:attrNameLst>
                                          <p:attrName>style.visibility</p:attrName>
                                        </p:attrNameLst>
                                      </p:cBhvr>
                                      <p:to>
                                        <p:strVal val="visible"/>
                                      </p:to>
                                    </p:set>
                                    <p:animEffect transition="in" filter="wipe(left)">
                                      <p:cBhvr>
                                        <p:cTn id="7" dur="500"/>
                                        <p:tgtEl>
                                          <p:spTgt spid="4075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07556"/>
                                        </p:tgtEl>
                                        <p:attrNameLst>
                                          <p:attrName>style.visibility</p:attrName>
                                        </p:attrNameLst>
                                      </p:cBhvr>
                                      <p:to>
                                        <p:strVal val="visible"/>
                                      </p:to>
                                    </p:set>
                                    <p:anim calcmode="lin" valueType="num">
                                      <p:cBhvr additive="base">
                                        <p:cTn id="11" dur="500" fill="hold"/>
                                        <p:tgtEl>
                                          <p:spTgt spid="407556"/>
                                        </p:tgtEl>
                                        <p:attrNameLst>
                                          <p:attrName>ppt_x</p:attrName>
                                        </p:attrNameLst>
                                      </p:cBhvr>
                                      <p:tavLst>
                                        <p:tav tm="0">
                                          <p:val>
                                            <p:strVal val="0-#ppt_w/2"/>
                                          </p:val>
                                        </p:tav>
                                        <p:tav tm="100000">
                                          <p:val>
                                            <p:strVal val="#ppt_x"/>
                                          </p:val>
                                        </p:tav>
                                      </p:tavLst>
                                    </p:anim>
                                    <p:anim calcmode="lin" valueType="num">
                                      <p:cBhvr additive="base">
                                        <p:cTn id="12" dur="500" fill="hold"/>
                                        <p:tgtEl>
                                          <p:spTgt spid="4075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07555">
                                            <p:txEl>
                                              <p:pRg st="0" end="0"/>
                                            </p:txEl>
                                          </p:spTgt>
                                        </p:tgtEl>
                                        <p:attrNameLst>
                                          <p:attrName>style.visibility</p:attrName>
                                        </p:attrNameLst>
                                      </p:cBhvr>
                                      <p:to>
                                        <p:strVal val="visible"/>
                                      </p:to>
                                    </p:set>
                                    <p:anim calcmode="lin" valueType="num">
                                      <p:cBhvr additive="base">
                                        <p:cTn id="16" dur="500" fill="hold"/>
                                        <p:tgtEl>
                                          <p:spTgt spid="407555">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07555">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407555">
                                            <p:txEl>
                                              <p:pRg st="2" end="2"/>
                                            </p:txEl>
                                          </p:spTgt>
                                        </p:tgtEl>
                                        <p:attrNameLst>
                                          <p:attrName>style.visibility</p:attrName>
                                        </p:attrNameLst>
                                      </p:cBhvr>
                                      <p:to>
                                        <p:strVal val="visible"/>
                                      </p:to>
                                    </p:set>
                                    <p:anim calcmode="lin" valueType="num">
                                      <p:cBhvr additive="base">
                                        <p:cTn id="21" dur="500" fill="hold"/>
                                        <p:tgtEl>
                                          <p:spTgt spid="407555">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07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autoUpdateAnimBg="0"/>
      <p:bldP spid="407555" grpId="0" build="p" autoUpdateAnimBg="0" advAuto="0"/>
      <p:bldP spid="40755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body" idx="4294967295"/>
          </p:nvPr>
        </p:nvSpPr>
        <p:spPr>
          <a:xfrm>
            <a:off x="990600" y="2362200"/>
            <a:ext cx="7772400" cy="3352800"/>
          </a:xfrm>
        </p:spPr>
        <p:txBody>
          <a:bodyPr/>
          <a:lstStyle/>
          <a:p>
            <a:pPr>
              <a:lnSpc>
                <a:spcPct val="125000"/>
              </a:lnSpc>
            </a:pPr>
            <a:r>
              <a:rPr lang="es-PY" sz="2800" b="1" dirty="0" smtClean="0">
                <a:solidFill>
                  <a:srgbClr val="00FF00"/>
                </a:solidFill>
              </a:rPr>
              <a:t>En 1985,  Bernard Bass trabajó sobre la idea de liderazgo transformacional en su libro </a:t>
            </a:r>
            <a:r>
              <a:rPr lang="es-PY" sz="2800" b="1" i="1" dirty="0" err="1" smtClean="0">
                <a:solidFill>
                  <a:srgbClr val="00FF00"/>
                </a:solidFill>
              </a:rPr>
              <a:t>Leadership</a:t>
            </a:r>
            <a:r>
              <a:rPr lang="es-PY" sz="2800" b="1" i="1" dirty="0" smtClean="0">
                <a:solidFill>
                  <a:srgbClr val="00FF00"/>
                </a:solidFill>
              </a:rPr>
              <a:t> and Performance </a:t>
            </a:r>
            <a:r>
              <a:rPr lang="es-PY" sz="2800" b="1" i="1" dirty="0" err="1" smtClean="0">
                <a:solidFill>
                  <a:srgbClr val="00FF00"/>
                </a:solidFill>
              </a:rPr>
              <a:t>Beyond</a:t>
            </a:r>
            <a:r>
              <a:rPr lang="es-PY" sz="2800" b="1" i="1" dirty="0" smtClean="0">
                <a:solidFill>
                  <a:srgbClr val="00FF00"/>
                </a:solidFill>
              </a:rPr>
              <a:t> </a:t>
            </a:r>
            <a:r>
              <a:rPr lang="es-PY" sz="2800" b="1" i="1" dirty="0" err="1" smtClean="0">
                <a:solidFill>
                  <a:srgbClr val="00FF00"/>
                </a:solidFill>
                <a:latin typeface="EBZZZZ+AdvTimes"/>
              </a:rPr>
              <a:t>Expectations</a:t>
            </a:r>
            <a:r>
              <a:rPr lang="es-PY" sz="2800" b="1" i="1" dirty="0" smtClean="0">
                <a:solidFill>
                  <a:srgbClr val="00FF00"/>
                </a:solidFill>
              </a:rPr>
              <a:t> </a:t>
            </a:r>
            <a:r>
              <a:rPr lang="es-PY" sz="2800" b="1" dirty="0" smtClean="0">
                <a:solidFill>
                  <a:srgbClr val="00FF00"/>
                </a:solidFill>
              </a:rPr>
              <a:t>(Liderazgo y Desempeño más allá de la Expectativa). </a:t>
            </a:r>
          </a:p>
          <a:p>
            <a:pPr>
              <a:buFont typeface="Symbol" pitchFamily="18" charset="2"/>
              <a:buNone/>
            </a:pPr>
            <a:endParaRPr lang="pt-BR" sz="2200" b="1" dirty="0">
              <a:solidFill>
                <a:srgbClr val="00FF00"/>
              </a:solidFill>
            </a:endParaRPr>
          </a:p>
        </p:txBody>
      </p:sp>
      <p:sp>
        <p:nvSpPr>
          <p:cNvPr id="408579" name="Rectangle 3"/>
          <p:cNvSpPr>
            <a:spLocks noGrp="1" noChangeArrowheads="1"/>
          </p:cNvSpPr>
          <p:nvPr>
            <p:ph type="title"/>
          </p:nvPr>
        </p:nvSpPr>
        <p:spPr>
          <a:xfrm>
            <a:off x="685800" y="228600"/>
            <a:ext cx="7772400" cy="609600"/>
          </a:xfrm>
          <a:noFill/>
          <a:ln/>
        </p:spPr>
        <p:txBody>
          <a:bodyPr/>
          <a:lstStyle/>
          <a:p>
            <a:r>
              <a:rPr lang="pt-BR" sz="3200" b="1" dirty="0" smtClean="0">
                <a:solidFill>
                  <a:srgbClr val="FFFF00"/>
                </a:solidFill>
              </a:rPr>
              <a:t>LIDERAZGO </a:t>
            </a:r>
            <a:r>
              <a:rPr lang="pt-BR" sz="3200" b="1" dirty="0">
                <a:solidFill>
                  <a:srgbClr val="FFFF00"/>
                </a:solidFill>
              </a:rPr>
              <a:t>TRANSFORMACIONAL</a:t>
            </a:r>
            <a:endParaRPr lang="pt-BR" sz="3200" dirty="0">
              <a:solidFill>
                <a:srgbClr val="FFFF00"/>
              </a:solidFill>
            </a:endParaRPr>
          </a:p>
        </p:txBody>
      </p:sp>
      <p:sp>
        <p:nvSpPr>
          <p:cNvPr id="408580" name="Rectangle 4"/>
          <p:cNvSpPr>
            <a:spLocks noChangeArrowheads="1"/>
          </p:cNvSpPr>
          <p:nvPr/>
        </p:nvSpPr>
        <p:spPr bwMode="auto">
          <a:xfrm>
            <a:off x="838200" y="1371600"/>
            <a:ext cx="2725688"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sz="3200" dirty="0" err="1" smtClean="0">
                <a:solidFill>
                  <a:schemeClr val="hlink"/>
                </a:solidFill>
                <a:latin typeface="Times New Roman" pitchFamily="18" charset="0"/>
              </a:rPr>
              <a:t>Introducción</a:t>
            </a:r>
            <a:endParaRPr lang="pt-BR" sz="2200" dirty="0">
              <a:solidFill>
                <a:srgbClr val="00FF00"/>
              </a:solidFill>
              <a:latin typeface="Times New Roman" pitchFamily="18" charset="0"/>
            </a:endParaRPr>
          </a:p>
        </p:txBody>
      </p:sp>
    </p:spTree>
  </p:cSld>
  <p:clrMapOvr>
    <a:masterClrMapping/>
  </p:clrMapOvr>
  <p:transition advTm="17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8579"/>
                                        </p:tgtEl>
                                        <p:attrNameLst>
                                          <p:attrName>style.visibility</p:attrName>
                                        </p:attrNameLst>
                                      </p:cBhvr>
                                      <p:to>
                                        <p:strVal val="visible"/>
                                      </p:to>
                                    </p:set>
                                    <p:animEffect transition="in" filter="wipe(left)">
                                      <p:cBhvr>
                                        <p:cTn id="7" dur="500"/>
                                        <p:tgtEl>
                                          <p:spTgt spid="40857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08580"/>
                                        </p:tgtEl>
                                        <p:attrNameLst>
                                          <p:attrName>style.visibility</p:attrName>
                                        </p:attrNameLst>
                                      </p:cBhvr>
                                      <p:to>
                                        <p:strVal val="visible"/>
                                      </p:to>
                                    </p:set>
                                    <p:anim calcmode="lin" valueType="num">
                                      <p:cBhvr additive="base">
                                        <p:cTn id="11" dur="500" fill="hold"/>
                                        <p:tgtEl>
                                          <p:spTgt spid="408580"/>
                                        </p:tgtEl>
                                        <p:attrNameLst>
                                          <p:attrName>ppt_x</p:attrName>
                                        </p:attrNameLst>
                                      </p:cBhvr>
                                      <p:tavLst>
                                        <p:tav tm="0">
                                          <p:val>
                                            <p:strVal val="0-#ppt_w/2"/>
                                          </p:val>
                                        </p:tav>
                                        <p:tav tm="100000">
                                          <p:val>
                                            <p:strVal val="#ppt_x"/>
                                          </p:val>
                                        </p:tav>
                                      </p:tavLst>
                                    </p:anim>
                                    <p:anim calcmode="lin" valueType="num">
                                      <p:cBhvr additive="base">
                                        <p:cTn id="12" dur="500" fill="hold"/>
                                        <p:tgtEl>
                                          <p:spTgt spid="40858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408578">
                                            <p:txEl>
                                              <p:pRg st="0" end="0"/>
                                            </p:txEl>
                                          </p:spTgt>
                                        </p:tgtEl>
                                        <p:attrNameLst>
                                          <p:attrName>style.visibility</p:attrName>
                                        </p:attrNameLst>
                                      </p:cBhvr>
                                      <p:to>
                                        <p:strVal val="visible"/>
                                      </p:to>
                                    </p:set>
                                    <p:anim calcmode="lin" valueType="num">
                                      <p:cBhvr additive="base">
                                        <p:cTn id="16" dur="500" fill="hold"/>
                                        <p:tgtEl>
                                          <p:spTgt spid="40857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085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build="p" autoUpdateAnimBg="0" advAuto="0"/>
      <p:bldP spid="408579" grpId="0" autoUpdateAnimBg="0"/>
      <p:bldP spid="40858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4610" name="Rectangle 2050"/>
          <p:cNvSpPr>
            <a:spLocks noGrp="1" noChangeArrowheads="1"/>
          </p:cNvSpPr>
          <p:nvPr>
            <p:ph type="title"/>
          </p:nvPr>
        </p:nvSpPr>
        <p:spPr>
          <a:xfrm>
            <a:off x="685800" y="0"/>
            <a:ext cx="7772400" cy="1066800"/>
          </a:xfrm>
        </p:spPr>
        <p:txBody>
          <a:bodyPr/>
          <a:lstStyle/>
          <a:p>
            <a:r>
              <a:rPr lang="pt-BR" b="1" dirty="0" err="1" smtClean="0">
                <a:solidFill>
                  <a:srgbClr val="FFFF00"/>
                </a:solidFill>
              </a:rPr>
              <a:t>Triángulo</a:t>
            </a:r>
            <a:r>
              <a:rPr lang="pt-BR" b="1" dirty="0" smtClean="0">
                <a:solidFill>
                  <a:srgbClr val="FFFF00"/>
                </a:solidFill>
              </a:rPr>
              <a:t> de </a:t>
            </a:r>
            <a:r>
              <a:rPr lang="pt-BR" b="1" dirty="0" err="1" smtClean="0">
                <a:solidFill>
                  <a:srgbClr val="FFFF00"/>
                </a:solidFill>
              </a:rPr>
              <a:t>Liderazgo</a:t>
            </a:r>
            <a:endParaRPr lang="pt-BR" dirty="0"/>
          </a:p>
        </p:txBody>
      </p:sp>
      <p:sp>
        <p:nvSpPr>
          <p:cNvPr id="324611" name="AutoShape 2051"/>
          <p:cNvSpPr>
            <a:spLocks noChangeArrowheads="1"/>
          </p:cNvSpPr>
          <p:nvPr/>
        </p:nvSpPr>
        <p:spPr bwMode="auto">
          <a:xfrm>
            <a:off x="1447800" y="1143000"/>
            <a:ext cx="6019800" cy="4876800"/>
          </a:xfrm>
          <a:prstGeom prst="triangle">
            <a:avLst>
              <a:gd name="adj" fmla="val 50000"/>
            </a:avLst>
          </a:prstGeom>
          <a:solidFill>
            <a:srgbClr val="6666FF"/>
          </a:solidFill>
          <a:ln w="38100">
            <a:solidFill>
              <a:srgbClr val="FFCC00"/>
            </a:solidFill>
            <a:miter lim="800000"/>
            <a:headEnd/>
            <a:tailEnd/>
          </a:ln>
          <a:effectLst/>
        </p:spPr>
        <p:txBody>
          <a:bodyPr wrap="none" anchor="ctr"/>
          <a:lstStyle/>
          <a:p>
            <a:endParaRPr lang="es-PY"/>
          </a:p>
        </p:txBody>
      </p:sp>
      <p:sp>
        <p:nvSpPr>
          <p:cNvPr id="324612" name="AutoShape 2052"/>
          <p:cNvSpPr>
            <a:spLocks noChangeArrowheads="1"/>
          </p:cNvSpPr>
          <p:nvPr/>
        </p:nvSpPr>
        <p:spPr bwMode="auto">
          <a:xfrm>
            <a:off x="2819400" y="5791200"/>
            <a:ext cx="3200400" cy="457200"/>
          </a:xfrm>
          <a:prstGeom prst="roundRect">
            <a:avLst>
              <a:gd name="adj" fmla="val 50000"/>
            </a:avLst>
          </a:prstGeom>
          <a:solidFill>
            <a:srgbClr val="FFCC00"/>
          </a:solidFill>
          <a:ln w="9525">
            <a:solidFill>
              <a:srgbClr val="FFCC00"/>
            </a:solidFill>
            <a:round/>
            <a:headEnd/>
            <a:tailEnd/>
          </a:ln>
          <a:effectLst/>
        </p:spPr>
        <p:txBody>
          <a:bodyPr wrap="none" anchor="ctr"/>
          <a:lstStyle/>
          <a:p>
            <a:r>
              <a:rPr lang="es-PY" sz="2400" dirty="0" smtClean="0">
                <a:solidFill>
                  <a:schemeClr val="tx1"/>
                </a:solidFill>
              </a:rPr>
              <a:t>CARÁCTER</a:t>
            </a:r>
            <a:endParaRPr lang="es-PY" sz="2400" dirty="0">
              <a:solidFill>
                <a:schemeClr val="tx1"/>
              </a:solidFill>
            </a:endParaRPr>
          </a:p>
        </p:txBody>
      </p:sp>
      <p:sp>
        <p:nvSpPr>
          <p:cNvPr id="324613" name="AutoShape 2053"/>
          <p:cNvSpPr>
            <a:spLocks noChangeArrowheads="1"/>
          </p:cNvSpPr>
          <p:nvPr/>
        </p:nvSpPr>
        <p:spPr bwMode="auto">
          <a:xfrm rot="-3521483">
            <a:off x="1752600" y="3200400"/>
            <a:ext cx="2590800" cy="457200"/>
          </a:xfrm>
          <a:prstGeom prst="roundRect">
            <a:avLst>
              <a:gd name="adj" fmla="val 50000"/>
            </a:avLst>
          </a:prstGeom>
          <a:solidFill>
            <a:srgbClr val="FFCC00"/>
          </a:solidFill>
          <a:ln w="9525">
            <a:solidFill>
              <a:srgbClr val="FFCC00"/>
            </a:solidFill>
            <a:round/>
            <a:headEnd/>
            <a:tailEnd/>
          </a:ln>
          <a:effectLst/>
        </p:spPr>
        <p:txBody>
          <a:bodyPr wrap="none" anchor="ctr"/>
          <a:lstStyle/>
          <a:p>
            <a:r>
              <a:rPr lang="es-PY" sz="2400" dirty="0" smtClean="0">
                <a:solidFill>
                  <a:schemeClr val="tx1"/>
                </a:solidFill>
              </a:rPr>
              <a:t>CONOCIMIENTO</a:t>
            </a:r>
            <a:endParaRPr lang="es-PY" sz="2400" dirty="0">
              <a:solidFill>
                <a:schemeClr val="tx1"/>
              </a:solidFill>
            </a:endParaRPr>
          </a:p>
        </p:txBody>
      </p:sp>
      <p:sp>
        <p:nvSpPr>
          <p:cNvPr id="324614" name="AutoShape 2054"/>
          <p:cNvSpPr>
            <a:spLocks noChangeArrowheads="1"/>
          </p:cNvSpPr>
          <p:nvPr/>
        </p:nvSpPr>
        <p:spPr bwMode="auto">
          <a:xfrm rot="3480645">
            <a:off x="4572000" y="3194050"/>
            <a:ext cx="2590800" cy="457200"/>
          </a:xfrm>
          <a:prstGeom prst="roundRect">
            <a:avLst>
              <a:gd name="adj" fmla="val 50000"/>
            </a:avLst>
          </a:prstGeom>
          <a:solidFill>
            <a:srgbClr val="FFCC00"/>
          </a:solidFill>
          <a:ln w="9525">
            <a:solidFill>
              <a:srgbClr val="FFCC00"/>
            </a:solidFill>
            <a:round/>
            <a:headEnd/>
            <a:tailEnd/>
          </a:ln>
          <a:effectLst/>
        </p:spPr>
        <p:txBody>
          <a:bodyPr wrap="none" anchor="ctr"/>
          <a:lstStyle/>
          <a:p>
            <a:r>
              <a:rPr lang="es-PY" sz="2400">
                <a:solidFill>
                  <a:schemeClr val="tx1"/>
                </a:solidFill>
              </a:rPr>
              <a:t>HABILIDADES</a:t>
            </a:r>
          </a:p>
        </p:txBody>
      </p:sp>
      <p:sp>
        <p:nvSpPr>
          <p:cNvPr id="324615" name="Text Box 2055"/>
          <p:cNvSpPr txBox="1">
            <a:spLocks noChangeArrowheads="1"/>
          </p:cNvSpPr>
          <p:nvPr/>
        </p:nvSpPr>
        <p:spPr bwMode="auto">
          <a:xfrm>
            <a:off x="2667000" y="3733800"/>
            <a:ext cx="3505200" cy="1538883"/>
          </a:xfrm>
          <a:prstGeom prst="rect">
            <a:avLst/>
          </a:prstGeom>
          <a:noFill/>
          <a:ln w="9525">
            <a:noFill/>
            <a:miter lim="800000"/>
            <a:headEnd/>
            <a:tailEnd/>
          </a:ln>
          <a:effectLst/>
        </p:spPr>
        <p:txBody>
          <a:bodyPr>
            <a:spAutoFit/>
          </a:bodyPr>
          <a:lstStyle/>
          <a:p>
            <a:pPr>
              <a:spcBef>
                <a:spcPct val="50000"/>
              </a:spcBef>
            </a:pPr>
            <a:r>
              <a:rPr lang="es-PY" sz="3800" b="0" dirty="0">
                <a:latin typeface="Times New Roman" pitchFamily="18" charset="0"/>
              </a:rPr>
              <a:t> </a:t>
            </a:r>
            <a:r>
              <a:rPr lang="es-PY" dirty="0">
                <a:latin typeface="Times New Roman" pitchFamily="18" charset="0"/>
              </a:rPr>
              <a:t>“</a:t>
            </a:r>
            <a:r>
              <a:rPr lang="es-PY" dirty="0" smtClean="0">
                <a:latin typeface="Times New Roman" pitchFamily="18" charset="0"/>
              </a:rPr>
              <a:t>Quién</a:t>
            </a:r>
            <a:r>
              <a:rPr lang="es-PY" b="0" dirty="0" smtClean="0">
                <a:solidFill>
                  <a:schemeClr val="tx1"/>
                </a:solidFill>
                <a:latin typeface="Times New Roman" pitchFamily="18" charset="0"/>
              </a:rPr>
              <a:t> </a:t>
            </a:r>
            <a:r>
              <a:rPr lang="es-PY" dirty="0" smtClean="0">
                <a:latin typeface="Times New Roman" pitchFamily="18" charset="0"/>
              </a:rPr>
              <a:t>somos cuando nadie nos mira”</a:t>
            </a:r>
            <a:endParaRPr lang="es-PY" b="0" dirty="0">
              <a:latin typeface="Times New Roman" pitchFamily="18" charset="0"/>
            </a:endParaRPr>
          </a:p>
        </p:txBody>
      </p:sp>
    </p:spTree>
  </p:cSld>
  <p:clrMapOvr>
    <a:masterClrMapping/>
  </p:clrMapOvr>
  <p:transition advTm="888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wipe(left)">
                                      <p:cBhvr>
                                        <p:cTn id="7" dur="500"/>
                                        <p:tgtEl>
                                          <p:spTgt spid="324610"/>
                                        </p:tgtEl>
                                      </p:cBhvr>
                                    </p:animEffect>
                                  </p:childTnLst>
                                </p:cTn>
                              </p:par>
                            </p:childTnLst>
                          </p:cTn>
                        </p:par>
                        <p:par>
                          <p:cTn id="8" fill="hold">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324611"/>
                                        </p:tgtEl>
                                        <p:attrNameLst>
                                          <p:attrName>style.visibility</p:attrName>
                                        </p:attrNameLst>
                                      </p:cBhvr>
                                      <p:to>
                                        <p:strVal val="visible"/>
                                      </p:to>
                                    </p:set>
                                    <p:anim calcmode="lin" valueType="num">
                                      <p:cBhvr>
                                        <p:cTn id="11" dur="500" fill="hold"/>
                                        <p:tgtEl>
                                          <p:spTgt spid="324611"/>
                                        </p:tgtEl>
                                        <p:attrNameLst>
                                          <p:attrName>ppt_x</p:attrName>
                                        </p:attrNameLst>
                                      </p:cBhvr>
                                      <p:tavLst>
                                        <p:tav tm="0">
                                          <p:val>
                                            <p:strVal val="#ppt_x"/>
                                          </p:val>
                                        </p:tav>
                                        <p:tav tm="100000">
                                          <p:val>
                                            <p:strVal val="#ppt_x"/>
                                          </p:val>
                                        </p:tav>
                                      </p:tavLst>
                                    </p:anim>
                                    <p:anim calcmode="lin" valueType="num">
                                      <p:cBhvr>
                                        <p:cTn id="12" dur="500" fill="hold"/>
                                        <p:tgtEl>
                                          <p:spTgt spid="324611"/>
                                        </p:tgtEl>
                                        <p:attrNameLst>
                                          <p:attrName>ppt_y</p:attrName>
                                        </p:attrNameLst>
                                      </p:cBhvr>
                                      <p:tavLst>
                                        <p:tav tm="0">
                                          <p:val>
                                            <p:strVal val="#ppt_y+#ppt_h/2"/>
                                          </p:val>
                                        </p:tav>
                                        <p:tav tm="100000">
                                          <p:val>
                                            <p:strVal val="#ppt_y"/>
                                          </p:val>
                                        </p:tav>
                                      </p:tavLst>
                                    </p:anim>
                                    <p:anim calcmode="lin" valueType="num">
                                      <p:cBhvr>
                                        <p:cTn id="13" dur="500" fill="hold"/>
                                        <p:tgtEl>
                                          <p:spTgt spid="324611"/>
                                        </p:tgtEl>
                                        <p:attrNameLst>
                                          <p:attrName>ppt_w</p:attrName>
                                        </p:attrNameLst>
                                      </p:cBhvr>
                                      <p:tavLst>
                                        <p:tav tm="0">
                                          <p:val>
                                            <p:strVal val="#ppt_w"/>
                                          </p:val>
                                        </p:tav>
                                        <p:tav tm="100000">
                                          <p:val>
                                            <p:strVal val="#ppt_w"/>
                                          </p:val>
                                        </p:tav>
                                      </p:tavLst>
                                    </p:anim>
                                    <p:anim calcmode="lin" valueType="num">
                                      <p:cBhvr>
                                        <p:cTn id="14" dur="500" fill="hold"/>
                                        <p:tgtEl>
                                          <p:spTgt spid="324611"/>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324613"/>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499"/>
                                          </p:stCondLst>
                                        </p:cTn>
                                        <p:tgtEl>
                                          <p:spTgt spid="324614"/>
                                        </p:tgtEl>
                                        <p:attrNameLst>
                                          <p:attrName>style.visibility</p:attrName>
                                        </p:attrNameLst>
                                      </p:cBhvr>
                                      <p:to>
                                        <p:strVal val="visible"/>
                                      </p:to>
                                    </p:set>
                                  </p:childTnLst>
                                </p:cTn>
                              </p:par>
                            </p:childTnLst>
                          </p:cTn>
                        </p:par>
                        <p:par>
                          <p:cTn id="21" fill="hold">
                            <p:stCondLst>
                              <p:cond delay="2000"/>
                            </p:stCondLst>
                            <p:childTnLst>
                              <p:par>
                                <p:cTn id="22" presetID="23" presetClass="entr" presetSubtype="272" fill="hold" grpId="0" nodeType="afterEffect">
                                  <p:stCondLst>
                                    <p:cond delay="0"/>
                                  </p:stCondLst>
                                  <p:childTnLst>
                                    <p:set>
                                      <p:cBhvr>
                                        <p:cTn id="23" dur="1" fill="hold">
                                          <p:stCondLst>
                                            <p:cond delay="0"/>
                                          </p:stCondLst>
                                        </p:cTn>
                                        <p:tgtEl>
                                          <p:spTgt spid="324612"/>
                                        </p:tgtEl>
                                        <p:attrNameLst>
                                          <p:attrName>style.visibility</p:attrName>
                                        </p:attrNameLst>
                                      </p:cBhvr>
                                      <p:to>
                                        <p:strVal val="visible"/>
                                      </p:to>
                                    </p:set>
                                    <p:anim calcmode="lin" valueType="num">
                                      <p:cBhvr>
                                        <p:cTn id="24" dur="500" fill="hold"/>
                                        <p:tgtEl>
                                          <p:spTgt spid="324612"/>
                                        </p:tgtEl>
                                        <p:attrNameLst>
                                          <p:attrName>ppt_w</p:attrName>
                                        </p:attrNameLst>
                                      </p:cBhvr>
                                      <p:tavLst>
                                        <p:tav tm="0">
                                          <p:val>
                                            <p:strVal val="2/3*#ppt_w"/>
                                          </p:val>
                                        </p:tav>
                                        <p:tav tm="100000">
                                          <p:val>
                                            <p:strVal val="#ppt_w"/>
                                          </p:val>
                                        </p:tav>
                                      </p:tavLst>
                                    </p:anim>
                                    <p:anim calcmode="lin" valueType="num">
                                      <p:cBhvr>
                                        <p:cTn id="25" dur="500" fill="hold"/>
                                        <p:tgtEl>
                                          <p:spTgt spid="324612"/>
                                        </p:tgtEl>
                                        <p:attrNameLst>
                                          <p:attrName>ppt_h</p:attrName>
                                        </p:attrNameLst>
                                      </p:cBhvr>
                                      <p:tavLst>
                                        <p:tav tm="0">
                                          <p:val>
                                            <p:strVal val="2/3*#ppt_h"/>
                                          </p:val>
                                        </p:tav>
                                        <p:tav tm="100000">
                                          <p:val>
                                            <p:strVal val="#ppt_h"/>
                                          </p:val>
                                        </p:tav>
                                      </p:tavLst>
                                    </p:anim>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324615"/>
                                        </p:tgtEl>
                                        <p:attrNameLst>
                                          <p:attrName>style.visibility</p:attrName>
                                        </p:attrNameLst>
                                      </p:cBhvr>
                                      <p:to>
                                        <p:strVal val="visible"/>
                                      </p:to>
                                    </p:set>
                                    <p:anim calcmode="lin" valueType="num">
                                      <p:cBhvr>
                                        <p:cTn id="29" dur="500" fill="hold"/>
                                        <p:tgtEl>
                                          <p:spTgt spid="324615"/>
                                        </p:tgtEl>
                                        <p:attrNameLst>
                                          <p:attrName>ppt_w</p:attrName>
                                        </p:attrNameLst>
                                      </p:cBhvr>
                                      <p:tavLst>
                                        <p:tav tm="0">
                                          <p:val>
                                            <p:fltVal val="0"/>
                                          </p:val>
                                        </p:tav>
                                        <p:tav tm="100000">
                                          <p:val>
                                            <p:strVal val="#ppt_w"/>
                                          </p:val>
                                        </p:tav>
                                      </p:tavLst>
                                    </p:anim>
                                    <p:anim calcmode="lin" valueType="num">
                                      <p:cBhvr>
                                        <p:cTn id="30" dur="500" fill="hold"/>
                                        <p:tgtEl>
                                          <p:spTgt spid="3246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utoUpdateAnimBg="0"/>
      <p:bldP spid="324611" grpId="0" animBg="1"/>
      <p:bldP spid="324612" grpId="0" animBg="1" autoUpdateAnimBg="0"/>
      <p:bldP spid="324613" grpId="0" animBg="1" autoUpdateAnimBg="0"/>
      <p:bldP spid="324614" grpId="0" animBg="1" autoUpdateAnimBg="0"/>
      <p:bldP spid="32461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4294967295"/>
          </p:nvPr>
        </p:nvSpPr>
        <p:spPr>
          <a:xfrm>
            <a:off x="914400" y="2590800"/>
            <a:ext cx="7848600" cy="3810000"/>
          </a:xfrm>
        </p:spPr>
        <p:txBody>
          <a:bodyPr/>
          <a:lstStyle/>
          <a:p>
            <a:pPr>
              <a:lnSpc>
                <a:spcPct val="125000"/>
              </a:lnSpc>
              <a:buFont typeface="Symbol" pitchFamily="18" charset="2"/>
              <a:buNone/>
            </a:pPr>
            <a:r>
              <a:rPr lang="pt-BR" sz="2800" b="1" dirty="0">
                <a:solidFill>
                  <a:srgbClr val="00FF00"/>
                </a:solidFill>
              </a:rPr>
              <a:t>“ </a:t>
            </a:r>
            <a:r>
              <a:rPr lang="es-PY" b="1" dirty="0" smtClean="0">
                <a:solidFill>
                  <a:srgbClr val="00FF00"/>
                </a:solidFill>
              </a:rPr>
              <a:t>...Es la capacidad del líder de transformar la visión en realidad” </a:t>
            </a:r>
            <a:r>
              <a:rPr lang="es-PY" sz="2000" b="1" dirty="0" smtClean="0">
                <a:solidFill>
                  <a:srgbClr val="00FF00"/>
                </a:solidFill>
              </a:rPr>
              <a:t>(</a:t>
            </a:r>
            <a:r>
              <a:rPr lang="es-PY" sz="2000" b="1" dirty="0" err="1" smtClean="0">
                <a:solidFill>
                  <a:srgbClr val="00FF00"/>
                </a:solidFill>
              </a:rPr>
              <a:t>Bateman</a:t>
            </a:r>
            <a:r>
              <a:rPr lang="es-PY" sz="2000" b="1" dirty="0" smtClean="0">
                <a:solidFill>
                  <a:srgbClr val="00FF00"/>
                </a:solidFill>
              </a:rPr>
              <a:t> e Scott , 1996). </a:t>
            </a:r>
          </a:p>
          <a:p>
            <a:pPr lvl="1">
              <a:lnSpc>
                <a:spcPct val="125000"/>
              </a:lnSpc>
              <a:buFontTx/>
              <a:buNone/>
            </a:pPr>
            <a:endParaRPr lang="pt-BR" b="1" dirty="0">
              <a:solidFill>
                <a:srgbClr val="00FF00"/>
              </a:solidFill>
            </a:endParaRPr>
          </a:p>
          <a:p>
            <a:pPr>
              <a:lnSpc>
                <a:spcPct val="125000"/>
              </a:lnSpc>
              <a:buFont typeface="Symbol" pitchFamily="18" charset="2"/>
              <a:buNone/>
            </a:pPr>
            <a:endParaRPr lang="pt-BR" sz="2800" b="1" dirty="0">
              <a:solidFill>
                <a:srgbClr val="00FF00"/>
              </a:solidFill>
            </a:endParaRPr>
          </a:p>
        </p:txBody>
      </p:sp>
      <p:sp>
        <p:nvSpPr>
          <p:cNvPr id="409603" name="Rectangle 3"/>
          <p:cNvSpPr>
            <a:spLocks noGrp="1" noChangeArrowheads="1"/>
          </p:cNvSpPr>
          <p:nvPr>
            <p:ph type="title"/>
          </p:nvPr>
        </p:nvSpPr>
        <p:spPr>
          <a:xfrm>
            <a:off x="685800" y="228600"/>
            <a:ext cx="7772400" cy="609600"/>
          </a:xfrm>
          <a:noFill/>
          <a:ln/>
        </p:spPr>
        <p:txBody>
          <a:bodyPr/>
          <a:lstStyle/>
          <a:p>
            <a:r>
              <a:rPr lang="pt-BR" sz="3200" b="1" dirty="0" smtClean="0">
                <a:solidFill>
                  <a:srgbClr val="FFFF00"/>
                </a:solidFill>
              </a:rPr>
              <a:t>LIDERAZGO </a:t>
            </a:r>
            <a:r>
              <a:rPr lang="pt-BR" sz="3200" b="1" dirty="0">
                <a:solidFill>
                  <a:srgbClr val="FFFF00"/>
                </a:solidFill>
              </a:rPr>
              <a:t>TRANSFORMACIONAL</a:t>
            </a:r>
            <a:endParaRPr lang="pt-BR" sz="3200" dirty="0">
              <a:solidFill>
                <a:srgbClr val="FFFF00"/>
              </a:solidFill>
            </a:endParaRPr>
          </a:p>
        </p:txBody>
      </p:sp>
      <p:sp>
        <p:nvSpPr>
          <p:cNvPr id="409604" name="Rectangle 4"/>
          <p:cNvSpPr>
            <a:spLocks noChangeArrowheads="1"/>
          </p:cNvSpPr>
          <p:nvPr/>
        </p:nvSpPr>
        <p:spPr bwMode="auto">
          <a:xfrm>
            <a:off x="914400" y="1371600"/>
            <a:ext cx="2590800" cy="5334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sz="3200" dirty="0" err="1" smtClean="0">
                <a:solidFill>
                  <a:schemeClr val="hlink"/>
                </a:solidFill>
                <a:latin typeface="Times New Roman" pitchFamily="18" charset="0"/>
              </a:rPr>
              <a:t>Definiciones</a:t>
            </a:r>
            <a:endParaRPr lang="pt-BR" sz="3200" dirty="0">
              <a:solidFill>
                <a:schemeClr val="hlink"/>
              </a:solidFill>
              <a:latin typeface="Times New Roman" pitchFamily="18" charset="0"/>
            </a:endParaRPr>
          </a:p>
        </p:txBody>
      </p:sp>
    </p:spTree>
  </p:cSld>
  <p:clrMapOvr>
    <a:masterClrMapping/>
  </p:clrMapOvr>
  <p:transition advTm="235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03"/>
                                        </p:tgtEl>
                                        <p:attrNameLst>
                                          <p:attrName>style.visibility</p:attrName>
                                        </p:attrNameLst>
                                      </p:cBhvr>
                                      <p:to>
                                        <p:strVal val="visible"/>
                                      </p:to>
                                    </p:set>
                                    <p:animEffect transition="in" filter="wipe(left)">
                                      <p:cBhvr>
                                        <p:cTn id="7" dur="500"/>
                                        <p:tgtEl>
                                          <p:spTgt spid="409603"/>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09604"/>
                                        </p:tgtEl>
                                        <p:attrNameLst>
                                          <p:attrName>style.visibility</p:attrName>
                                        </p:attrNameLst>
                                      </p:cBhvr>
                                      <p:to>
                                        <p:strVal val="visible"/>
                                      </p:to>
                                    </p:set>
                                    <p:animEffect transition="in" filter="box(out)">
                                      <p:cBhvr>
                                        <p:cTn id="11" dur="500"/>
                                        <p:tgtEl>
                                          <p:spTgt spid="409604"/>
                                        </p:tgtEl>
                                      </p:cBhvr>
                                    </p:animEffect>
                                  </p:childTnLst>
                                </p:cTn>
                              </p:par>
                            </p:childTnLst>
                          </p:cTn>
                        </p:par>
                        <p:par>
                          <p:cTn id="12" fill="hold">
                            <p:stCondLst>
                              <p:cond delay="1000"/>
                            </p:stCondLst>
                            <p:childTnLst>
                              <p:par>
                                <p:cTn id="13" presetID="17" presetClass="entr" presetSubtype="1" fill="hold" grpId="0" nodeType="afterEffect">
                                  <p:stCondLst>
                                    <p:cond delay="0"/>
                                  </p:stCondLst>
                                  <p:childTnLst>
                                    <p:set>
                                      <p:cBhvr>
                                        <p:cTn id="14" dur="1" fill="hold">
                                          <p:stCondLst>
                                            <p:cond delay="0"/>
                                          </p:stCondLst>
                                        </p:cTn>
                                        <p:tgtEl>
                                          <p:spTgt spid="409602">
                                            <p:txEl>
                                              <p:pRg st="0" end="0"/>
                                            </p:txEl>
                                          </p:spTgt>
                                        </p:tgtEl>
                                        <p:attrNameLst>
                                          <p:attrName>style.visibility</p:attrName>
                                        </p:attrNameLst>
                                      </p:cBhvr>
                                      <p:to>
                                        <p:strVal val="visible"/>
                                      </p:to>
                                    </p:set>
                                    <p:anim calcmode="lin" valueType="num">
                                      <p:cBhvr>
                                        <p:cTn id="15" dur="500" fill="hold"/>
                                        <p:tgtEl>
                                          <p:spTgt spid="40960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602">
                                            <p:txEl>
                                              <p:pRg st="0" end="0"/>
                                            </p:txEl>
                                          </p:spTgt>
                                        </p:tgtEl>
                                        <p:attrNameLst>
                                          <p:attrName>ppt_y</p:attrName>
                                        </p:attrNameLst>
                                      </p:cBhvr>
                                      <p:tavLst>
                                        <p:tav tm="0">
                                          <p:val>
                                            <p:strVal val="#ppt_y-#ppt_h/2"/>
                                          </p:val>
                                        </p:tav>
                                        <p:tav tm="100000">
                                          <p:val>
                                            <p:strVal val="#ppt_y"/>
                                          </p:val>
                                        </p:tav>
                                      </p:tavLst>
                                    </p:anim>
                                    <p:anim calcmode="lin" valueType="num">
                                      <p:cBhvr>
                                        <p:cTn id="17" dur="500" fill="hold"/>
                                        <p:tgtEl>
                                          <p:spTgt spid="409602">
                                            <p:txEl>
                                              <p:pRg st="0" end="0"/>
                                            </p:txEl>
                                          </p:spTgt>
                                        </p:tgtEl>
                                        <p:attrNameLst>
                                          <p:attrName>ppt_w</p:attrName>
                                        </p:attrNameLst>
                                      </p:cBhvr>
                                      <p:tavLst>
                                        <p:tav tm="0">
                                          <p:val>
                                            <p:strVal val="#ppt_w"/>
                                          </p:val>
                                        </p:tav>
                                        <p:tav tm="100000">
                                          <p:val>
                                            <p:strVal val="#ppt_w"/>
                                          </p:val>
                                        </p:tav>
                                      </p:tavLst>
                                    </p:anim>
                                    <p:anim calcmode="lin" valueType="num">
                                      <p:cBhvr>
                                        <p:cTn id="18" dur="500" fill="hold"/>
                                        <p:tgtEl>
                                          <p:spTgt spid="40960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autoUpdateAnimBg="0" advAuto="0"/>
      <p:bldP spid="409603" grpId="0" autoUpdateAnimBg="0"/>
      <p:bldP spid="40960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685800" y="0"/>
            <a:ext cx="7772400" cy="1066800"/>
          </a:xfrm>
        </p:spPr>
        <p:txBody>
          <a:bodyPr/>
          <a:lstStyle/>
          <a:p>
            <a:r>
              <a:rPr lang="es-PY" sz="3200" b="1" dirty="0" smtClean="0">
                <a:solidFill>
                  <a:srgbClr val="FFFF66"/>
                </a:solidFill>
              </a:rPr>
              <a:t>EJEMPLO DE VISIÓN </a:t>
            </a:r>
            <a:endParaRPr lang="es-PY" sz="3200" b="1" dirty="0">
              <a:solidFill>
                <a:srgbClr val="FFFF66"/>
              </a:solidFill>
            </a:endParaRPr>
          </a:p>
        </p:txBody>
      </p:sp>
      <p:sp>
        <p:nvSpPr>
          <p:cNvPr id="410627" name="Rectangle 3"/>
          <p:cNvSpPr>
            <a:spLocks noGrp="1" noChangeArrowheads="1"/>
          </p:cNvSpPr>
          <p:nvPr>
            <p:ph type="body" idx="4294967295"/>
          </p:nvPr>
        </p:nvSpPr>
        <p:spPr>
          <a:xfrm>
            <a:off x="533400" y="764704"/>
            <a:ext cx="8305800" cy="5760640"/>
          </a:xfrm>
          <a:ln/>
        </p:spPr>
        <p:txBody>
          <a:bodyPr/>
          <a:lstStyle/>
          <a:p>
            <a:r>
              <a:rPr lang="pt-BR" sz="2800" b="1" i="1" dirty="0"/>
              <a:t>	</a:t>
            </a:r>
            <a:r>
              <a:rPr lang="es-PY" sz="2800" dirty="0" smtClean="0"/>
              <a:t>¡Hoy tengo un sueño!</a:t>
            </a:r>
          </a:p>
          <a:p>
            <a:r>
              <a:rPr lang="es-PY" sz="2800" dirty="0" smtClean="0"/>
              <a:t>“Sueño que mis cuatro hijos vivirán un día en un país en el cual no serán juzgados por el color de su piel, sino por los rasgos de su personalidad…Sueño que un día, el estado de Alabama cuyo gobernador escupe frases de interposición entre las razas y anulación de los negros, se convierta en un sitio donde los niños y niñas negras, puedan unir sus manos con las de los niños y niñas blancas y caminar unidos, como hermanos y hermanas…”.</a:t>
            </a:r>
          </a:p>
          <a:p>
            <a:r>
              <a:rPr lang="es-PY" sz="2800" dirty="0" smtClean="0"/>
              <a:t>¡Hoy tengo un sueño!</a:t>
            </a:r>
            <a:r>
              <a:rPr lang="pt-BR" sz="2800" b="1" i="1" dirty="0" smtClean="0"/>
              <a:t>...” </a:t>
            </a:r>
            <a:r>
              <a:rPr lang="pt-BR" sz="2800" b="1" i="1" dirty="0"/>
              <a:t>(Dr. Martin Luther King, Jr., 1963</a:t>
            </a:r>
            <a:r>
              <a:rPr lang="pt-BR" sz="2800" i="1" dirty="0" smtClean="0"/>
              <a:t>)</a:t>
            </a:r>
            <a:r>
              <a:rPr lang="es-PY" sz="2800" b="1" dirty="0" smtClean="0"/>
              <a:t> </a:t>
            </a:r>
            <a:r>
              <a:rPr lang="es-PY" sz="2000" b="1" dirty="0" smtClean="0"/>
              <a:t>Discurso leído en las gradas del Lincoln Memorial durante la histórica Marcha sobre Washington</a:t>
            </a:r>
            <a:endParaRPr lang="es-PY" sz="2000" dirty="0" smtClean="0"/>
          </a:p>
          <a:p>
            <a:endParaRPr lang="pt-BR" sz="2000" i="1" dirty="0"/>
          </a:p>
          <a:p>
            <a:pPr marL="476250" indent="-476250"/>
            <a:endParaRPr lang="pt-BR" sz="2000" dirty="0">
              <a:solidFill>
                <a:schemeClr val="hlink"/>
              </a:solidFill>
            </a:endParaRPr>
          </a:p>
          <a:p>
            <a:pPr marL="476250" indent="-476250">
              <a:lnSpc>
                <a:spcPct val="125000"/>
              </a:lnSpc>
            </a:pPr>
            <a:endParaRPr lang="pt-BR" sz="2000" dirty="0"/>
          </a:p>
        </p:txBody>
      </p:sp>
    </p:spTree>
  </p:cSld>
  <p:clrMapOvr>
    <a:masterClrMapping/>
  </p:clrMapOvr>
  <p:transition advTm="59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26"/>
                                        </p:tgtEl>
                                        <p:attrNameLst>
                                          <p:attrName>style.visibility</p:attrName>
                                        </p:attrNameLst>
                                      </p:cBhvr>
                                      <p:to>
                                        <p:strVal val="visible"/>
                                      </p:to>
                                    </p:set>
                                    <p:animEffect transition="in" filter="wipe(left)">
                                      <p:cBhvr>
                                        <p:cTn id="7" dur="500"/>
                                        <p:tgtEl>
                                          <p:spTgt spid="4106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10627">
                                            <p:txEl>
                                              <p:pRg st="0" end="0"/>
                                            </p:txEl>
                                          </p:spTgt>
                                        </p:tgtEl>
                                        <p:attrNameLst>
                                          <p:attrName>style.visibility</p:attrName>
                                        </p:attrNameLst>
                                      </p:cBhvr>
                                      <p:to>
                                        <p:strVal val="visible"/>
                                      </p:to>
                                    </p:set>
                                    <p:animEffect transition="in" filter="blinds(horizontal)">
                                      <p:cBhvr>
                                        <p:cTn id="11" dur="500"/>
                                        <p:tgtEl>
                                          <p:spTgt spid="410627">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10627">
                                            <p:txEl>
                                              <p:pRg st="1" end="1"/>
                                            </p:txEl>
                                          </p:spTgt>
                                        </p:tgtEl>
                                        <p:attrNameLst>
                                          <p:attrName>style.visibility</p:attrName>
                                        </p:attrNameLst>
                                      </p:cBhvr>
                                      <p:to>
                                        <p:strVal val="visible"/>
                                      </p:to>
                                    </p:set>
                                    <p:animEffect transition="in" filter="blinds(horizontal)">
                                      <p:cBhvr>
                                        <p:cTn id="15" dur="500"/>
                                        <p:tgtEl>
                                          <p:spTgt spid="410627">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10627">
                                            <p:txEl>
                                              <p:pRg st="2" end="2"/>
                                            </p:txEl>
                                          </p:spTgt>
                                        </p:tgtEl>
                                        <p:attrNameLst>
                                          <p:attrName>style.visibility</p:attrName>
                                        </p:attrNameLst>
                                      </p:cBhvr>
                                      <p:to>
                                        <p:strVal val="visible"/>
                                      </p:to>
                                    </p:set>
                                    <p:animEffect transition="in" filter="blinds(horizontal)">
                                      <p:cBhvr>
                                        <p:cTn id="19" dur="500"/>
                                        <p:tgtEl>
                                          <p:spTgt spid="410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autoUpdateAnimBg="0"/>
      <p:bldP spid="410627" grpId="0" build="p"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4294967295"/>
          </p:nvPr>
        </p:nvSpPr>
        <p:spPr>
          <a:xfrm>
            <a:off x="914400" y="1500174"/>
            <a:ext cx="7848600" cy="4900626"/>
          </a:xfrm>
        </p:spPr>
        <p:txBody>
          <a:bodyPr/>
          <a:lstStyle/>
          <a:p>
            <a:pPr>
              <a:lnSpc>
                <a:spcPct val="125000"/>
              </a:lnSpc>
              <a:buFont typeface="Symbol" pitchFamily="18" charset="2"/>
              <a:buNone/>
            </a:pPr>
            <a:r>
              <a:rPr lang="pt-BR" sz="4000" b="1" dirty="0" smtClean="0">
                <a:solidFill>
                  <a:srgbClr val="00B0F0"/>
                </a:solidFill>
              </a:rPr>
              <a:t>“</a:t>
            </a:r>
            <a:r>
              <a:rPr lang="es-PY" sz="4000" b="1" dirty="0" smtClean="0">
                <a:solidFill>
                  <a:srgbClr val="00B0F0"/>
                </a:solidFill>
              </a:rPr>
              <a:t>Prefiero la muerte física a la muerte ética”</a:t>
            </a:r>
          </a:p>
          <a:p>
            <a:pPr>
              <a:lnSpc>
                <a:spcPct val="125000"/>
              </a:lnSpc>
              <a:buFont typeface="Symbol" pitchFamily="18" charset="2"/>
              <a:buNone/>
            </a:pPr>
            <a:r>
              <a:rPr lang="es-PY" sz="2800" b="1" dirty="0" smtClean="0">
                <a:solidFill>
                  <a:srgbClr val="00FF00"/>
                </a:solidFill>
              </a:rPr>
              <a:t> Santiago Leguizamón (periodista) 26/06/1991 </a:t>
            </a:r>
          </a:p>
          <a:p>
            <a:pPr lvl="1">
              <a:lnSpc>
                <a:spcPct val="125000"/>
              </a:lnSpc>
              <a:buFontTx/>
              <a:buNone/>
            </a:pPr>
            <a:endParaRPr lang="pt-BR" b="1" dirty="0">
              <a:solidFill>
                <a:srgbClr val="00FF00"/>
              </a:solidFill>
            </a:endParaRPr>
          </a:p>
          <a:p>
            <a:pPr>
              <a:lnSpc>
                <a:spcPct val="125000"/>
              </a:lnSpc>
              <a:buFont typeface="Symbol" pitchFamily="18" charset="2"/>
              <a:buNone/>
            </a:pPr>
            <a:endParaRPr lang="pt-BR" sz="2800" b="1" dirty="0">
              <a:solidFill>
                <a:srgbClr val="00FF00"/>
              </a:solidFill>
            </a:endParaRPr>
          </a:p>
        </p:txBody>
      </p:sp>
      <p:sp>
        <p:nvSpPr>
          <p:cNvPr id="409603" name="Rectangle 3"/>
          <p:cNvSpPr>
            <a:spLocks noGrp="1" noChangeArrowheads="1"/>
          </p:cNvSpPr>
          <p:nvPr>
            <p:ph type="title"/>
          </p:nvPr>
        </p:nvSpPr>
        <p:spPr>
          <a:xfrm>
            <a:off x="685800" y="228600"/>
            <a:ext cx="7772400" cy="609600"/>
          </a:xfrm>
          <a:noFill/>
          <a:ln/>
        </p:spPr>
        <p:txBody>
          <a:bodyPr/>
          <a:lstStyle/>
          <a:p>
            <a:r>
              <a:rPr lang="pt-BR" sz="3200" b="1" dirty="0" smtClean="0">
                <a:solidFill>
                  <a:srgbClr val="FFFF00"/>
                </a:solidFill>
              </a:rPr>
              <a:t>VISIÓN DE UN HOMBRE</a:t>
            </a:r>
            <a:endParaRPr lang="pt-BR" sz="3200" dirty="0">
              <a:solidFill>
                <a:srgbClr val="FFFF00"/>
              </a:solidFill>
            </a:endParaRPr>
          </a:p>
        </p:txBody>
      </p:sp>
    </p:spTree>
  </p:cSld>
  <p:clrMapOvr>
    <a:masterClrMapping/>
  </p:clrMapOvr>
  <p:transition advTm="235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03"/>
                                        </p:tgtEl>
                                        <p:attrNameLst>
                                          <p:attrName>style.visibility</p:attrName>
                                        </p:attrNameLst>
                                      </p:cBhvr>
                                      <p:to>
                                        <p:strVal val="visible"/>
                                      </p:to>
                                    </p:set>
                                    <p:animEffect transition="in" filter="wipe(left)">
                                      <p:cBhvr>
                                        <p:cTn id="7" dur="500"/>
                                        <p:tgtEl>
                                          <p:spTgt spid="409603"/>
                                        </p:tgtEl>
                                      </p:cBhvr>
                                    </p:animEffect>
                                  </p:childTnLst>
                                </p:cTn>
                              </p:par>
                            </p:childTnLst>
                          </p:cTn>
                        </p:par>
                        <p:par>
                          <p:cTn id="8" fill="hold">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409602">
                                            <p:txEl>
                                              <p:pRg st="0" end="0"/>
                                            </p:txEl>
                                          </p:spTgt>
                                        </p:tgtEl>
                                        <p:attrNameLst>
                                          <p:attrName>style.visibility</p:attrName>
                                        </p:attrNameLst>
                                      </p:cBhvr>
                                      <p:to>
                                        <p:strVal val="visible"/>
                                      </p:to>
                                    </p:set>
                                    <p:anim calcmode="lin" valueType="num">
                                      <p:cBhvr>
                                        <p:cTn id="11" dur="500" fill="hold"/>
                                        <p:tgtEl>
                                          <p:spTgt spid="40960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09602">
                                            <p:txEl>
                                              <p:pRg st="0" end="0"/>
                                            </p:txEl>
                                          </p:spTgt>
                                        </p:tgtEl>
                                        <p:attrNameLst>
                                          <p:attrName>ppt_y</p:attrName>
                                        </p:attrNameLst>
                                      </p:cBhvr>
                                      <p:tavLst>
                                        <p:tav tm="0">
                                          <p:val>
                                            <p:strVal val="#ppt_y-#ppt_h/2"/>
                                          </p:val>
                                        </p:tav>
                                        <p:tav tm="100000">
                                          <p:val>
                                            <p:strVal val="#ppt_y"/>
                                          </p:val>
                                        </p:tav>
                                      </p:tavLst>
                                    </p:anim>
                                    <p:anim calcmode="lin" valueType="num">
                                      <p:cBhvr>
                                        <p:cTn id="13" dur="500" fill="hold"/>
                                        <p:tgtEl>
                                          <p:spTgt spid="409602">
                                            <p:txEl>
                                              <p:pRg st="0" end="0"/>
                                            </p:txEl>
                                          </p:spTgt>
                                        </p:tgtEl>
                                        <p:attrNameLst>
                                          <p:attrName>ppt_w</p:attrName>
                                        </p:attrNameLst>
                                      </p:cBhvr>
                                      <p:tavLst>
                                        <p:tav tm="0">
                                          <p:val>
                                            <p:strVal val="#ppt_w"/>
                                          </p:val>
                                        </p:tav>
                                        <p:tav tm="100000">
                                          <p:val>
                                            <p:strVal val="#ppt_w"/>
                                          </p:val>
                                        </p:tav>
                                      </p:tavLst>
                                    </p:anim>
                                    <p:anim calcmode="lin" valueType="num">
                                      <p:cBhvr>
                                        <p:cTn id="14" dur="500" fill="hold"/>
                                        <p:tgtEl>
                                          <p:spTgt spid="409602">
                                            <p:txEl>
                                              <p:pRg st="0" end="0"/>
                                            </p:txEl>
                                          </p:spTgt>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409602">
                                            <p:txEl>
                                              <p:pRg st="1" end="1"/>
                                            </p:txEl>
                                          </p:spTgt>
                                        </p:tgtEl>
                                        <p:attrNameLst>
                                          <p:attrName>style.visibility</p:attrName>
                                        </p:attrNameLst>
                                      </p:cBhvr>
                                      <p:to>
                                        <p:strVal val="visible"/>
                                      </p:to>
                                    </p:set>
                                    <p:anim calcmode="lin" valueType="num">
                                      <p:cBhvr>
                                        <p:cTn id="18" dur="500" fill="hold"/>
                                        <p:tgtEl>
                                          <p:spTgt spid="40960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09602">
                                            <p:txEl>
                                              <p:pRg st="1" end="1"/>
                                            </p:txEl>
                                          </p:spTgt>
                                        </p:tgtEl>
                                        <p:attrNameLst>
                                          <p:attrName>ppt_y</p:attrName>
                                        </p:attrNameLst>
                                      </p:cBhvr>
                                      <p:tavLst>
                                        <p:tav tm="0">
                                          <p:val>
                                            <p:strVal val="#ppt_y-#ppt_h/2"/>
                                          </p:val>
                                        </p:tav>
                                        <p:tav tm="100000">
                                          <p:val>
                                            <p:strVal val="#ppt_y"/>
                                          </p:val>
                                        </p:tav>
                                      </p:tavLst>
                                    </p:anim>
                                    <p:anim calcmode="lin" valueType="num">
                                      <p:cBhvr>
                                        <p:cTn id="20" dur="500" fill="hold"/>
                                        <p:tgtEl>
                                          <p:spTgt spid="409602">
                                            <p:txEl>
                                              <p:pRg st="1" end="1"/>
                                            </p:txEl>
                                          </p:spTgt>
                                        </p:tgtEl>
                                        <p:attrNameLst>
                                          <p:attrName>ppt_w</p:attrName>
                                        </p:attrNameLst>
                                      </p:cBhvr>
                                      <p:tavLst>
                                        <p:tav tm="0">
                                          <p:val>
                                            <p:strVal val="#ppt_w"/>
                                          </p:val>
                                        </p:tav>
                                        <p:tav tm="100000">
                                          <p:val>
                                            <p:strVal val="#ppt_w"/>
                                          </p:val>
                                        </p:tav>
                                      </p:tavLst>
                                    </p:anim>
                                    <p:anim calcmode="lin" valueType="num">
                                      <p:cBhvr>
                                        <p:cTn id="21" dur="500" fill="hold"/>
                                        <p:tgtEl>
                                          <p:spTgt spid="40960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autoUpdateAnimBg="0" advAuto="0"/>
      <p:bldP spid="40960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685800" y="0"/>
            <a:ext cx="7772400" cy="1066800"/>
          </a:xfrm>
        </p:spPr>
        <p:txBody>
          <a:bodyPr/>
          <a:lstStyle/>
          <a:p>
            <a:r>
              <a:rPr lang="es-PY" sz="2400" b="1" dirty="0" smtClean="0">
                <a:solidFill>
                  <a:srgbClr val="FFFF66"/>
                </a:solidFill>
              </a:rPr>
              <a:t>EJEMPLO DE VISIÓN, ESTRATEGIA E VALORES</a:t>
            </a:r>
            <a:endParaRPr lang="es-PY" sz="2400" b="1" dirty="0">
              <a:solidFill>
                <a:srgbClr val="FFFF66"/>
              </a:solidFill>
            </a:endParaRPr>
          </a:p>
        </p:txBody>
      </p:sp>
      <p:sp>
        <p:nvSpPr>
          <p:cNvPr id="470019" name="Rectangle 3"/>
          <p:cNvSpPr>
            <a:spLocks noGrp="1" noChangeArrowheads="1"/>
          </p:cNvSpPr>
          <p:nvPr>
            <p:ph type="body" idx="4294967295"/>
          </p:nvPr>
        </p:nvSpPr>
        <p:spPr>
          <a:xfrm>
            <a:off x="533400" y="1000108"/>
            <a:ext cx="8305800" cy="5572164"/>
          </a:xfrm>
          <a:ln/>
        </p:spPr>
        <p:txBody>
          <a:bodyPr/>
          <a:lstStyle/>
          <a:p>
            <a:pPr marL="476250" indent="-476250">
              <a:lnSpc>
                <a:spcPct val="90000"/>
              </a:lnSpc>
              <a:buFont typeface="Symbol" pitchFamily="18" charset="2"/>
              <a:buNone/>
            </a:pPr>
            <a:r>
              <a:rPr lang="es-MX" sz="2800" b="1" i="1" dirty="0"/>
              <a:t> 				</a:t>
            </a:r>
            <a:r>
              <a:rPr lang="es-PY" sz="2400" b="1" i="1" dirty="0" err="1" smtClean="0">
                <a:solidFill>
                  <a:srgbClr val="AC00AC"/>
                </a:solidFill>
              </a:rPr>
              <a:t>Sarnoff</a:t>
            </a:r>
            <a:r>
              <a:rPr lang="es-PY" sz="2400" b="1" i="1" dirty="0" smtClean="0">
                <a:solidFill>
                  <a:srgbClr val="AC00AC"/>
                </a:solidFill>
              </a:rPr>
              <a:t> </a:t>
            </a:r>
            <a:r>
              <a:rPr lang="es-PY" sz="2400" b="1" i="1" dirty="0" err="1" smtClean="0">
                <a:solidFill>
                  <a:srgbClr val="AC00AC"/>
                </a:solidFill>
              </a:rPr>
              <a:t>Corporation</a:t>
            </a:r>
            <a:r>
              <a:rPr lang="es-PY" sz="2000" b="1" i="1" dirty="0" smtClean="0"/>
              <a:t> </a:t>
            </a:r>
          </a:p>
          <a:p>
            <a:pPr marL="476250" indent="-476250">
              <a:lnSpc>
                <a:spcPct val="90000"/>
              </a:lnSpc>
              <a:buFont typeface="Symbol" pitchFamily="18" charset="2"/>
              <a:buNone/>
            </a:pPr>
            <a:r>
              <a:rPr lang="es-PY" sz="2000" b="1" i="1" dirty="0" smtClean="0"/>
              <a:t> </a:t>
            </a:r>
            <a:r>
              <a:rPr lang="es-PY" sz="2400" b="1" dirty="0" smtClean="0">
                <a:solidFill>
                  <a:schemeClr val="hlink"/>
                </a:solidFill>
              </a:rPr>
              <a:t>Misión</a:t>
            </a:r>
            <a:endParaRPr lang="es-PY" sz="2400" b="1" i="1" dirty="0" smtClean="0">
              <a:solidFill>
                <a:schemeClr val="hlink"/>
              </a:solidFill>
            </a:endParaRPr>
          </a:p>
          <a:p>
            <a:pPr marL="476250" indent="-476250">
              <a:lnSpc>
                <a:spcPct val="90000"/>
              </a:lnSpc>
              <a:buFont typeface="Symbol" pitchFamily="18" charset="2"/>
              <a:buNone/>
            </a:pPr>
            <a:r>
              <a:rPr lang="es-PY" sz="2000" b="1" i="1" dirty="0" smtClean="0"/>
              <a:t>“Producción y comercialización de tecnologías electrónicas biomédicas y de informaciones  innovadoras que cambien nuestro mundo”.</a:t>
            </a:r>
          </a:p>
          <a:p>
            <a:pPr marL="476250" indent="-476250">
              <a:lnSpc>
                <a:spcPct val="90000"/>
              </a:lnSpc>
              <a:buFont typeface="Symbol" pitchFamily="18" charset="2"/>
              <a:buNone/>
            </a:pPr>
            <a:r>
              <a:rPr lang="es-PY" sz="2000" b="1" i="1" dirty="0" smtClean="0">
                <a:solidFill>
                  <a:schemeClr val="hlink"/>
                </a:solidFill>
              </a:rPr>
              <a:t> </a:t>
            </a:r>
          </a:p>
          <a:p>
            <a:pPr marL="476250" indent="-476250">
              <a:lnSpc>
                <a:spcPct val="90000"/>
              </a:lnSpc>
              <a:buFont typeface="Symbol" pitchFamily="18" charset="2"/>
              <a:buNone/>
            </a:pPr>
            <a:r>
              <a:rPr lang="es-PY" sz="2400" b="1" i="1" dirty="0" smtClean="0">
                <a:solidFill>
                  <a:schemeClr val="hlink"/>
                </a:solidFill>
              </a:rPr>
              <a:t>Visión empresarial</a:t>
            </a:r>
            <a:r>
              <a:rPr lang="es-PY" sz="2000" b="1" i="1" dirty="0" smtClean="0">
                <a:solidFill>
                  <a:schemeClr val="hlink"/>
                </a:solidFill>
              </a:rPr>
              <a:t> </a:t>
            </a:r>
          </a:p>
          <a:p>
            <a:pPr marL="476250" indent="-476250">
              <a:lnSpc>
                <a:spcPct val="90000"/>
              </a:lnSpc>
              <a:buFont typeface="Symbol" pitchFamily="18" charset="2"/>
              <a:buNone/>
            </a:pPr>
            <a:r>
              <a:rPr lang="es-PY" sz="1800" b="1" i="1" dirty="0" smtClean="0"/>
              <a:t>  Diez veces más de crecimiento en diez años</a:t>
            </a:r>
          </a:p>
          <a:p>
            <a:pPr marL="476250" indent="-476250">
              <a:lnSpc>
                <a:spcPct val="90000"/>
              </a:lnSpc>
              <a:buFont typeface="Symbol" pitchFamily="18" charset="2"/>
              <a:buNone/>
            </a:pPr>
            <a:r>
              <a:rPr lang="es-PY" sz="1800" b="1" i="1" dirty="0" smtClean="0"/>
              <a:t> </a:t>
            </a:r>
          </a:p>
          <a:p>
            <a:pPr marL="476250" indent="-476250">
              <a:lnSpc>
                <a:spcPct val="90000"/>
              </a:lnSpc>
              <a:buFont typeface="Symbol" pitchFamily="18" charset="2"/>
              <a:buNone/>
            </a:pPr>
            <a:r>
              <a:rPr lang="es-PY" sz="1800" b="1" i="1" dirty="0" smtClean="0"/>
              <a:t> </a:t>
            </a:r>
            <a:r>
              <a:rPr lang="es-PY" sz="2400" b="1" i="1" dirty="0" smtClean="0">
                <a:solidFill>
                  <a:schemeClr val="hlink"/>
                </a:solidFill>
              </a:rPr>
              <a:t>Estrategia</a:t>
            </a:r>
          </a:p>
          <a:p>
            <a:pPr marL="476250" indent="-476250">
              <a:lnSpc>
                <a:spcPct val="90000"/>
              </a:lnSpc>
              <a:buFont typeface="Symbol" pitchFamily="18" charset="2"/>
              <a:buNone/>
            </a:pPr>
            <a:r>
              <a:rPr lang="es-PY" sz="1800" b="1" i="1" dirty="0" smtClean="0">
                <a:solidFill>
                  <a:schemeClr val="hlink"/>
                </a:solidFill>
              </a:rPr>
              <a:t> </a:t>
            </a:r>
            <a:r>
              <a:rPr lang="es-PY" sz="1800" b="1" i="1" dirty="0" smtClean="0">
                <a:solidFill>
                  <a:schemeClr val="bg1"/>
                </a:solidFill>
              </a:rPr>
              <a:t>*</a:t>
            </a:r>
            <a:r>
              <a:rPr lang="es-PY" sz="1800" b="1" i="1" dirty="0" smtClean="0"/>
              <a:t> El cliente en primer lugar</a:t>
            </a:r>
          </a:p>
          <a:p>
            <a:pPr marL="476250" indent="-476250">
              <a:lnSpc>
                <a:spcPct val="90000"/>
              </a:lnSpc>
              <a:buFont typeface="Symbol" pitchFamily="18" charset="2"/>
              <a:buNone/>
            </a:pPr>
            <a:r>
              <a:rPr lang="es-PY" sz="1800" b="1" i="1" dirty="0" smtClean="0"/>
              <a:t> </a:t>
            </a:r>
            <a:r>
              <a:rPr lang="es-PY" sz="1800" b="1" i="1" dirty="0" smtClean="0">
                <a:solidFill>
                  <a:schemeClr val="bg1"/>
                </a:solidFill>
              </a:rPr>
              <a:t>* </a:t>
            </a:r>
            <a:r>
              <a:rPr lang="es-PY" sz="1800" b="1" i="1" dirty="0" smtClean="0"/>
              <a:t>un cuadro de personal excepcional </a:t>
            </a:r>
          </a:p>
          <a:p>
            <a:pPr marL="476250" indent="-476250">
              <a:lnSpc>
                <a:spcPct val="90000"/>
              </a:lnSpc>
              <a:buFont typeface="Symbol" pitchFamily="18" charset="2"/>
              <a:buNone/>
            </a:pPr>
            <a:r>
              <a:rPr lang="es-PY" sz="1800" b="1" i="1" dirty="0" smtClean="0"/>
              <a:t> </a:t>
            </a:r>
            <a:r>
              <a:rPr lang="es-PY" sz="1800" b="1" i="1" dirty="0" smtClean="0">
                <a:solidFill>
                  <a:schemeClr val="bg1"/>
                </a:solidFill>
              </a:rPr>
              <a:t>*</a:t>
            </a:r>
            <a:r>
              <a:rPr lang="es-PY" sz="1800" b="1" i="1" dirty="0" smtClean="0"/>
              <a:t> soluciones creativas para las necesidades de los clientes</a:t>
            </a:r>
          </a:p>
          <a:p>
            <a:pPr marL="476250" indent="-476250">
              <a:lnSpc>
                <a:spcPct val="90000"/>
              </a:lnSpc>
              <a:buFont typeface="Symbol" pitchFamily="18" charset="2"/>
              <a:buNone/>
            </a:pPr>
            <a:r>
              <a:rPr lang="es-PY" sz="1800" b="1" i="1" dirty="0" smtClean="0"/>
              <a:t> </a:t>
            </a:r>
            <a:r>
              <a:rPr lang="es-PY" sz="1800" b="1" i="1" dirty="0" smtClean="0">
                <a:solidFill>
                  <a:schemeClr val="bg1"/>
                </a:solidFill>
              </a:rPr>
              <a:t>*</a:t>
            </a:r>
            <a:r>
              <a:rPr lang="es-PY" sz="1800" b="1" i="1" dirty="0" smtClean="0"/>
              <a:t> ser los mejores, asociarse con los mejores</a:t>
            </a:r>
          </a:p>
          <a:p>
            <a:pPr marL="476250" indent="-476250">
              <a:lnSpc>
                <a:spcPct val="90000"/>
              </a:lnSpc>
              <a:buFont typeface="Symbol" pitchFamily="18" charset="2"/>
              <a:buNone/>
            </a:pPr>
            <a:r>
              <a:rPr lang="es-PY" sz="1800" b="1" i="1" dirty="0" smtClean="0"/>
              <a:t> </a:t>
            </a:r>
            <a:r>
              <a:rPr lang="es-PY" sz="1800" b="1" i="1" dirty="0" smtClean="0">
                <a:solidFill>
                  <a:schemeClr val="bg1"/>
                </a:solidFill>
              </a:rPr>
              <a:t>*</a:t>
            </a:r>
            <a:r>
              <a:rPr lang="es-PY" sz="1800" b="1" i="1" dirty="0" smtClean="0"/>
              <a:t> entregar a tiempo, de acuerdo con el presupuesto</a:t>
            </a:r>
          </a:p>
          <a:p>
            <a:pPr marL="476250" indent="-476250">
              <a:lnSpc>
                <a:spcPct val="90000"/>
              </a:lnSpc>
              <a:buFont typeface="Symbol" pitchFamily="18" charset="2"/>
              <a:buNone/>
            </a:pPr>
            <a:r>
              <a:rPr lang="es-PY" sz="1800" b="1" i="1" dirty="0" smtClean="0"/>
              <a:t> </a:t>
            </a:r>
            <a:r>
              <a:rPr lang="es-PY" sz="1800" b="1" i="1" dirty="0" smtClean="0">
                <a:solidFill>
                  <a:schemeClr val="bg1"/>
                </a:solidFill>
              </a:rPr>
              <a:t>*</a:t>
            </a:r>
            <a:r>
              <a:rPr lang="es-PY" sz="1800" b="1" i="1" dirty="0" smtClean="0"/>
              <a:t> presencia global </a:t>
            </a:r>
          </a:p>
          <a:p>
            <a:pPr marL="476250" indent="-476250">
              <a:lnSpc>
                <a:spcPct val="90000"/>
              </a:lnSpc>
              <a:buFont typeface="Symbol" pitchFamily="18" charset="2"/>
              <a:buNone/>
            </a:pPr>
            <a:r>
              <a:rPr lang="es-PY" sz="1800" b="1" i="1" dirty="0" smtClean="0"/>
              <a:t> </a:t>
            </a:r>
            <a:r>
              <a:rPr lang="es-PY" sz="1800" b="1" i="1" dirty="0" smtClean="0">
                <a:solidFill>
                  <a:schemeClr val="bg1"/>
                </a:solidFill>
              </a:rPr>
              <a:t>*</a:t>
            </a:r>
            <a:r>
              <a:rPr lang="es-PY" sz="1800" b="1" i="1" dirty="0" smtClean="0"/>
              <a:t> recompensas a los empleados por el éxito de los clientes  </a:t>
            </a:r>
          </a:p>
          <a:p>
            <a:pPr marL="476250" indent="-476250">
              <a:lnSpc>
                <a:spcPct val="90000"/>
              </a:lnSpc>
              <a:buFont typeface="Symbol" pitchFamily="18" charset="2"/>
              <a:buNone/>
            </a:pPr>
            <a:r>
              <a:rPr lang="es-PY" sz="1800" b="1" i="1" dirty="0" smtClean="0">
                <a:solidFill>
                  <a:schemeClr val="hlink"/>
                </a:solidFill>
              </a:rPr>
              <a:t> 	</a:t>
            </a:r>
          </a:p>
          <a:p>
            <a:pPr marL="476250" indent="-476250">
              <a:lnSpc>
                <a:spcPct val="90000"/>
              </a:lnSpc>
              <a:buFont typeface="Symbol" pitchFamily="18" charset="2"/>
              <a:buNone/>
            </a:pPr>
            <a:endParaRPr lang="pt-BR" sz="1800" b="1" i="1" dirty="0">
              <a:solidFill>
                <a:schemeClr val="hlink"/>
              </a:solidFill>
            </a:endParaRPr>
          </a:p>
          <a:p>
            <a:pPr marL="476250" indent="-476250">
              <a:lnSpc>
                <a:spcPct val="90000"/>
              </a:lnSpc>
              <a:buFont typeface="Symbol" pitchFamily="18" charset="2"/>
              <a:buNone/>
            </a:pPr>
            <a:endParaRPr lang="pt-BR" sz="1800" b="1" i="1" dirty="0">
              <a:solidFill>
                <a:schemeClr val="hlink"/>
              </a:solidFill>
            </a:endParaRPr>
          </a:p>
          <a:p>
            <a:pPr marL="476250" indent="-476250">
              <a:lnSpc>
                <a:spcPct val="90000"/>
              </a:lnSpc>
              <a:buFont typeface="Symbol" pitchFamily="18" charset="2"/>
              <a:buNone/>
            </a:pPr>
            <a:r>
              <a:rPr lang="pt-BR" sz="1800" b="1" i="1" dirty="0">
                <a:solidFill>
                  <a:schemeClr val="hlink"/>
                </a:solidFill>
              </a:rPr>
              <a:t>	</a:t>
            </a:r>
          </a:p>
          <a:p>
            <a:pPr marL="476250" indent="-476250">
              <a:lnSpc>
                <a:spcPct val="90000"/>
              </a:lnSpc>
            </a:pPr>
            <a:endParaRPr lang="pt-BR" sz="2200" dirty="0">
              <a:solidFill>
                <a:schemeClr val="hlink"/>
              </a:solidFill>
            </a:endParaRPr>
          </a:p>
          <a:p>
            <a:pPr marL="476250" indent="-476250">
              <a:lnSpc>
                <a:spcPct val="125000"/>
              </a:lnSpc>
            </a:pPr>
            <a:endParaRPr lang="pt-BR" sz="2200" dirty="0"/>
          </a:p>
        </p:txBody>
      </p:sp>
    </p:spTree>
  </p:cSld>
  <p:clrMapOvr>
    <a:masterClrMapping/>
  </p:clrMapOvr>
  <p:transition advTm="59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0018"/>
                                        </p:tgtEl>
                                        <p:attrNameLst>
                                          <p:attrName>style.visibility</p:attrName>
                                        </p:attrNameLst>
                                      </p:cBhvr>
                                      <p:to>
                                        <p:strVal val="visible"/>
                                      </p:to>
                                    </p:set>
                                    <p:animEffect transition="in" filter="wipe(left)">
                                      <p:cBhvr>
                                        <p:cTn id="7" dur="500"/>
                                        <p:tgtEl>
                                          <p:spTgt spid="47001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70019">
                                            <p:txEl>
                                              <p:pRg st="0" end="0"/>
                                            </p:txEl>
                                          </p:spTgt>
                                        </p:tgtEl>
                                        <p:attrNameLst>
                                          <p:attrName>style.visibility</p:attrName>
                                        </p:attrNameLst>
                                      </p:cBhvr>
                                      <p:to>
                                        <p:strVal val="visible"/>
                                      </p:to>
                                    </p:set>
                                    <p:animEffect transition="in" filter="blinds(horizontal)">
                                      <p:cBhvr>
                                        <p:cTn id="11" dur="500"/>
                                        <p:tgtEl>
                                          <p:spTgt spid="470019">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70019">
                                            <p:txEl>
                                              <p:pRg st="1" end="1"/>
                                            </p:txEl>
                                          </p:spTgt>
                                        </p:tgtEl>
                                        <p:attrNameLst>
                                          <p:attrName>style.visibility</p:attrName>
                                        </p:attrNameLst>
                                      </p:cBhvr>
                                      <p:to>
                                        <p:strVal val="visible"/>
                                      </p:to>
                                    </p:set>
                                    <p:animEffect transition="in" filter="blinds(horizontal)">
                                      <p:cBhvr>
                                        <p:cTn id="15" dur="500"/>
                                        <p:tgtEl>
                                          <p:spTgt spid="470019">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70019">
                                            <p:txEl>
                                              <p:pRg st="2" end="2"/>
                                            </p:txEl>
                                          </p:spTgt>
                                        </p:tgtEl>
                                        <p:attrNameLst>
                                          <p:attrName>style.visibility</p:attrName>
                                        </p:attrNameLst>
                                      </p:cBhvr>
                                      <p:to>
                                        <p:strVal val="visible"/>
                                      </p:to>
                                    </p:set>
                                    <p:animEffect transition="in" filter="blinds(horizontal)">
                                      <p:cBhvr>
                                        <p:cTn id="19" dur="500"/>
                                        <p:tgtEl>
                                          <p:spTgt spid="470019">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470019">
                                            <p:txEl>
                                              <p:pRg st="3" end="3"/>
                                            </p:txEl>
                                          </p:spTgt>
                                        </p:tgtEl>
                                        <p:attrNameLst>
                                          <p:attrName>style.visibility</p:attrName>
                                        </p:attrNameLst>
                                      </p:cBhvr>
                                      <p:to>
                                        <p:strVal val="visible"/>
                                      </p:to>
                                    </p:set>
                                    <p:animEffect transition="in" filter="blinds(horizontal)">
                                      <p:cBhvr>
                                        <p:cTn id="23" dur="500"/>
                                        <p:tgtEl>
                                          <p:spTgt spid="470019">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70019">
                                            <p:txEl>
                                              <p:pRg st="4" end="4"/>
                                            </p:txEl>
                                          </p:spTgt>
                                        </p:tgtEl>
                                        <p:attrNameLst>
                                          <p:attrName>style.visibility</p:attrName>
                                        </p:attrNameLst>
                                      </p:cBhvr>
                                      <p:to>
                                        <p:strVal val="visible"/>
                                      </p:to>
                                    </p:set>
                                    <p:animEffect transition="in" filter="blinds(horizontal)">
                                      <p:cBhvr>
                                        <p:cTn id="27" dur="500"/>
                                        <p:tgtEl>
                                          <p:spTgt spid="470019">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70019">
                                            <p:txEl>
                                              <p:pRg st="5" end="5"/>
                                            </p:txEl>
                                          </p:spTgt>
                                        </p:tgtEl>
                                        <p:attrNameLst>
                                          <p:attrName>style.visibility</p:attrName>
                                        </p:attrNameLst>
                                      </p:cBhvr>
                                      <p:to>
                                        <p:strVal val="visible"/>
                                      </p:to>
                                    </p:set>
                                    <p:animEffect transition="in" filter="blinds(horizontal)">
                                      <p:cBhvr>
                                        <p:cTn id="31" dur="500"/>
                                        <p:tgtEl>
                                          <p:spTgt spid="470019">
                                            <p:txEl>
                                              <p:pRg st="5" end="5"/>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470019">
                                            <p:txEl>
                                              <p:pRg st="6" end="6"/>
                                            </p:txEl>
                                          </p:spTgt>
                                        </p:tgtEl>
                                        <p:attrNameLst>
                                          <p:attrName>style.visibility</p:attrName>
                                        </p:attrNameLst>
                                      </p:cBhvr>
                                      <p:to>
                                        <p:strVal val="visible"/>
                                      </p:to>
                                    </p:set>
                                    <p:animEffect transition="in" filter="blinds(horizontal)">
                                      <p:cBhvr>
                                        <p:cTn id="35" dur="500"/>
                                        <p:tgtEl>
                                          <p:spTgt spid="470019">
                                            <p:txEl>
                                              <p:pRg st="6" end="6"/>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470019">
                                            <p:txEl>
                                              <p:pRg st="7" end="7"/>
                                            </p:txEl>
                                          </p:spTgt>
                                        </p:tgtEl>
                                        <p:attrNameLst>
                                          <p:attrName>style.visibility</p:attrName>
                                        </p:attrNameLst>
                                      </p:cBhvr>
                                      <p:to>
                                        <p:strVal val="visible"/>
                                      </p:to>
                                    </p:set>
                                    <p:animEffect transition="in" filter="blinds(horizontal)">
                                      <p:cBhvr>
                                        <p:cTn id="39" dur="500"/>
                                        <p:tgtEl>
                                          <p:spTgt spid="470019">
                                            <p:txEl>
                                              <p:pRg st="7" end="7"/>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470019">
                                            <p:txEl>
                                              <p:pRg st="8" end="8"/>
                                            </p:txEl>
                                          </p:spTgt>
                                        </p:tgtEl>
                                        <p:attrNameLst>
                                          <p:attrName>style.visibility</p:attrName>
                                        </p:attrNameLst>
                                      </p:cBhvr>
                                      <p:to>
                                        <p:strVal val="visible"/>
                                      </p:to>
                                    </p:set>
                                    <p:animEffect transition="in" filter="blinds(horizontal)">
                                      <p:cBhvr>
                                        <p:cTn id="43" dur="500"/>
                                        <p:tgtEl>
                                          <p:spTgt spid="470019">
                                            <p:txEl>
                                              <p:pRg st="8" end="8"/>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470019">
                                            <p:txEl>
                                              <p:pRg st="9" end="9"/>
                                            </p:txEl>
                                          </p:spTgt>
                                        </p:tgtEl>
                                        <p:attrNameLst>
                                          <p:attrName>style.visibility</p:attrName>
                                        </p:attrNameLst>
                                      </p:cBhvr>
                                      <p:to>
                                        <p:strVal val="visible"/>
                                      </p:to>
                                    </p:set>
                                    <p:animEffect transition="in" filter="blinds(horizontal)">
                                      <p:cBhvr>
                                        <p:cTn id="47" dur="500"/>
                                        <p:tgtEl>
                                          <p:spTgt spid="470019">
                                            <p:txEl>
                                              <p:pRg st="9" end="9"/>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470019">
                                            <p:txEl>
                                              <p:pRg st="10" end="10"/>
                                            </p:txEl>
                                          </p:spTgt>
                                        </p:tgtEl>
                                        <p:attrNameLst>
                                          <p:attrName>style.visibility</p:attrName>
                                        </p:attrNameLst>
                                      </p:cBhvr>
                                      <p:to>
                                        <p:strVal val="visible"/>
                                      </p:to>
                                    </p:set>
                                    <p:animEffect transition="in" filter="blinds(horizontal)">
                                      <p:cBhvr>
                                        <p:cTn id="51" dur="500"/>
                                        <p:tgtEl>
                                          <p:spTgt spid="470019">
                                            <p:txEl>
                                              <p:pRg st="10" end="10"/>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470019">
                                            <p:txEl>
                                              <p:pRg st="11" end="11"/>
                                            </p:txEl>
                                          </p:spTgt>
                                        </p:tgtEl>
                                        <p:attrNameLst>
                                          <p:attrName>style.visibility</p:attrName>
                                        </p:attrNameLst>
                                      </p:cBhvr>
                                      <p:to>
                                        <p:strVal val="visible"/>
                                      </p:to>
                                    </p:set>
                                    <p:animEffect transition="in" filter="blinds(horizontal)">
                                      <p:cBhvr>
                                        <p:cTn id="55" dur="500"/>
                                        <p:tgtEl>
                                          <p:spTgt spid="470019">
                                            <p:txEl>
                                              <p:pRg st="11" end="11"/>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470019">
                                            <p:txEl>
                                              <p:pRg st="12" end="12"/>
                                            </p:txEl>
                                          </p:spTgt>
                                        </p:tgtEl>
                                        <p:attrNameLst>
                                          <p:attrName>style.visibility</p:attrName>
                                        </p:attrNameLst>
                                      </p:cBhvr>
                                      <p:to>
                                        <p:strVal val="visible"/>
                                      </p:to>
                                    </p:set>
                                    <p:animEffect transition="in" filter="blinds(horizontal)">
                                      <p:cBhvr>
                                        <p:cTn id="59" dur="500"/>
                                        <p:tgtEl>
                                          <p:spTgt spid="470019">
                                            <p:txEl>
                                              <p:pRg st="12" end="12"/>
                                            </p:txEl>
                                          </p:spTgt>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470019">
                                            <p:txEl>
                                              <p:pRg st="13" end="13"/>
                                            </p:txEl>
                                          </p:spTgt>
                                        </p:tgtEl>
                                        <p:attrNameLst>
                                          <p:attrName>style.visibility</p:attrName>
                                        </p:attrNameLst>
                                      </p:cBhvr>
                                      <p:to>
                                        <p:strVal val="visible"/>
                                      </p:to>
                                    </p:set>
                                    <p:animEffect transition="in" filter="blinds(horizontal)">
                                      <p:cBhvr>
                                        <p:cTn id="63" dur="500"/>
                                        <p:tgtEl>
                                          <p:spTgt spid="470019">
                                            <p:txEl>
                                              <p:pRg st="13" end="13"/>
                                            </p:txEl>
                                          </p:spTgt>
                                        </p:tgtEl>
                                      </p:cBhvr>
                                    </p:animEffec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470019">
                                            <p:txEl>
                                              <p:pRg st="14" end="14"/>
                                            </p:txEl>
                                          </p:spTgt>
                                        </p:tgtEl>
                                        <p:attrNameLst>
                                          <p:attrName>style.visibility</p:attrName>
                                        </p:attrNameLst>
                                      </p:cBhvr>
                                      <p:to>
                                        <p:strVal val="visible"/>
                                      </p:to>
                                    </p:set>
                                    <p:animEffect transition="in" filter="blinds(horizontal)">
                                      <p:cBhvr>
                                        <p:cTn id="67" dur="500"/>
                                        <p:tgtEl>
                                          <p:spTgt spid="470019">
                                            <p:txEl>
                                              <p:pRg st="14" end="14"/>
                                            </p:txEl>
                                          </p:spTgt>
                                        </p:tgtEl>
                                      </p:cBhvr>
                                    </p:animEffect>
                                  </p:childTnLst>
                                </p:cTn>
                              </p:par>
                            </p:childTnLst>
                          </p:cTn>
                        </p:par>
                        <p:par>
                          <p:cTn id="68" fill="hold">
                            <p:stCondLst>
                              <p:cond delay="8000"/>
                            </p:stCondLst>
                            <p:childTnLst>
                              <p:par>
                                <p:cTn id="69" presetID="3" presetClass="entr" presetSubtype="10" fill="hold" grpId="0" nodeType="afterEffect">
                                  <p:stCondLst>
                                    <p:cond delay="0"/>
                                  </p:stCondLst>
                                  <p:childTnLst>
                                    <p:set>
                                      <p:cBhvr>
                                        <p:cTn id="70" dur="1" fill="hold">
                                          <p:stCondLst>
                                            <p:cond delay="0"/>
                                          </p:stCondLst>
                                        </p:cTn>
                                        <p:tgtEl>
                                          <p:spTgt spid="470019">
                                            <p:txEl>
                                              <p:pRg st="15" end="15"/>
                                            </p:txEl>
                                          </p:spTgt>
                                        </p:tgtEl>
                                        <p:attrNameLst>
                                          <p:attrName>style.visibility</p:attrName>
                                        </p:attrNameLst>
                                      </p:cBhvr>
                                      <p:to>
                                        <p:strVal val="visible"/>
                                      </p:to>
                                    </p:set>
                                    <p:animEffect transition="in" filter="blinds(horizontal)">
                                      <p:cBhvr>
                                        <p:cTn id="71" dur="500"/>
                                        <p:tgtEl>
                                          <p:spTgt spid="470019">
                                            <p:txEl>
                                              <p:pRg st="15" end="15"/>
                                            </p:txEl>
                                          </p:spTgt>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470019">
                                            <p:txEl>
                                              <p:pRg st="18" end="18"/>
                                            </p:txEl>
                                          </p:spTgt>
                                        </p:tgtEl>
                                        <p:attrNameLst>
                                          <p:attrName>style.visibility</p:attrName>
                                        </p:attrNameLst>
                                      </p:cBhvr>
                                      <p:to>
                                        <p:strVal val="visible"/>
                                      </p:to>
                                    </p:set>
                                    <p:animEffect transition="in" filter="blinds(horizontal)">
                                      <p:cBhvr>
                                        <p:cTn id="75" dur="500"/>
                                        <p:tgtEl>
                                          <p:spTgt spid="47001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8" grpId="0" autoUpdateAnimBg="0"/>
      <p:bldP spid="470019" grpId="0" build="p" autoUpdateAnimBg="0" advAuto="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85800" y="0"/>
            <a:ext cx="7772400" cy="1066800"/>
          </a:xfrm>
        </p:spPr>
        <p:txBody>
          <a:bodyPr/>
          <a:lstStyle/>
          <a:p>
            <a:r>
              <a:rPr lang="es-PY" sz="2400" b="1" dirty="0" smtClean="0">
                <a:solidFill>
                  <a:srgbClr val="FFFF66"/>
                </a:solidFill>
              </a:rPr>
              <a:t>EJEMPLO DE VISIÓN, ESTRATEGIA E VALORES</a:t>
            </a:r>
            <a:endParaRPr lang="pt-BR" sz="2400" b="1" dirty="0">
              <a:solidFill>
                <a:srgbClr val="FFFF66"/>
              </a:solidFill>
            </a:endParaRPr>
          </a:p>
        </p:txBody>
      </p:sp>
      <p:sp>
        <p:nvSpPr>
          <p:cNvPr id="471043" name="Rectangle 3"/>
          <p:cNvSpPr>
            <a:spLocks noGrp="1" noChangeArrowheads="1"/>
          </p:cNvSpPr>
          <p:nvPr>
            <p:ph type="body" idx="4294967295"/>
          </p:nvPr>
        </p:nvSpPr>
        <p:spPr>
          <a:xfrm>
            <a:off x="571472" y="928670"/>
            <a:ext cx="8305800" cy="5662618"/>
          </a:xfrm>
          <a:ln/>
        </p:spPr>
        <p:txBody>
          <a:bodyPr/>
          <a:lstStyle/>
          <a:p>
            <a:pPr marL="476250" indent="-476250">
              <a:lnSpc>
                <a:spcPct val="90000"/>
              </a:lnSpc>
              <a:buFont typeface="Symbol" pitchFamily="18" charset="2"/>
              <a:buNone/>
            </a:pPr>
            <a:r>
              <a:rPr lang="es-MX" sz="2800" b="1" i="1" dirty="0"/>
              <a:t> 				</a:t>
            </a:r>
            <a:r>
              <a:rPr lang="es-PY" b="1" i="1" dirty="0" err="1" smtClean="0">
                <a:solidFill>
                  <a:srgbClr val="AC00AC"/>
                </a:solidFill>
              </a:rPr>
              <a:t>Sarnoff</a:t>
            </a:r>
            <a:r>
              <a:rPr lang="es-PY" b="1" i="1" dirty="0" smtClean="0">
                <a:solidFill>
                  <a:srgbClr val="AC00AC"/>
                </a:solidFill>
              </a:rPr>
              <a:t> </a:t>
            </a:r>
            <a:r>
              <a:rPr lang="es-PY" b="1" i="1" dirty="0" err="1" smtClean="0">
                <a:solidFill>
                  <a:srgbClr val="AC00AC"/>
                </a:solidFill>
              </a:rPr>
              <a:t>Corporation</a:t>
            </a:r>
            <a:r>
              <a:rPr lang="es-PY" b="1" i="1" dirty="0" smtClean="0"/>
              <a:t> </a:t>
            </a:r>
          </a:p>
          <a:p>
            <a:pPr marL="476250" indent="-476250">
              <a:lnSpc>
                <a:spcPct val="90000"/>
              </a:lnSpc>
              <a:buFont typeface="Symbol" pitchFamily="18" charset="2"/>
              <a:buNone/>
            </a:pPr>
            <a:r>
              <a:rPr lang="es-PY" b="1" i="1" dirty="0" smtClean="0"/>
              <a:t> </a:t>
            </a:r>
            <a:r>
              <a:rPr lang="es-PY" sz="2000" b="1" i="1" dirty="0" smtClean="0"/>
              <a:t> </a:t>
            </a:r>
            <a:r>
              <a:rPr lang="es-PY" sz="2800" b="1" i="1" dirty="0" smtClean="0">
                <a:solidFill>
                  <a:schemeClr val="hlink"/>
                </a:solidFill>
              </a:rPr>
              <a:t>Valores </a:t>
            </a:r>
          </a:p>
          <a:p>
            <a:pPr marL="476250" indent="-476250">
              <a:lnSpc>
                <a:spcPct val="90000"/>
              </a:lnSpc>
              <a:buFont typeface="Symbol" pitchFamily="18" charset="2"/>
              <a:buNone/>
            </a:pPr>
            <a:r>
              <a:rPr lang="es-PY" sz="1800" b="1" i="1" dirty="0" smtClean="0">
                <a:solidFill>
                  <a:schemeClr val="bg1"/>
                </a:solidFill>
              </a:rPr>
              <a:t>*</a:t>
            </a:r>
            <a:r>
              <a:rPr lang="es-PY" sz="1800" b="1" i="1" dirty="0" smtClean="0"/>
              <a:t> </a:t>
            </a:r>
            <a:r>
              <a:rPr lang="es-PY" sz="2400" b="1" i="1" dirty="0" smtClean="0"/>
              <a:t>integridad absoluta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 </a:t>
            </a:r>
            <a:r>
              <a:rPr lang="es-PY" sz="2400" b="1" i="1" dirty="0" smtClean="0"/>
              <a:t>campeones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respeto por el individuo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trabajo productivo de equipo</a:t>
            </a:r>
          </a:p>
          <a:p>
            <a:pPr marL="476250" indent="-476250">
              <a:lnSpc>
                <a:spcPct val="90000"/>
              </a:lnSpc>
              <a:buFont typeface="Symbol" pitchFamily="18" charset="2"/>
              <a:buNone/>
            </a:pPr>
            <a:r>
              <a:rPr lang="es-PY" sz="2400" b="1" i="1" dirty="0" smtClean="0">
                <a:solidFill>
                  <a:schemeClr val="bg1"/>
                </a:solidFill>
              </a:rPr>
              <a:t>*</a:t>
            </a:r>
            <a:r>
              <a:rPr lang="es-PY" sz="2400" b="1" i="1" dirty="0" smtClean="0"/>
              <a:t> tenacidad y creatividad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explorar el poder de la diversidad</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escuchar para comprender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comunicación eficaz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participación en los asuntos de la comunidad  </a:t>
            </a:r>
          </a:p>
          <a:p>
            <a:pPr marL="476250" indent="-476250">
              <a:lnSpc>
                <a:spcPct val="90000"/>
              </a:lnSpc>
              <a:buFont typeface="Symbol" pitchFamily="18" charset="2"/>
              <a:buNone/>
            </a:pPr>
            <a:r>
              <a:rPr lang="es-PY" sz="2400" b="1" i="1" dirty="0" smtClean="0"/>
              <a:t> </a:t>
            </a:r>
            <a:r>
              <a:rPr lang="es-PY" sz="2400" b="1" i="1" dirty="0" smtClean="0">
                <a:solidFill>
                  <a:schemeClr val="bg1"/>
                </a:solidFill>
              </a:rPr>
              <a:t>*</a:t>
            </a:r>
            <a:r>
              <a:rPr lang="es-PY" sz="2400" b="1" i="1" dirty="0" smtClean="0"/>
              <a:t> trabajar duro, divertirse, marcar presencia </a:t>
            </a:r>
          </a:p>
          <a:p>
            <a:pPr marL="476250" indent="-476250">
              <a:lnSpc>
                <a:spcPct val="90000"/>
              </a:lnSpc>
              <a:buFont typeface="Symbol" pitchFamily="18" charset="2"/>
              <a:buNone/>
            </a:pPr>
            <a:r>
              <a:rPr lang="pt-BR" sz="1800" b="1" i="1" dirty="0" smtClean="0">
                <a:solidFill>
                  <a:schemeClr val="hlink"/>
                </a:solidFill>
              </a:rPr>
              <a:t> </a:t>
            </a:r>
            <a:r>
              <a:rPr lang="pt-BR" sz="1800" b="1" i="1" dirty="0">
                <a:solidFill>
                  <a:schemeClr val="hlink"/>
                </a:solidFill>
              </a:rPr>
              <a:t>	</a:t>
            </a:r>
          </a:p>
          <a:p>
            <a:pPr marL="476250" indent="-476250">
              <a:lnSpc>
                <a:spcPct val="90000"/>
              </a:lnSpc>
              <a:buFont typeface="Symbol" pitchFamily="18" charset="2"/>
              <a:buNone/>
            </a:pPr>
            <a:endParaRPr lang="pt-BR" sz="1800" b="1" i="1" dirty="0">
              <a:solidFill>
                <a:schemeClr val="hlink"/>
              </a:solidFill>
            </a:endParaRPr>
          </a:p>
          <a:p>
            <a:pPr marL="476250" indent="-476250">
              <a:lnSpc>
                <a:spcPct val="90000"/>
              </a:lnSpc>
              <a:buFont typeface="Symbol" pitchFamily="18" charset="2"/>
              <a:buNone/>
            </a:pPr>
            <a:endParaRPr lang="pt-BR" sz="1800" b="1" i="1" dirty="0">
              <a:solidFill>
                <a:schemeClr val="hlink"/>
              </a:solidFill>
            </a:endParaRPr>
          </a:p>
          <a:p>
            <a:pPr marL="476250" indent="-476250">
              <a:lnSpc>
                <a:spcPct val="90000"/>
              </a:lnSpc>
              <a:buFont typeface="Symbol" pitchFamily="18" charset="2"/>
              <a:buNone/>
            </a:pPr>
            <a:r>
              <a:rPr lang="pt-BR" sz="1800" b="1" i="1" dirty="0">
                <a:solidFill>
                  <a:schemeClr val="hlink"/>
                </a:solidFill>
              </a:rPr>
              <a:t>	</a:t>
            </a:r>
          </a:p>
          <a:p>
            <a:pPr marL="476250" indent="-476250">
              <a:lnSpc>
                <a:spcPct val="90000"/>
              </a:lnSpc>
            </a:pPr>
            <a:endParaRPr lang="pt-BR" sz="2200" dirty="0">
              <a:solidFill>
                <a:schemeClr val="hlink"/>
              </a:solidFill>
            </a:endParaRPr>
          </a:p>
          <a:p>
            <a:pPr marL="476250" indent="-476250">
              <a:lnSpc>
                <a:spcPct val="125000"/>
              </a:lnSpc>
            </a:pPr>
            <a:endParaRPr lang="pt-BR" sz="2200" dirty="0"/>
          </a:p>
        </p:txBody>
      </p:sp>
    </p:spTree>
  </p:cSld>
  <p:clrMapOvr>
    <a:masterClrMapping/>
  </p:clrMapOvr>
  <p:transition advTm="59248"/>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p:cNvSpPr>
            <a:spLocks noGrp="1" noChangeArrowheads="1"/>
          </p:cNvSpPr>
          <p:nvPr>
            <p:ph type="body" idx="4294967295"/>
          </p:nvPr>
        </p:nvSpPr>
        <p:spPr>
          <a:xfrm>
            <a:off x="381000" y="1066800"/>
            <a:ext cx="8382000" cy="5334000"/>
          </a:xfrm>
        </p:spPr>
        <p:txBody>
          <a:bodyPr/>
          <a:lstStyle/>
          <a:p>
            <a:pPr lvl="1" algn="just"/>
            <a:r>
              <a:rPr lang="es-PY" b="1" dirty="0" smtClean="0"/>
              <a:t>La eficacia de todo individuo está basada en  su harmonía con principios inviolables</a:t>
            </a:r>
          </a:p>
          <a:p>
            <a:pPr lvl="1" algn="just">
              <a:buFontTx/>
              <a:buNone/>
            </a:pPr>
            <a:endParaRPr lang="es-PY" b="1" dirty="0" smtClean="0"/>
          </a:p>
          <a:p>
            <a:pPr lvl="1" algn="just"/>
            <a:r>
              <a:rPr lang="es-PY" b="1" dirty="0" smtClean="0"/>
              <a:t>Los principios están entretejidos a la estructura de toda sociedad civilizada y constituyen las raíces de toda organización perdurable. </a:t>
            </a:r>
          </a:p>
          <a:p>
            <a:pPr lvl="1" algn="just"/>
            <a:endParaRPr lang="es-PY" b="1" dirty="0" smtClean="0"/>
          </a:p>
          <a:p>
            <a:pPr lvl="1" algn="just"/>
            <a:r>
              <a:rPr lang="es-PY" b="1" dirty="0" smtClean="0"/>
              <a:t>Los Principios fundamentales correctos son como brújula: están siempre indicando el camino.  </a:t>
            </a:r>
          </a:p>
          <a:p>
            <a:pPr lvl="1">
              <a:lnSpc>
                <a:spcPct val="125000"/>
              </a:lnSpc>
              <a:buFontTx/>
              <a:buNone/>
            </a:pPr>
            <a:endParaRPr lang="es-PY" b="1" dirty="0" smtClean="0"/>
          </a:p>
          <a:p>
            <a:pPr>
              <a:lnSpc>
                <a:spcPct val="125000"/>
              </a:lnSpc>
              <a:buFont typeface="Symbol" pitchFamily="18" charset="2"/>
              <a:buNone/>
            </a:pPr>
            <a:endParaRPr lang="pt-BR" sz="2800" b="1" dirty="0">
              <a:solidFill>
                <a:srgbClr val="00FF00"/>
              </a:solidFill>
            </a:endParaRPr>
          </a:p>
        </p:txBody>
      </p:sp>
      <p:sp>
        <p:nvSpPr>
          <p:cNvPr id="411651" name="Rectangle 3"/>
          <p:cNvSpPr>
            <a:spLocks noGrp="1" noChangeArrowheads="1"/>
          </p:cNvSpPr>
          <p:nvPr>
            <p:ph type="title"/>
          </p:nvPr>
        </p:nvSpPr>
        <p:spPr>
          <a:xfrm>
            <a:off x="685800" y="228600"/>
            <a:ext cx="8458200" cy="609600"/>
          </a:xfrm>
          <a:noFill/>
          <a:ln/>
        </p:spPr>
        <p:txBody>
          <a:bodyPr/>
          <a:lstStyle/>
          <a:p>
            <a:r>
              <a:rPr lang="pt-BR" sz="2800" b="1" dirty="0" smtClean="0">
                <a:solidFill>
                  <a:srgbClr val="FFFF00"/>
                </a:solidFill>
              </a:rPr>
              <a:t>LIDERAZGO </a:t>
            </a:r>
            <a:r>
              <a:rPr lang="pt-BR" sz="2800" b="1" dirty="0">
                <a:solidFill>
                  <a:srgbClr val="FFFF00"/>
                </a:solidFill>
              </a:rPr>
              <a:t>FUNDAMENTADA </a:t>
            </a:r>
            <a:r>
              <a:rPr lang="pt-BR" sz="2800" b="1" dirty="0" smtClean="0">
                <a:solidFill>
                  <a:srgbClr val="FFFF00"/>
                </a:solidFill>
              </a:rPr>
              <a:t>EN </a:t>
            </a:r>
            <a:r>
              <a:rPr lang="pt-BR" sz="2800" b="1" dirty="0">
                <a:solidFill>
                  <a:srgbClr val="FFFF00"/>
                </a:solidFill>
              </a:rPr>
              <a:t>PRINCIPIOS</a:t>
            </a:r>
            <a:endParaRPr lang="pt-BR" sz="3200" dirty="0">
              <a:solidFill>
                <a:srgbClr val="FFFF00"/>
              </a:solidFill>
            </a:endParaRPr>
          </a:p>
        </p:txBody>
      </p:sp>
    </p:spTree>
  </p:cSld>
  <p:clrMapOvr>
    <a:masterClrMapping/>
  </p:clrMapOvr>
  <p:transition advTm="235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1651"/>
                                        </p:tgtEl>
                                        <p:attrNameLst>
                                          <p:attrName>style.visibility</p:attrName>
                                        </p:attrNameLst>
                                      </p:cBhvr>
                                      <p:to>
                                        <p:strVal val="visible"/>
                                      </p:to>
                                    </p:set>
                                    <p:animEffect transition="in" filter="wipe(left)">
                                      <p:cBhvr>
                                        <p:cTn id="7" dur="500"/>
                                        <p:tgtEl>
                                          <p:spTgt spid="411651"/>
                                        </p:tgtEl>
                                      </p:cBhvr>
                                    </p:animEffect>
                                  </p:childTnLst>
                                </p:cTn>
                              </p:par>
                            </p:childTnLst>
                          </p:cTn>
                        </p:par>
                        <p:par>
                          <p:cTn id="8" fill="hold">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411650">
                                            <p:txEl>
                                              <p:pRg st="0" end="0"/>
                                            </p:txEl>
                                          </p:spTgt>
                                        </p:tgtEl>
                                        <p:attrNameLst>
                                          <p:attrName>style.visibility</p:attrName>
                                        </p:attrNameLst>
                                      </p:cBhvr>
                                      <p:to>
                                        <p:strVal val="visible"/>
                                      </p:to>
                                    </p:set>
                                    <p:anim calcmode="lin" valueType="num">
                                      <p:cBhvr>
                                        <p:cTn id="11" dur="500" fill="hold"/>
                                        <p:tgtEl>
                                          <p:spTgt spid="41165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11650">
                                            <p:txEl>
                                              <p:pRg st="0" end="0"/>
                                            </p:txEl>
                                          </p:spTgt>
                                        </p:tgtEl>
                                        <p:attrNameLst>
                                          <p:attrName>ppt_y</p:attrName>
                                        </p:attrNameLst>
                                      </p:cBhvr>
                                      <p:tavLst>
                                        <p:tav tm="0">
                                          <p:val>
                                            <p:strVal val="#ppt_y-#ppt_h/2"/>
                                          </p:val>
                                        </p:tav>
                                        <p:tav tm="100000">
                                          <p:val>
                                            <p:strVal val="#ppt_y"/>
                                          </p:val>
                                        </p:tav>
                                      </p:tavLst>
                                    </p:anim>
                                    <p:anim calcmode="lin" valueType="num">
                                      <p:cBhvr>
                                        <p:cTn id="13" dur="500" fill="hold"/>
                                        <p:tgtEl>
                                          <p:spTgt spid="411650">
                                            <p:txEl>
                                              <p:pRg st="0" end="0"/>
                                            </p:txEl>
                                          </p:spTgt>
                                        </p:tgtEl>
                                        <p:attrNameLst>
                                          <p:attrName>ppt_w</p:attrName>
                                        </p:attrNameLst>
                                      </p:cBhvr>
                                      <p:tavLst>
                                        <p:tav tm="0">
                                          <p:val>
                                            <p:strVal val="#ppt_w"/>
                                          </p:val>
                                        </p:tav>
                                        <p:tav tm="100000">
                                          <p:val>
                                            <p:strVal val="#ppt_w"/>
                                          </p:val>
                                        </p:tav>
                                      </p:tavLst>
                                    </p:anim>
                                    <p:anim calcmode="lin" valueType="num">
                                      <p:cBhvr>
                                        <p:cTn id="14" dur="500" fill="hold"/>
                                        <p:tgtEl>
                                          <p:spTgt spid="411650">
                                            <p:txEl>
                                              <p:pRg st="0" end="0"/>
                                            </p:txEl>
                                          </p:spTgt>
                                        </p:tgtEl>
                                        <p:attrNameLst>
                                          <p:attrName>ppt_h</p:attrName>
                                        </p:attrNameLst>
                                      </p:cBhvr>
                                      <p:tavLst>
                                        <p:tav tm="0">
                                          <p:val>
                                            <p:fltVal val="0"/>
                                          </p:val>
                                        </p:tav>
                                        <p:tav tm="100000">
                                          <p:val>
                                            <p:strVal val="#ppt_h"/>
                                          </p:val>
                                        </p:tav>
                                      </p:tavLst>
                                    </p:anim>
                                  </p:childTnLst>
                                </p:cTn>
                              </p:par>
                              <p:par>
                                <p:cTn id="15" presetID="17" presetClass="entr" presetSubtype="1" fill="hold" grpId="0" nodeType="withEffect">
                                  <p:stCondLst>
                                    <p:cond delay="0"/>
                                  </p:stCondLst>
                                  <p:childTnLst>
                                    <p:set>
                                      <p:cBhvr>
                                        <p:cTn id="16" dur="1" fill="hold">
                                          <p:stCondLst>
                                            <p:cond delay="0"/>
                                          </p:stCondLst>
                                        </p:cTn>
                                        <p:tgtEl>
                                          <p:spTgt spid="411650">
                                            <p:txEl>
                                              <p:pRg st="2" end="2"/>
                                            </p:txEl>
                                          </p:spTgt>
                                        </p:tgtEl>
                                        <p:attrNameLst>
                                          <p:attrName>style.visibility</p:attrName>
                                        </p:attrNameLst>
                                      </p:cBhvr>
                                      <p:to>
                                        <p:strVal val="visible"/>
                                      </p:to>
                                    </p:set>
                                    <p:anim calcmode="lin" valueType="num">
                                      <p:cBhvr>
                                        <p:cTn id="17" dur="500" fill="hold"/>
                                        <p:tgtEl>
                                          <p:spTgt spid="411650">
                                            <p:txEl>
                                              <p:pRg st="2" end="2"/>
                                            </p:txEl>
                                          </p:spTgt>
                                        </p:tgtEl>
                                        <p:attrNameLst>
                                          <p:attrName>ppt_x</p:attrName>
                                        </p:attrNameLst>
                                      </p:cBhvr>
                                      <p:tavLst>
                                        <p:tav tm="0">
                                          <p:val>
                                            <p:strVal val="#ppt_x"/>
                                          </p:val>
                                        </p:tav>
                                        <p:tav tm="100000">
                                          <p:val>
                                            <p:strVal val="#ppt_x"/>
                                          </p:val>
                                        </p:tav>
                                      </p:tavLst>
                                    </p:anim>
                                    <p:anim calcmode="lin" valueType="num">
                                      <p:cBhvr>
                                        <p:cTn id="18" dur="500" fill="hold"/>
                                        <p:tgtEl>
                                          <p:spTgt spid="411650">
                                            <p:txEl>
                                              <p:pRg st="2" end="2"/>
                                            </p:txEl>
                                          </p:spTgt>
                                        </p:tgtEl>
                                        <p:attrNameLst>
                                          <p:attrName>ppt_y</p:attrName>
                                        </p:attrNameLst>
                                      </p:cBhvr>
                                      <p:tavLst>
                                        <p:tav tm="0">
                                          <p:val>
                                            <p:strVal val="#ppt_y-#ppt_h/2"/>
                                          </p:val>
                                        </p:tav>
                                        <p:tav tm="100000">
                                          <p:val>
                                            <p:strVal val="#ppt_y"/>
                                          </p:val>
                                        </p:tav>
                                      </p:tavLst>
                                    </p:anim>
                                    <p:anim calcmode="lin" valueType="num">
                                      <p:cBhvr>
                                        <p:cTn id="19" dur="500" fill="hold"/>
                                        <p:tgtEl>
                                          <p:spTgt spid="411650">
                                            <p:txEl>
                                              <p:pRg st="2" end="2"/>
                                            </p:txEl>
                                          </p:spTgt>
                                        </p:tgtEl>
                                        <p:attrNameLst>
                                          <p:attrName>ppt_w</p:attrName>
                                        </p:attrNameLst>
                                      </p:cBhvr>
                                      <p:tavLst>
                                        <p:tav tm="0">
                                          <p:val>
                                            <p:strVal val="#ppt_w"/>
                                          </p:val>
                                        </p:tav>
                                        <p:tav tm="100000">
                                          <p:val>
                                            <p:strVal val="#ppt_w"/>
                                          </p:val>
                                        </p:tav>
                                      </p:tavLst>
                                    </p:anim>
                                    <p:anim calcmode="lin" valueType="num">
                                      <p:cBhvr>
                                        <p:cTn id="20" dur="500" fill="hold"/>
                                        <p:tgtEl>
                                          <p:spTgt spid="411650">
                                            <p:txEl>
                                              <p:pRg st="2" end="2"/>
                                            </p:txEl>
                                          </p:spTgt>
                                        </p:tgtEl>
                                        <p:attrNameLst>
                                          <p:attrName>ppt_h</p:attrName>
                                        </p:attrNameLst>
                                      </p:cBhvr>
                                      <p:tavLst>
                                        <p:tav tm="0">
                                          <p:val>
                                            <p:fltVal val="0"/>
                                          </p:val>
                                        </p:tav>
                                        <p:tav tm="100000">
                                          <p:val>
                                            <p:strVal val="#ppt_h"/>
                                          </p:val>
                                        </p:tav>
                                      </p:tavLst>
                                    </p:anim>
                                  </p:childTnLst>
                                </p:cTn>
                              </p:par>
                              <p:par>
                                <p:cTn id="21" presetID="17" presetClass="entr" presetSubtype="1" fill="hold" grpId="0" nodeType="withEffect">
                                  <p:stCondLst>
                                    <p:cond delay="0"/>
                                  </p:stCondLst>
                                  <p:childTnLst>
                                    <p:set>
                                      <p:cBhvr>
                                        <p:cTn id="22" dur="1" fill="hold">
                                          <p:stCondLst>
                                            <p:cond delay="0"/>
                                          </p:stCondLst>
                                        </p:cTn>
                                        <p:tgtEl>
                                          <p:spTgt spid="411650">
                                            <p:txEl>
                                              <p:pRg st="4" end="4"/>
                                            </p:txEl>
                                          </p:spTgt>
                                        </p:tgtEl>
                                        <p:attrNameLst>
                                          <p:attrName>style.visibility</p:attrName>
                                        </p:attrNameLst>
                                      </p:cBhvr>
                                      <p:to>
                                        <p:strVal val="visible"/>
                                      </p:to>
                                    </p:set>
                                    <p:anim calcmode="lin" valueType="num">
                                      <p:cBhvr>
                                        <p:cTn id="23" dur="500" fill="hold"/>
                                        <p:tgtEl>
                                          <p:spTgt spid="411650">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11650">
                                            <p:txEl>
                                              <p:pRg st="4" end="4"/>
                                            </p:txEl>
                                          </p:spTgt>
                                        </p:tgtEl>
                                        <p:attrNameLst>
                                          <p:attrName>ppt_y</p:attrName>
                                        </p:attrNameLst>
                                      </p:cBhvr>
                                      <p:tavLst>
                                        <p:tav tm="0">
                                          <p:val>
                                            <p:strVal val="#ppt_y-#ppt_h/2"/>
                                          </p:val>
                                        </p:tav>
                                        <p:tav tm="100000">
                                          <p:val>
                                            <p:strVal val="#ppt_y"/>
                                          </p:val>
                                        </p:tav>
                                      </p:tavLst>
                                    </p:anim>
                                    <p:anim calcmode="lin" valueType="num">
                                      <p:cBhvr>
                                        <p:cTn id="25" dur="500" fill="hold"/>
                                        <p:tgtEl>
                                          <p:spTgt spid="411650">
                                            <p:txEl>
                                              <p:pRg st="4" end="4"/>
                                            </p:txEl>
                                          </p:spTgt>
                                        </p:tgtEl>
                                        <p:attrNameLst>
                                          <p:attrName>ppt_w</p:attrName>
                                        </p:attrNameLst>
                                      </p:cBhvr>
                                      <p:tavLst>
                                        <p:tav tm="0">
                                          <p:val>
                                            <p:strVal val="#ppt_w"/>
                                          </p:val>
                                        </p:tav>
                                        <p:tav tm="100000">
                                          <p:val>
                                            <p:strVal val="#ppt_w"/>
                                          </p:val>
                                        </p:tav>
                                      </p:tavLst>
                                    </p:anim>
                                    <p:anim calcmode="lin" valueType="num">
                                      <p:cBhvr>
                                        <p:cTn id="26" dur="500" fill="hold"/>
                                        <p:tgtEl>
                                          <p:spTgt spid="41165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0" grpId="0" build="p" autoUpdateAnimBg="0" advAuto="0"/>
      <p:bldP spid="411651"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5800" y="0"/>
            <a:ext cx="7772400" cy="1219200"/>
          </a:xfrm>
        </p:spPr>
        <p:txBody>
          <a:bodyPr/>
          <a:lstStyle/>
          <a:p>
            <a:r>
              <a:rPr lang="pt-BR" b="1" dirty="0">
                <a:solidFill>
                  <a:srgbClr val="FFFF00"/>
                </a:solidFill>
              </a:rPr>
              <a:t>Fundamentos de </a:t>
            </a:r>
            <a:r>
              <a:rPr lang="pt-BR" b="1" dirty="0" err="1" smtClean="0">
                <a:solidFill>
                  <a:srgbClr val="FFFF00"/>
                </a:solidFill>
              </a:rPr>
              <a:t>Liderazgo</a:t>
            </a:r>
            <a:endParaRPr lang="pt-BR" dirty="0"/>
          </a:p>
        </p:txBody>
      </p:sp>
      <p:sp>
        <p:nvSpPr>
          <p:cNvPr id="412675" name="AutoShape 3"/>
          <p:cNvSpPr>
            <a:spLocks noChangeArrowheads="1"/>
          </p:cNvSpPr>
          <p:nvPr/>
        </p:nvSpPr>
        <p:spPr bwMode="auto">
          <a:xfrm>
            <a:off x="1066800" y="5257800"/>
            <a:ext cx="7162800" cy="762000"/>
          </a:xfrm>
          <a:prstGeom prst="bevel">
            <a:avLst>
              <a:gd name="adj" fmla="val 12500"/>
            </a:avLst>
          </a:prstGeom>
          <a:solidFill>
            <a:srgbClr val="FFCC66"/>
          </a:solidFill>
          <a:ln w="9525">
            <a:noFill/>
            <a:miter lim="800000"/>
            <a:headEnd/>
            <a:tailEnd/>
          </a:ln>
          <a:effectLst/>
        </p:spPr>
        <p:txBody>
          <a:bodyPr wrap="none" anchor="ctr"/>
          <a:lstStyle/>
          <a:p>
            <a:r>
              <a:rPr lang="es-PY" sz="2400" dirty="0">
                <a:solidFill>
                  <a:schemeClr val="tx1"/>
                </a:solidFill>
              </a:rPr>
              <a:t>PRINCIPIOS </a:t>
            </a:r>
            <a:r>
              <a:rPr lang="es-PY" sz="2400" dirty="0" smtClean="0">
                <a:solidFill>
                  <a:schemeClr val="tx1"/>
                </a:solidFill>
              </a:rPr>
              <a:t>Y </a:t>
            </a:r>
            <a:r>
              <a:rPr lang="es-PY" sz="2400" dirty="0">
                <a:solidFill>
                  <a:schemeClr val="tx1"/>
                </a:solidFill>
              </a:rPr>
              <a:t>VALORES</a:t>
            </a:r>
          </a:p>
        </p:txBody>
      </p:sp>
      <p:sp>
        <p:nvSpPr>
          <p:cNvPr id="412676" name="AutoShape 4"/>
          <p:cNvSpPr>
            <a:spLocks noChangeArrowheads="1"/>
          </p:cNvSpPr>
          <p:nvPr/>
        </p:nvSpPr>
        <p:spPr bwMode="auto">
          <a:xfrm>
            <a:off x="3352800" y="3733800"/>
            <a:ext cx="2590800" cy="1066800"/>
          </a:xfrm>
          <a:prstGeom prst="bevel">
            <a:avLst>
              <a:gd name="adj" fmla="val 7144"/>
            </a:avLst>
          </a:prstGeom>
          <a:solidFill>
            <a:srgbClr val="FFCC66"/>
          </a:solidFill>
          <a:ln w="9525">
            <a:noFill/>
            <a:miter lim="800000"/>
            <a:headEnd/>
            <a:tailEnd/>
          </a:ln>
          <a:effectLst/>
        </p:spPr>
        <p:txBody>
          <a:bodyPr wrap="none" anchor="ctr"/>
          <a:lstStyle/>
          <a:p>
            <a:pPr algn="l"/>
            <a:r>
              <a:rPr lang="es-PY" sz="2400" dirty="0" smtClean="0">
                <a:solidFill>
                  <a:schemeClr val="tx1"/>
                </a:solidFill>
              </a:rPr>
              <a:t>ESTRATEGIA</a:t>
            </a:r>
            <a:endParaRPr lang="es-PY" sz="2400" dirty="0">
              <a:solidFill>
                <a:schemeClr val="tx1"/>
              </a:solidFill>
            </a:endParaRPr>
          </a:p>
          <a:p>
            <a:pPr algn="l"/>
            <a:r>
              <a:rPr lang="es-PY" sz="2400" dirty="0">
                <a:solidFill>
                  <a:schemeClr val="tx1"/>
                </a:solidFill>
              </a:rPr>
              <a:t>DE CAMBIO</a:t>
            </a:r>
          </a:p>
        </p:txBody>
      </p:sp>
      <p:sp>
        <p:nvSpPr>
          <p:cNvPr id="412677" name="AutoShape 5"/>
          <p:cNvSpPr>
            <a:spLocks noChangeArrowheads="1"/>
          </p:cNvSpPr>
          <p:nvPr/>
        </p:nvSpPr>
        <p:spPr bwMode="auto">
          <a:xfrm>
            <a:off x="1066800" y="3352800"/>
            <a:ext cx="2209800" cy="1752600"/>
          </a:xfrm>
          <a:prstGeom prst="bevel">
            <a:avLst>
              <a:gd name="adj" fmla="val 5264"/>
            </a:avLst>
          </a:prstGeom>
          <a:solidFill>
            <a:srgbClr val="FFCC66"/>
          </a:solidFill>
          <a:ln w="9525">
            <a:noFill/>
            <a:miter lim="800000"/>
            <a:headEnd/>
            <a:tailEnd/>
          </a:ln>
          <a:effectLst/>
        </p:spPr>
        <p:txBody>
          <a:bodyPr wrap="none" anchor="ctr"/>
          <a:lstStyle/>
          <a:p>
            <a:r>
              <a:rPr lang="es-PY" sz="2400" dirty="0" smtClean="0">
                <a:solidFill>
                  <a:schemeClr val="tx1"/>
                </a:solidFill>
              </a:rPr>
              <a:t>ESTRUCTURA</a:t>
            </a:r>
            <a:endParaRPr lang="es-PY" sz="2400" dirty="0">
              <a:solidFill>
                <a:schemeClr val="tx1"/>
              </a:solidFill>
            </a:endParaRPr>
          </a:p>
          <a:p>
            <a:r>
              <a:rPr lang="es-PY" sz="2400" dirty="0">
                <a:solidFill>
                  <a:schemeClr val="tx1"/>
                </a:solidFill>
              </a:rPr>
              <a:t>PRESENTE</a:t>
            </a:r>
          </a:p>
          <a:p>
            <a:r>
              <a:rPr lang="es-PY" sz="2400" dirty="0">
                <a:solidFill>
                  <a:schemeClr val="tx1"/>
                </a:solidFill>
              </a:rPr>
              <a:t>(CULTURA)</a:t>
            </a:r>
          </a:p>
        </p:txBody>
      </p:sp>
      <p:sp>
        <p:nvSpPr>
          <p:cNvPr id="412678" name="AutoShape 6"/>
          <p:cNvSpPr>
            <a:spLocks noChangeArrowheads="1"/>
          </p:cNvSpPr>
          <p:nvPr/>
        </p:nvSpPr>
        <p:spPr bwMode="auto">
          <a:xfrm>
            <a:off x="6019800" y="3352800"/>
            <a:ext cx="2209800" cy="1752600"/>
          </a:xfrm>
          <a:prstGeom prst="bevel">
            <a:avLst>
              <a:gd name="adj" fmla="val 5264"/>
            </a:avLst>
          </a:prstGeom>
          <a:solidFill>
            <a:srgbClr val="FFCC66"/>
          </a:solidFill>
          <a:ln w="9525">
            <a:noFill/>
            <a:miter lim="800000"/>
            <a:headEnd/>
            <a:tailEnd/>
          </a:ln>
          <a:effectLst/>
        </p:spPr>
        <p:txBody>
          <a:bodyPr wrap="none" anchor="ctr"/>
          <a:lstStyle/>
          <a:p>
            <a:r>
              <a:rPr lang="es-PY" sz="2400" dirty="0" smtClean="0">
                <a:solidFill>
                  <a:schemeClr val="tx1"/>
                </a:solidFill>
              </a:rPr>
              <a:t>VISIÓN</a:t>
            </a:r>
            <a:endParaRPr lang="es-PY" sz="2400" dirty="0">
              <a:solidFill>
                <a:schemeClr val="tx1"/>
              </a:solidFill>
            </a:endParaRPr>
          </a:p>
        </p:txBody>
      </p:sp>
      <p:sp>
        <p:nvSpPr>
          <p:cNvPr id="412679" name="AutoShape 7"/>
          <p:cNvSpPr>
            <a:spLocks noChangeArrowheads="1"/>
          </p:cNvSpPr>
          <p:nvPr/>
        </p:nvSpPr>
        <p:spPr bwMode="auto">
          <a:xfrm rot="5400000">
            <a:off x="5295900" y="4000500"/>
            <a:ext cx="838200" cy="457200"/>
          </a:xfrm>
          <a:prstGeom prst="triangle">
            <a:avLst>
              <a:gd name="adj" fmla="val 50000"/>
            </a:avLst>
          </a:prstGeom>
          <a:solidFill>
            <a:srgbClr val="FF3300"/>
          </a:solidFill>
          <a:ln w="9525">
            <a:solidFill>
              <a:schemeClr val="tx1"/>
            </a:solidFill>
            <a:miter lim="800000"/>
            <a:headEnd/>
            <a:tailEnd/>
          </a:ln>
          <a:effectLst/>
        </p:spPr>
        <p:txBody>
          <a:bodyPr wrap="none" anchor="ctr"/>
          <a:lstStyle/>
          <a:p>
            <a:endParaRPr lang="es-PY"/>
          </a:p>
        </p:txBody>
      </p:sp>
      <p:grpSp>
        <p:nvGrpSpPr>
          <p:cNvPr id="412680" name="Group 8"/>
          <p:cNvGrpSpPr>
            <a:grpSpLocks/>
          </p:cNvGrpSpPr>
          <p:nvPr/>
        </p:nvGrpSpPr>
        <p:grpSpPr bwMode="auto">
          <a:xfrm>
            <a:off x="990600" y="1524000"/>
            <a:ext cx="7315200" cy="1676400"/>
            <a:chOff x="480" y="960"/>
            <a:chExt cx="4608" cy="1056"/>
          </a:xfrm>
        </p:grpSpPr>
        <p:sp>
          <p:nvSpPr>
            <p:cNvPr id="412681" name="AutoShape 9"/>
            <p:cNvSpPr>
              <a:spLocks noChangeArrowheads="1"/>
            </p:cNvSpPr>
            <p:nvPr/>
          </p:nvSpPr>
          <p:spPr bwMode="auto">
            <a:xfrm>
              <a:off x="480" y="960"/>
              <a:ext cx="4608" cy="1056"/>
            </a:xfrm>
            <a:prstGeom prst="triangle">
              <a:avLst>
                <a:gd name="adj" fmla="val 50000"/>
              </a:avLst>
            </a:prstGeom>
            <a:solidFill>
              <a:srgbClr val="FF3300"/>
            </a:solidFill>
            <a:ln w="9525">
              <a:solidFill>
                <a:schemeClr val="tx1"/>
              </a:solidFill>
              <a:miter lim="800000"/>
              <a:headEnd/>
              <a:tailEnd/>
            </a:ln>
            <a:effectLst/>
          </p:spPr>
          <p:txBody>
            <a:bodyPr wrap="none" anchor="ctr"/>
            <a:lstStyle/>
            <a:p>
              <a:endParaRPr lang="es-PY"/>
            </a:p>
          </p:txBody>
        </p:sp>
        <p:sp>
          <p:nvSpPr>
            <p:cNvPr id="412682" name="Text Box 10"/>
            <p:cNvSpPr txBox="1">
              <a:spLocks noChangeArrowheads="1"/>
            </p:cNvSpPr>
            <p:nvPr/>
          </p:nvSpPr>
          <p:spPr bwMode="auto">
            <a:xfrm>
              <a:off x="1392" y="1536"/>
              <a:ext cx="2880" cy="404"/>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pPr>
              <a:r>
                <a:rPr lang="es-PY" sz="3600" b="0" dirty="0" smtClean="0">
                  <a:latin typeface="Arial Black" pitchFamily="34" charset="0"/>
                </a:rPr>
                <a:t>LIDERAZGO</a:t>
              </a:r>
              <a:endParaRPr lang="es-PY" sz="3600" b="0" dirty="0">
                <a:latin typeface="Arial Black" pitchFamily="34" charset="0"/>
              </a:endParaRPr>
            </a:p>
          </p:txBody>
        </p:sp>
      </p:grpSp>
    </p:spTree>
  </p:cSld>
  <p:clrMapOvr>
    <a:masterClrMapping/>
  </p:clrMapOvr>
  <p:transition advTm="640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2675"/>
                                        </p:tgtEl>
                                        <p:attrNameLst>
                                          <p:attrName>style.visibility</p:attrName>
                                        </p:attrNameLst>
                                      </p:cBhvr>
                                      <p:to>
                                        <p:strVal val="visible"/>
                                      </p:to>
                                    </p:set>
                                    <p:animEffect transition="in" filter="slide(fromBottom)">
                                      <p:cBhvr>
                                        <p:cTn id="7" dur="500"/>
                                        <p:tgtEl>
                                          <p:spTgt spid="4126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7"/>
                                        </p:tgtEl>
                                        <p:attrNameLst>
                                          <p:attrName>style.visibility</p:attrName>
                                        </p:attrNameLst>
                                      </p:cBhvr>
                                      <p:to>
                                        <p:strVal val="visible"/>
                                      </p:to>
                                    </p:set>
                                    <p:animEffect transition="in" filter="wipe(left)">
                                      <p:cBhvr>
                                        <p:cTn id="12" dur="500"/>
                                        <p:tgtEl>
                                          <p:spTgt spid="4126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6"/>
                                        </p:tgtEl>
                                        <p:attrNameLst>
                                          <p:attrName>style.visibility</p:attrName>
                                        </p:attrNameLst>
                                      </p:cBhvr>
                                      <p:to>
                                        <p:strVal val="visible"/>
                                      </p:to>
                                    </p:set>
                                    <p:animEffect transition="in" filter="wipe(left)">
                                      <p:cBhvr>
                                        <p:cTn id="17" dur="500"/>
                                        <p:tgtEl>
                                          <p:spTgt spid="412676"/>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412679"/>
                                        </p:tgtEl>
                                        <p:attrNameLst>
                                          <p:attrName>style.visibility</p:attrName>
                                        </p:attrNameLst>
                                      </p:cBhvr>
                                      <p:to>
                                        <p:strVal val="visible"/>
                                      </p:to>
                                    </p:set>
                                    <p:anim calcmode="lin" valueType="num">
                                      <p:cBhvr>
                                        <p:cTn id="21" dur="500" fill="hold"/>
                                        <p:tgtEl>
                                          <p:spTgt spid="412679"/>
                                        </p:tgtEl>
                                        <p:attrNameLst>
                                          <p:attrName>ppt_x</p:attrName>
                                        </p:attrNameLst>
                                      </p:cBhvr>
                                      <p:tavLst>
                                        <p:tav tm="0">
                                          <p:val>
                                            <p:strVal val="#ppt_x-#ppt_w/2"/>
                                          </p:val>
                                        </p:tav>
                                        <p:tav tm="100000">
                                          <p:val>
                                            <p:strVal val="#ppt_x"/>
                                          </p:val>
                                        </p:tav>
                                      </p:tavLst>
                                    </p:anim>
                                    <p:anim calcmode="lin" valueType="num">
                                      <p:cBhvr>
                                        <p:cTn id="22" dur="500" fill="hold"/>
                                        <p:tgtEl>
                                          <p:spTgt spid="412679"/>
                                        </p:tgtEl>
                                        <p:attrNameLst>
                                          <p:attrName>ppt_y</p:attrName>
                                        </p:attrNameLst>
                                      </p:cBhvr>
                                      <p:tavLst>
                                        <p:tav tm="0">
                                          <p:val>
                                            <p:strVal val="#ppt_y"/>
                                          </p:val>
                                        </p:tav>
                                        <p:tav tm="100000">
                                          <p:val>
                                            <p:strVal val="#ppt_y"/>
                                          </p:val>
                                        </p:tav>
                                      </p:tavLst>
                                    </p:anim>
                                    <p:anim calcmode="lin" valueType="num">
                                      <p:cBhvr>
                                        <p:cTn id="23" dur="500" fill="hold"/>
                                        <p:tgtEl>
                                          <p:spTgt spid="412679"/>
                                        </p:tgtEl>
                                        <p:attrNameLst>
                                          <p:attrName>ppt_w</p:attrName>
                                        </p:attrNameLst>
                                      </p:cBhvr>
                                      <p:tavLst>
                                        <p:tav tm="0">
                                          <p:val>
                                            <p:fltVal val="0"/>
                                          </p:val>
                                        </p:tav>
                                        <p:tav tm="100000">
                                          <p:val>
                                            <p:strVal val="#ppt_w"/>
                                          </p:val>
                                        </p:tav>
                                      </p:tavLst>
                                    </p:anim>
                                    <p:anim calcmode="lin" valueType="num">
                                      <p:cBhvr>
                                        <p:cTn id="24" dur="500" fill="hold"/>
                                        <p:tgtEl>
                                          <p:spTgt spid="41267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12678"/>
                                        </p:tgtEl>
                                        <p:attrNameLst>
                                          <p:attrName>style.visibility</p:attrName>
                                        </p:attrNameLst>
                                      </p:cBhvr>
                                      <p:to>
                                        <p:strVal val="visible"/>
                                      </p:to>
                                    </p:set>
                                    <p:animEffect transition="in" filter="slide(fromLeft)">
                                      <p:cBhvr>
                                        <p:cTn id="29" dur="500"/>
                                        <p:tgtEl>
                                          <p:spTgt spid="41267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412680"/>
                                        </p:tgtEl>
                                        <p:attrNameLst>
                                          <p:attrName>style.visibility</p:attrName>
                                        </p:attrNameLst>
                                      </p:cBhvr>
                                      <p:to>
                                        <p:strVal val="visible"/>
                                      </p:to>
                                    </p:set>
                                    <p:animEffect transition="in" filter="slide(fromBottom)">
                                      <p:cBhvr>
                                        <p:cTn id="34" dur="500"/>
                                        <p:tgtEl>
                                          <p:spTgt spid="412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animBg="1" autoUpdateAnimBg="0"/>
      <p:bldP spid="412676" grpId="0" animBg="1" autoUpdateAnimBg="0"/>
      <p:bldP spid="412677" grpId="0" animBg="1" autoUpdateAnimBg="0"/>
      <p:bldP spid="412678" grpId="0" animBg="1" autoUpdateAnimBg="0"/>
      <p:bldP spid="41267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698" name="Rectangle 2"/>
          <p:cNvSpPr>
            <a:spLocks noGrp="1" noChangeArrowheads="1"/>
          </p:cNvSpPr>
          <p:nvPr>
            <p:ph type="body" idx="4294967295"/>
          </p:nvPr>
        </p:nvSpPr>
        <p:spPr>
          <a:xfrm>
            <a:off x="914400" y="2362200"/>
            <a:ext cx="7848600" cy="3810000"/>
          </a:xfrm>
        </p:spPr>
        <p:txBody>
          <a:bodyPr/>
          <a:lstStyle/>
          <a:p>
            <a:pPr>
              <a:lnSpc>
                <a:spcPct val="125000"/>
              </a:lnSpc>
              <a:buFont typeface="Symbol" pitchFamily="18" charset="2"/>
              <a:buNone/>
            </a:pPr>
            <a:r>
              <a:rPr lang="pt-BR" sz="2800" b="1" dirty="0">
                <a:solidFill>
                  <a:srgbClr val="00FF00"/>
                </a:solidFill>
              </a:rPr>
              <a:t>  </a:t>
            </a:r>
            <a:r>
              <a:rPr lang="es-PY" sz="2800" b="1" dirty="0" smtClean="0">
                <a:solidFill>
                  <a:srgbClr val="00FF00"/>
                </a:solidFill>
              </a:rPr>
              <a:t>“Es un estilo de liderazgo que va más allá de la motivación, para un rendimiento más allá de las expectativas, inspirando para realizar una misión superior a los intereses personales e instilando confianza para alcanzar un desempeño superior” </a:t>
            </a:r>
          </a:p>
          <a:p>
            <a:pPr algn="r">
              <a:lnSpc>
                <a:spcPct val="125000"/>
              </a:lnSpc>
              <a:buFont typeface="Symbol" pitchFamily="18" charset="2"/>
              <a:buNone/>
            </a:pPr>
            <a:r>
              <a:rPr lang="es-PY" sz="2800" b="1" dirty="0" smtClean="0">
                <a:solidFill>
                  <a:srgbClr val="00FF00"/>
                </a:solidFill>
              </a:rPr>
              <a:t>(</a:t>
            </a:r>
            <a:r>
              <a:rPr lang="es-PY" sz="2800" b="1" dirty="0" err="1" smtClean="0">
                <a:solidFill>
                  <a:srgbClr val="00FF00"/>
                </a:solidFill>
              </a:rPr>
              <a:t>Carlson</a:t>
            </a:r>
            <a:r>
              <a:rPr lang="es-PY" sz="2800" b="1" dirty="0" smtClean="0">
                <a:solidFill>
                  <a:srgbClr val="00FF00"/>
                </a:solidFill>
              </a:rPr>
              <a:t> e </a:t>
            </a:r>
            <a:r>
              <a:rPr lang="es-PY" sz="2800" b="1" dirty="0" err="1" smtClean="0">
                <a:solidFill>
                  <a:srgbClr val="00FF00"/>
                </a:solidFill>
              </a:rPr>
              <a:t>Perrewe</a:t>
            </a:r>
            <a:r>
              <a:rPr lang="es-PY" sz="2800" b="1" dirty="0" smtClean="0">
                <a:solidFill>
                  <a:srgbClr val="00FF00"/>
                </a:solidFill>
              </a:rPr>
              <a:t>, 1995) . </a:t>
            </a:r>
            <a:endParaRPr lang="es-PY" sz="2800" b="1" dirty="0">
              <a:solidFill>
                <a:srgbClr val="00FF00"/>
              </a:solidFill>
            </a:endParaRPr>
          </a:p>
        </p:txBody>
      </p:sp>
      <p:sp>
        <p:nvSpPr>
          <p:cNvPr id="413699" name="Rectangle 3"/>
          <p:cNvSpPr>
            <a:spLocks noGrp="1" noChangeArrowheads="1"/>
          </p:cNvSpPr>
          <p:nvPr>
            <p:ph type="title"/>
          </p:nvPr>
        </p:nvSpPr>
        <p:spPr>
          <a:xfrm>
            <a:off x="685800" y="228600"/>
            <a:ext cx="7772400" cy="609600"/>
          </a:xfrm>
          <a:noFill/>
          <a:ln/>
        </p:spPr>
        <p:txBody>
          <a:bodyPr/>
          <a:lstStyle/>
          <a:p>
            <a:r>
              <a:rPr lang="pt-BR" sz="3200" b="1" dirty="0" smtClean="0">
                <a:solidFill>
                  <a:srgbClr val="FFFF00"/>
                </a:solidFill>
              </a:rPr>
              <a:t>LIDERAZGO </a:t>
            </a:r>
            <a:r>
              <a:rPr lang="pt-BR" sz="3200" b="1" dirty="0">
                <a:solidFill>
                  <a:srgbClr val="FFFF00"/>
                </a:solidFill>
              </a:rPr>
              <a:t>TRANSFORMACIONAL</a:t>
            </a:r>
            <a:endParaRPr lang="pt-BR" sz="3200" dirty="0">
              <a:solidFill>
                <a:srgbClr val="FFFF00"/>
              </a:solidFill>
            </a:endParaRPr>
          </a:p>
        </p:txBody>
      </p:sp>
      <p:sp>
        <p:nvSpPr>
          <p:cNvPr id="413700" name="Rectangle 4"/>
          <p:cNvSpPr>
            <a:spLocks noChangeArrowheads="1"/>
          </p:cNvSpPr>
          <p:nvPr/>
        </p:nvSpPr>
        <p:spPr bwMode="auto">
          <a:xfrm>
            <a:off x="914400" y="1371600"/>
            <a:ext cx="2590800" cy="5334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solidFill>
                  <a:schemeClr val="hlink"/>
                </a:solidFill>
                <a:latin typeface="Times New Roman" pitchFamily="18" charset="0"/>
              </a:rPr>
              <a:t>Definiciones</a:t>
            </a:r>
            <a:endParaRPr lang="es-PY" sz="3200" dirty="0">
              <a:solidFill>
                <a:schemeClr val="hlink"/>
              </a:solidFill>
              <a:latin typeface="Times New Roman" pitchFamily="18" charset="0"/>
            </a:endParaRPr>
          </a:p>
        </p:txBody>
      </p:sp>
    </p:spTree>
  </p:cSld>
  <p:clrMapOvr>
    <a:masterClrMapping/>
  </p:clrMapOvr>
  <p:transition advTm="33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3699"/>
                                        </p:tgtEl>
                                        <p:attrNameLst>
                                          <p:attrName>style.visibility</p:attrName>
                                        </p:attrNameLst>
                                      </p:cBhvr>
                                      <p:to>
                                        <p:strVal val="visible"/>
                                      </p:to>
                                    </p:set>
                                    <p:animEffect transition="in" filter="wipe(left)">
                                      <p:cBhvr>
                                        <p:cTn id="7" dur="500"/>
                                        <p:tgtEl>
                                          <p:spTgt spid="413699"/>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13700"/>
                                        </p:tgtEl>
                                        <p:attrNameLst>
                                          <p:attrName>style.visibility</p:attrName>
                                        </p:attrNameLst>
                                      </p:cBhvr>
                                      <p:to>
                                        <p:strVal val="visible"/>
                                      </p:to>
                                    </p:set>
                                    <p:animEffect transition="in" filter="box(out)">
                                      <p:cBhvr>
                                        <p:cTn id="11" dur="500"/>
                                        <p:tgtEl>
                                          <p:spTgt spid="413700"/>
                                        </p:tgtEl>
                                      </p:cBhvr>
                                    </p:animEffect>
                                  </p:childTnLst>
                                </p:cTn>
                              </p:par>
                            </p:childTnLst>
                          </p:cTn>
                        </p:par>
                        <p:par>
                          <p:cTn id="12" fill="hold">
                            <p:stCondLst>
                              <p:cond delay="1000"/>
                            </p:stCondLst>
                            <p:childTnLst>
                              <p:par>
                                <p:cTn id="13" presetID="17" presetClass="entr" presetSubtype="1" fill="hold" grpId="0" nodeType="afterEffect">
                                  <p:stCondLst>
                                    <p:cond delay="0"/>
                                  </p:stCondLst>
                                  <p:childTnLst>
                                    <p:set>
                                      <p:cBhvr>
                                        <p:cTn id="14" dur="1" fill="hold">
                                          <p:stCondLst>
                                            <p:cond delay="0"/>
                                          </p:stCondLst>
                                        </p:cTn>
                                        <p:tgtEl>
                                          <p:spTgt spid="413698"/>
                                        </p:tgtEl>
                                        <p:attrNameLst>
                                          <p:attrName>style.visibility</p:attrName>
                                        </p:attrNameLst>
                                      </p:cBhvr>
                                      <p:to>
                                        <p:strVal val="visible"/>
                                      </p:to>
                                    </p:set>
                                    <p:anim calcmode="lin" valueType="num">
                                      <p:cBhvr>
                                        <p:cTn id="15" dur="500" fill="hold"/>
                                        <p:tgtEl>
                                          <p:spTgt spid="413698"/>
                                        </p:tgtEl>
                                        <p:attrNameLst>
                                          <p:attrName>ppt_x</p:attrName>
                                        </p:attrNameLst>
                                      </p:cBhvr>
                                      <p:tavLst>
                                        <p:tav tm="0">
                                          <p:val>
                                            <p:strVal val="#ppt_x"/>
                                          </p:val>
                                        </p:tav>
                                        <p:tav tm="100000">
                                          <p:val>
                                            <p:strVal val="#ppt_x"/>
                                          </p:val>
                                        </p:tav>
                                      </p:tavLst>
                                    </p:anim>
                                    <p:anim calcmode="lin" valueType="num">
                                      <p:cBhvr>
                                        <p:cTn id="16" dur="500" fill="hold"/>
                                        <p:tgtEl>
                                          <p:spTgt spid="413698"/>
                                        </p:tgtEl>
                                        <p:attrNameLst>
                                          <p:attrName>ppt_y</p:attrName>
                                        </p:attrNameLst>
                                      </p:cBhvr>
                                      <p:tavLst>
                                        <p:tav tm="0">
                                          <p:val>
                                            <p:strVal val="#ppt_y-#ppt_h/2"/>
                                          </p:val>
                                        </p:tav>
                                        <p:tav tm="100000">
                                          <p:val>
                                            <p:strVal val="#ppt_y"/>
                                          </p:val>
                                        </p:tav>
                                      </p:tavLst>
                                    </p:anim>
                                    <p:anim calcmode="lin" valueType="num">
                                      <p:cBhvr>
                                        <p:cTn id="17" dur="500" fill="hold"/>
                                        <p:tgtEl>
                                          <p:spTgt spid="413698"/>
                                        </p:tgtEl>
                                        <p:attrNameLst>
                                          <p:attrName>ppt_w</p:attrName>
                                        </p:attrNameLst>
                                      </p:cBhvr>
                                      <p:tavLst>
                                        <p:tav tm="0">
                                          <p:val>
                                            <p:strVal val="#ppt_w"/>
                                          </p:val>
                                        </p:tav>
                                        <p:tav tm="100000">
                                          <p:val>
                                            <p:strVal val="#ppt_w"/>
                                          </p:val>
                                        </p:tav>
                                      </p:tavLst>
                                    </p:anim>
                                    <p:anim calcmode="lin" valueType="num">
                                      <p:cBhvr>
                                        <p:cTn id="18" dur="500" fill="hold"/>
                                        <p:tgtEl>
                                          <p:spTgt spid="413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autoUpdateAnimBg="0"/>
      <p:bldP spid="413699" grpId="0" autoUpdateAnimBg="0"/>
      <p:bldP spid="413700"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0"/>
            <a:ext cx="7772400" cy="1066800"/>
          </a:xfrm>
        </p:spPr>
        <p:txBody>
          <a:bodyPr/>
          <a:lstStyle/>
          <a:p>
            <a:r>
              <a:rPr lang="pt-BR" sz="3200" b="1" dirty="0" smtClean="0">
                <a:solidFill>
                  <a:srgbClr val="FFFF00"/>
                </a:solidFill>
              </a:rPr>
              <a:t>LIDERAZGO </a:t>
            </a:r>
            <a:r>
              <a:rPr lang="pt-BR" sz="3200" b="1" dirty="0">
                <a:solidFill>
                  <a:srgbClr val="FFFF00"/>
                </a:solidFill>
              </a:rPr>
              <a:t>TRANSFORMACIONAL</a:t>
            </a:r>
          </a:p>
        </p:txBody>
      </p:sp>
      <p:sp>
        <p:nvSpPr>
          <p:cNvPr id="414723" name="Rectangle 3"/>
          <p:cNvSpPr>
            <a:spLocks noGrp="1" noChangeArrowheads="1"/>
          </p:cNvSpPr>
          <p:nvPr>
            <p:ph type="body" idx="4294967295"/>
          </p:nvPr>
        </p:nvSpPr>
        <p:spPr>
          <a:xfrm>
            <a:off x="1981200" y="1752600"/>
            <a:ext cx="6553200" cy="4724400"/>
          </a:xfrm>
        </p:spPr>
        <p:txBody>
          <a:bodyPr/>
          <a:lstStyle/>
          <a:p>
            <a:pPr marL="571500" indent="-571500" algn="just">
              <a:lnSpc>
                <a:spcPct val="125000"/>
              </a:lnSpc>
            </a:pPr>
            <a:r>
              <a:rPr lang="es-PY" sz="3000" b="1" dirty="0" smtClean="0">
                <a:solidFill>
                  <a:srgbClr val="00FF00"/>
                </a:solidFill>
              </a:rPr>
              <a:t>Relacionamiento entre Personas.   </a:t>
            </a:r>
          </a:p>
          <a:p>
            <a:pPr marL="571500" indent="-571500" algn="just">
              <a:lnSpc>
                <a:spcPct val="125000"/>
              </a:lnSpc>
            </a:pPr>
            <a:r>
              <a:rPr lang="es-PY" sz="3000" b="1" dirty="0" smtClean="0">
                <a:solidFill>
                  <a:srgbClr val="00FF00"/>
                </a:solidFill>
              </a:rPr>
              <a:t>Carismático o Inspirativo.   </a:t>
            </a:r>
          </a:p>
          <a:p>
            <a:pPr marL="571500" indent="-571500" algn="just">
              <a:lnSpc>
                <a:spcPct val="125000"/>
              </a:lnSpc>
            </a:pPr>
            <a:r>
              <a:rPr lang="es-PY" sz="3000" b="1" dirty="0" smtClean="0">
                <a:solidFill>
                  <a:srgbClr val="00FF00"/>
                </a:solidFill>
              </a:rPr>
              <a:t>Personal.   </a:t>
            </a:r>
          </a:p>
          <a:p>
            <a:pPr marL="571500" indent="-571500" algn="just">
              <a:lnSpc>
                <a:spcPct val="125000"/>
              </a:lnSpc>
            </a:pPr>
            <a:r>
              <a:rPr lang="es-PY" sz="3000" b="1" dirty="0" smtClean="0">
                <a:solidFill>
                  <a:srgbClr val="00FF00"/>
                </a:solidFill>
              </a:rPr>
              <a:t>Intelectualmente Estimulante.   </a:t>
            </a:r>
          </a:p>
          <a:p>
            <a:pPr marL="571500" indent="-571500" algn="just">
              <a:lnSpc>
                <a:spcPct val="125000"/>
              </a:lnSpc>
            </a:pPr>
            <a:r>
              <a:rPr lang="es-PY" sz="3000" b="1" dirty="0" smtClean="0">
                <a:solidFill>
                  <a:srgbClr val="00FF00"/>
                </a:solidFill>
              </a:rPr>
              <a:t>Transaccional y Transformacional.   </a:t>
            </a:r>
          </a:p>
          <a:p>
            <a:pPr marL="571500" indent="-571500" algn="just">
              <a:lnSpc>
                <a:spcPct val="125000"/>
              </a:lnSpc>
            </a:pPr>
            <a:r>
              <a:rPr lang="es-PY" sz="3000" b="1" dirty="0" smtClean="0">
                <a:solidFill>
                  <a:srgbClr val="00FF00"/>
                </a:solidFill>
              </a:rPr>
              <a:t>Cooperativo.   </a:t>
            </a:r>
          </a:p>
          <a:p>
            <a:pPr marL="571500" indent="-571500" algn="just">
              <a:lnSpc>
                <a:spcPct val="125000"/>
              </a:lnSpc>
            </a:pPr>
            <a:r>
              <a:rPr lang="es-PY" sz="3000" b="1" dirty="0" smtClean="0">
                <a:solidFill>
                  <a:srgbClr val="00FF00"/>
                </a:solidFill>
              </a:rPr>
              <a:t>Limitado por el Contexto.  </a:t>
            </a:r>
            <a:endParaRPr lang="es-PY" sz="3000" b="1" dirty="0">
              <a:solidFill>
                <a:srgbClr val="00FF00"/>
              </a:solidFill>
            </a:endParaRPr>
          </a:p>
        </p:txBody>
      </p:sp>
      <p:sp>
        <p:nvSpPr>
          <p:cNvPr id="414724" name="Rectangle 4"/>
          <p:cNvSpPr>
            <a:spLocks noChangeArrowheads="1"/>
          </p:cNvSpPr>
          <p:nvPr/>
        </p:nvSpPr>
        <p:spPr bwMode="auto">
          <a:xfrm>
            <a:off x="1143000" y="990600"/>
            <a:ext cx="2590800" cy="685800"/>
          </a:xfrm>
          <a:prstGeom prst="rect">
            <a:avLst/>
          </a:prstGeom>
          <a:noFill/>
          <a:ln w="9525">
            <a:noFill/>
            <a:miter lim="800000"/>
            <a:headEnd/>
            <a:tailEnd/>
          </a:ln>
        </p:spPr>
        <p:txBody>
          <a:bodyPr/>
          <a:lstStyle/>
          <a:p>
            <a:pPr marL="857250" indent="-857250" algn="l" eaLnBrk="1" hangingPunct="1">
              <a:spcBef>
                <a:spcPct val="20000"/>
              </a:spcBef>
              <a:buClr>
                <a:srgbClr val="CCFFFF"/>
              </a:buClr>
              <a:buFont typeface="Symbol" pitchFamily="18" charset="2"/>
              <a:buNone/>
            </a:pPr>
            <a:r>
              <a:rPr lang="pt-BR" sz="3600" dirty="0">
                <a:latin typeface="Times New Roman" pitchFamily="18" charset="0"/>
                <a:sym typeface="Wingdings" pitchFamily="2" charset="2"/>
              </a:rPr>
              <a:t>  </a:t>
            </a:r>
            <a:r>
              <a:rPr lang="pt-BR" sz="3600" dirty="0" smtClean="0">
                <a:latin typeface="Times New Roman" pitchFamily="18" charset="0"/>
                <a:sym typeface="Wingdings" pitchFamily="2" charset="2"/>
              </a:rPr>
              <a:t>ES</a:t>
            </a:r>
            <a:r>
              <a:rPr lang="pt-BR" sz="3600" dirty="0" smtClean="0">
                <a:latin typeface="Times New Roman" pitchFamily="18" charset="0"/>
              </a:rPr>
              <a:t>:</a:t>
            </a:r>
            <a:endParaRPr lang="pt-BR" sz="3600" dirty="0">
              <a:solidFill>
                <a:srgbClr val="00FF00"/>
              </a:solidFill>
              <a:latin typeface="Times New Roman" pitchFamily="18" charset="0"/>
            </a:endParaRPr>
          </a:p>
        </p:txBody>
      </p:sp>
    </p:spTree>
  </p:cSld>
  <p:clrMapOvr>
    <a:masterClrMapping/>
  </p:clrMapOvr>
  <p:transition advTm="301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22"/>
                                        </p:tgtEl>
                                        <p:attrNameLst>
                                          <p:attrName>style.visibility</p:attrName>
                                        </p:attrNameLst>
                                      </p:cBhvr>
                                      <p:to>
                                        <p:strVal val="visible"/>
                                      </p:to>
                                    </p:set>
                                    <p:animEffect transition="in" filter="wipe(left)">
                                      <p:cBhvr>
                                        <p:cTn id="7" dur="500"/>
                                        <p:tgtEl>
                                          <p:spTgt spid="4147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4724">
                                            <p:txEl>
                                              <p:pRg st="0" end="0"/>
                                            </p:txEl>
                                          </p:spTgt>
                                        </p:tgtEl>
                                        <p:attrNameLst>
                                          <p:attrName>style.visibility</p:attrName>
                                        </p:attrNameLst>
                                      </p:cBhvr>
                                      <p:to>
                                        <p:strVal val="visible"/>
                                      </p:to>
                                    </p:set>
                                    <p:animEffect transition="in" filter="wipe(left)">
                                      <p:cBhvr>
                                        <p:cTn id="11" dur="500"/>
                                        <p:tgtEl>
                                          <p:spTgt spid="4147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723">
                                            <p:txEl>
                                              <p:pRg st="0" end="0"/>
                                            </p:txEl>
                                          </p:spTgt>
                                        </p:tgtEl>
                                        <p:attrNameLst>
                                          <p:attrName>style.visibility</p:attrName>
                                        </p:attrNameLst>
                                      </p:cBhvr>
                                      <p:to>
                                        <p:strVal val="visible"/>
                                      </p:to>
                                    </p:set>
                                    <p:animEffect transition="in" filter="wipe(left)">
                                      <p:cBhvr>
                                        <p:cTn id="15" dur="500"/>
                                        <p:tgtEl>
                                          <p:spTgt spid="41472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4723">
                                            <p:txEl>
                                              <p:pRg st="1" end="1"/>
                                            </p:txEl>
                                          </p:spTgt>
                                        </p:tgtEl>
                                        <p:attrNameLst>
                                          <p:attrName>style.visibility</p:attrName>
                                        </p:attrNameLst>
                                      </p:cBhvr>
                                      <p:to>
                                        <p:strVal val="visible"/>
                                      </p:to>
                                    </p:set>
                                    <p:animEffect transition="in" filter="wipe(left)">
                                      <p:cBhvr>
                                        <p:cTn id="19" dur="500"/>
                                        <p:tgtEl>
                                          <p:spTgt spid="414723">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4723">
                                            <p:txEl>
                                              <p:pRg st="2" end="2"/>
                                            </p:txEl>
                                          </p:spTgt>
                                        </p:tgtEl>
                                        <p:attrNameLst>
                                          <p:attrName>style.visibility</p:attrName>
                                        </p:attrNameLst>
                                      </p:cBhvr>
                                      <p:to>
                                        <p:strVal val="visible"/>
                                      </p:to>
                                    </p:set>
                                    <p:animEffect transition="in" filter="wipe(left)">
                                      <p:cBhvr>
                                        <p:cTn id="23" dur="500"/>
                                        <p:tgtEl>
                                          <p:spTgt spid="414723">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14723">
                                            <p:txEl>
                                              <p:pRg st="3" end="3"/>
                                            </p:txEl>
                                          </p:spTgt>
                                        </p:tgtEl>
                                        <p:attrNameLst>
                                          <p:attrName>style.visibility</p:attrName>
                                        </p:attrNameLst>
                                      </p:cBhvr>
                                      <p:to>
                                        <p:strVal val="visible"/>
                                      </p:to>
                                    </p:set>
                                    <p:animEffect transition="in" filter="wipe(left)">
                                      <p:cBhvr>
                                        <p:cTn id="27" dur="500"/>
                                        <p:tgtEl>
                                          <p:spTgt spid="414723">
                                            <p:txEl>
                                              <p:pRg st="3" end="3"/>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14723">
                                            <p:txEl>
                                              <p:pRg st="4" end="4"/>
                                            </p:txEl>
                                          </p:spTgt>
                                        </p:tgtEl>
                                        <p:attrNameLst>
                                          <p:attrName>style.visibility</p:attrName>
                                        </p:attrNameLst>
                                      </p:cBhvr>
                                      <p:to>
                                        <p:strVal val="visible"/>
                                      </p:to>
                                    </p:set>
                                    <p:animEffect transition="in" filter="wipe(left)">
                                      <p:cBhvr>
                                        <p:cTn id="31" dur="500"/>
                                        <p:tgtEl>
                                          <p:spTgt spid="414723">
                                            <p:txEl>
                                              <p:pRg st="4" end="4"/>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14723">
                                            <p:txEl>
                                              <p:pRg st="5" end="5"/>
                                            </p:txEl>
                                          </p:spTgt>
                                        </p:tgtEl>
                                        <p:attrNameLst>
                                          <p:attrName>style.visibility</p:attrName>
                                        </p:attrNameLst>
                                      </p:cBhvr>
                                      <p:to>
                                        <p:strVal val="visible"/>
                                      </p:to>
                                    </p:set>
                                    <p:animEffect transition="in" filter="wipe(left)">
                                      <p:cBhvr>
                                        <p:cTn id="35" dur="500"/>
                                        <p:tgtEl>
                                          <p:spTgt spid="414723">
                                            <p:txEl>
                                              <p:pRg st="5" end="5"/>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14723">
                                            <p:txEl>
                                              <p:pRg st="6" end="6"/>
                                            </p:txEl>
                                          </p:spTgt>
                                        </p:tgtEl>
                                        <p:attrNameLst>
                                          <p:attrName>style.visibility</p:attrName>
                                        </p:attrNameLst>
                                      </p:cBhvr>
                                      <p:to>
                                        <p:strVal val="visible"/>
                                      </p:to>
                                    </p:set>
                                    <p:animEffect transition="in" filter="wipe(left)">
                                      <p:cBhvr>
                                        <p:cTn id="39" dur="500"/>
                                        <p:tgtEl>
                                          <p:spTgt spid="414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2" grpId="0" autoUpdateAnimBg="0"/>
      <p:bldP spid="414723" grpId="0" build="p" autoUpdateAnimBg="0" advAuto="0"/>
      <p:bldP spid="414724" grpId="0" build="p" autoUpdateAnimBg="0" advAuto="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body" idx="4294967295"/>
          </p:nvPr>
        </p:nvSpPr>
        <p:spPr>
          <a:xfrm>
            <a:off x="1828800" y="2057400"/>
            <a:ext cx="6553200" cy="4343400"/>
          </a:xfrm>
        </p:spPr>
        <p:txBody>
          <a:bodyPr/>
          <a:lstStyle/>
          <a:p>
            <a:pPr marL="666750" indent="-666750">
              <a:lnSpc>
                <a:spcPct val="125000"/>
              </a:lnSpc>
            </a:pPr>
            <a:r>
              <a:rPr lang="es-PY" sz="3000" b="1" dirty="0" smtClean="0">
                <a:solidFill>
                  <a:srgbClr val="00FF00"/>
                </a:solidFill>
                <a:sym typeface="Wingdings" pitchFamily="2" charset="2"/>
              </a:rPr>
              <a:t>sensación</a:t>
            </a:r>
            <a:r>
              <a:rPr lang="es-PY" sz="3000" b="1" dirty="0" smtClean="0">
                <a:solidFill>
                  <a:srgbClr val="00FF00"/>
                </a:solidFill>
              </a:rPr>
              <a:t> de propósito, una visión y  un enfoque.   </a:t>
            </a:r>
          </a:p>
          <a:p>
            <a:pPr marL="666750" indent="-666750">
              <a:lnSpc>
                <a:spcPct val="125000"/>
              </a:lnSpc>
            </a:pPr>
            <a:r>
              <a:rPr lang="es-PY" sz="3000" b="1" dirty="0" smtClean="0">
                <a:solidFill>
                  <a:srgbClr val="00FF00"/>
                </a:solidFill>
              </a:rPr>
              <a:t>estructura para planear.   </a:t>
            </a:r>
          </a:p>
          <a:p>
            <a:pPr marL="666750" indent="-666750">
              <a:lnSpc>
                <a:spcPct val="125000"/>
              </a:lnSpc>
            </a:pPr>
            <a:r>
              <a:rPr lang="es-PY" sz="3000" b="1" dirty="0" smtClean="0">
                <a:solidFill>
                  <a:srgbClr val="00FF00"/>
                </a:solidFill>
              </a:rPr>
              <a:t>proceso de tomar decisiones cooperativo.   </a:t>
            </a:r>
          </a:p>
          <a:p>
            <a:pPr marL="666750" indent="-666750">
              <a:lnSpc>
                <a:spcPct val="125000"/>
              </a:lnSpc>
            </a:pPr>
            <a:r>
              <a:rPr lang="es-PY" sz="3000" b="1" dirty="0" smtClean="0">
                <a:solidFill>
                  <a:srgbClr val="00FF00"/>
                </a:solidFill>
              </a:rPr>
              <a:t>cultura común compartida.</a:t>
            </a:r>
            <a:r>
              <a:rPr lang="es-PY" sz="3900" dirty="0" smtClean="0"/>
              <a:t> </a:t>
            </a:r>
            <a:endParaRPr lang="es-PY" sz="2400" b="1" dirty="0">
              <a:solidFill>
                <a:srgbClr val="00FF00"/>
              </a:solidFill>
            </a:endParaRPr>
          </a:p>
        </p:txBody>
      </p:sp>
      <p:sp>
        <p:nvSpPr>
          <p:cNvPr id="415747" name="Rectangle 3"/>
          <p:cNvSpPr>
            <a:spLocks noChangeArrowheads="1"/>
          </p:cNvSpPr>
          <p:nvPr/>
        </p:nvSpPr>
        <p:spPr bwMode="auto">
          <a:xfrm>
            <a:off x="838200" y="1219200"/>
            <a:ext cx="2819400" cy="533400"/>
          </a:xfrm>
          <a:prstGeom prst="rect">
            <a:avLst/>
          </a:prstGeom>
          <a:noFill/>
          <a:ln w="9525">
            <a:noFill/>
            <a:miter lim="800000"/>
            <a:headEnd/>
            <a:tailEnd/>
          </a:ln>
        </p:spPr>
        <p:txBody>
          <a:bodyPr/>
          <a:lstStyle/>
          <a:p>
            <a:pPr marL="342900" indent="-342900" algn="just" eaLnBrk="1" hangingPunct="1">
              <a:spcBef>
                <a:spcPct val="20000"/>
              </a:spcBef>
              <a:buClr>
                <a:srgbClr val="CCFFFF"/>
              </a:buClr>
              <a:buFont typeface="Symbol" pitchFamily="18" charset="2"/>
              <a:buNone/>
            </a:pPr>
            <a:r>
              <a:rPr lang="pt-BR" sz="3600" dirty="0">
                <a:latin typeface="Times New Roman" pitchFamily="18" charset="0"/>
                <a:sym typeface="Wingdings" pitchFamily="2" charset="2"/>
              </a:rPr>
              <a:t> </a:t>
            </a:r>
            <a:r>
              <a:rPr lang="pt-BR" sz="3600" dirty="0" smtClean="0">
                <a:latin typeface="Times New Roman" pitchFamily="18" charset="0"/>
                <a:sym typeface="Wingdings" pitchFamily="2" charset="2"/>
              </a:rPr>
              <a:t>TIENE:</a:t>
            </a:r>
            <a:endParaRPr lang="pt-BR" sz="3600" dirty="0">
              <a:solidFill>
                <a:srgbClr val="00FF00"/>
              </a:solidFill>
              <a:latin typeface="Times New Roman" pitchFamily="18" charset="0"/>
            </a:endParaRPr>
          </a:p>
        </p:txBody>
      </p:sp>
      <p:sp>
        <p:nvSpPr>
          <p:cNvPr id="415748" name="Rectangle 4"/>
          <p:cNvSpPr>
            <a:spLocks noGrp="1" noChangeArrowheads="1"/>
          </p:cNvSpPr>
          <p:nvPr>
            <p:ph type="title"/>
          </p:nvPr>
        </p:nvSpPr>
        <p:spPr>
          <a:xfrm>
            <a:off x="685800" y="0"/>
            <a:ext cx="7772400" cy="1066800"/>
          </a:xfrm>
          <a:noFill/>
          <a:ln/>
        </p:spPr>
        <p:txBody>
          <a:bodyPr/>
          <a:lstStyle/>
          <a:p>
            <a:r>
              <a:rPr lang="pt-BR" sz="3200" b="1" dirty="0" smtClean="0">
                <a:solidFill>
                  <a:srgbClr val="FFFF00"/>
                </a:solidFill>
              </a:rPr>
              <a:t>LIDERAZGO </a:t>
            </a:r>
            <a:r>
              <a:rPr lang="pt-BR" sz="3200" b="1" dirty="0">
                <a:solidFill>
                  <a:srgbClr val="FFFF00"/>
                </a:solidFill>
              </a:rPr>
              <a:t>TRANSFORMACIONAL</a:t>
            </a:r>
          </a:p>
        </p:txBody>
      </p:sp>
    </p:spTree>
  </p:cSld>
  <p:clrMapOvr>
    <a:masterClrMapping/>
  </p:clrMapOvr>
  <p:transition advTm="324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wipe(left)">
                                      <p:cBhvr>
                                        <p:cTn id="7" dur="500"/>
                                        <p:tgtEl>
                                          <p:spTgt spid="41574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15747"/>
                                        </p:tgtEl>
                                        <p:attrNameLst>
                                          <p:attrName>style.visibility</p:attrName>
                                        </p:attrNameLst>
                                      </p:cBhvr>
                                      <p:to>
                                        <p:strVal val="visible"/>
                                      </p:to>
                                    </p:set>
                                    <p:animEffect transition="in" filter="box(in)">
                                      <p:cBhvr>
                                        <p:cTn id="11" dur="500"/>
                                        <p:tgtEl>
                                          <p:spTgt spid="4157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5746">
                                            <p:txEl>
                                              <p:pRg st="0" end="0"/>
                                            </p:txEl>
                                          </p:spTgt>
                                        </p:tgtEl>
                                        <p:attrNameLst>
                                          <p:attrName>style.visibility</p:attrName>
                                        </p:attrNameLst>
                                      </p:cBhvr>
                                      <p:to>
                                        <p:strVal val="visible"/>
                                      </p:to>
                                    </p:set>
                                    <p:animEffect transition="in" filter="wipe(left)">
                                      <p:cBhvr>
                                        <p:cTn id="15" dur="500"/>
                                        <p:tgtEl>
                                          <p:spTgt spid="415746">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5746">
                                            <p:txEl>
                                              <p:pRg st="1" end="1"/>
                                            </p:txEl>
                                          </p:spTgt>
                                        </p:tgtEl>
                                        <p:attrNameLst>
                                          <p:attrName>style.visibility</p:attrName>
                                        </p:attrNameLst>
                                      </p:cBhvr>
                                      <p:to>
                                        <p:strVal val="visible"/>
                                      </p:to>
                                    </p:set>
                                    <p:animEffect transition="in" filter="wipe(left)">
                                      <p:cBhvr>
                                        <p:cTn id="19" dur="500"/>
                                        <p:tgtEl>
                                          <p:spTgt spid="415746">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5746">
                                            <p:txEl>
                                              <p:pRg st="2" end="2"/>
                                            </p:txEl>
                                          </p:spTgt>
                                        </p:tgtEl>
                                        <p:attrNameLst>
                                          <p:attrName>style.visibility</p:attrName>
                                        </p:attrNameLst>
                                      </p:cBhvr>
                                      <p:to>
                                        <p:strVal val="visible"/>
                                      </p:to>
                                    </p:set>
                                    <p:animEffect transition="in" filter="wipe(left)">
                                      <p:cBhvr>
                                        <p:cTn id="23" dur="500"/>
                                        <p:tgtEl>
                                          <p:spTgt spid="415746">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15746">
                                            <p:txEl>
                                              <p:pRg st="3" end="3"/>
                                            </p:txEl>
                                          </p:spTgt>
                                        </p:tgtEl>
                                        <p:attrNameLst>
                                          <p:attrName>style.visibility</p:attrName>
                                        </p:attrNameLst>
                                      </p:cBhvr>
                                      <p:to>
                                        <p:strVal val="visible"/>
                                      </p:to>
                                    </p:set>
                                    <p:animEffect transition="in" filter="wipe(left)">
                                      <p:cBhvr>
                                        <p:cTn id="27" dur="500"/>
                                        <p:tgtEl>
                                          <p:spTgt spid="415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build="p" autoUpdateAnimBg="0" advAuto="0"/>
      <p:bldP spid="415747" grpId="0" autoUpdateAnimBg="0"/>
      <p:bldP spid="4157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Rectangle 1026"/>
          <p:cNvSpPr>
            <a:spLocks noGrp="1" noChangeArrowheads="1"/>
          </p:cNvSpPr>
          <p:nvPr>
            <p:ph type="title"/>
          </p:nvPr>
        </p:nvSpPr>
        <p:spPr>
          <a:xfrm>
            <a:off x="685800" y="0"/>
            <a:ext cx="7772400" cy="1066800"/>
          </a:xfrm>
        </p:spPr>
        <p:txBody>
          <a:bodyPr/>
          <a:lstStyle/>
          <a:p>
            <a:r>
              <a:rPr lang="pt-BR" sz="2800" b="1" dirty="0" err="1" smtClean="0">
                <a:solidFill>
                  <a:srgbClr val="FFFF66"/>
                </a:solidFill>
              </a:rPr>
              <a:t>Consideraciones</a:t>
            </a:r>
            <a:r>
              <a:rPr lang="pt-BR" sz="2800" b="1" dirty="0" smtClean="0">
                <a:solidFill>
                  <a:srgbClr val="FFFF66"/>
                </a:solidFill>
              </a:rPr>
              <a:t> </a:t>
            </a:r>
            <a:r>
              <a:rPr lang="pt-BR" sz="2800" b="1" dirty="0" err="1" smtClean="0">
                <a:solidFill>
                  <a:srgbClr val="FFFF66"/>
                </a:solidFill>
              </a:rPr>
              <a:t>Iniciales</a:t>
            </a:r>
            <a:endParaRPr lang="pt-BR" sz="2800" b="1" dirty="0">
              <a:solidFill>
                <a:srgbClr val="FFFF66"/>
              </a:solidFill>
            </a:endParaRPr>
          </a:p>
        </p:txBody>
      </p:sp>
      <p:sp>
        <p:nvSpPr>
          <p:cNvPr id="231427" name="Rectangle 1027"/>
          <p:cNvSpPr>
            <a:spLocks noGrp="1" noChangeArrowheads="1"/>
          </p:cNvSpPr>
          <p:nvPr>
            <p:ph type="body" idx="4294967295"/>
          </p:nvPr>
        </p:nvSpPr>
        <p:spPr>
          <a:xfrm>
            <a:off x="1066800" y="1371600"/>
            <a:ext cx="7772400" cy="4648200"/>
          </a:xfrm>
        </p:spPr>
        <p:txBody>
          <a:bodyPr/>
          <a:lstStyle/>
          <a:p>
            <a:r>
              <a:rPr lang="es-PY" sz="2800" b="1" dirty="0" smtClean="0">
                <a:solidFill>
                  <a:srgbClr val="00FF00"/>
                </a:solidFill>
              </a:rPr>
              <a:t>Tres cualidades esenciales da liderazgo </a:t>
            </a:r>
          </a:p>
          <a:p>
            <a:pPr>
              <a:buFont typeface="Symbol" pitchFamily="18" charset="2"/>
              <a:buNone/>
            </a:pPr>
            <a:r>
              <a:rPr lang="es-PY" sz="2000" b="1" dirty="0" smtClean="0">
                <a:solidFill>
                  <a:srgbClr val="00FF00"/>
                </a:solidFill>
              </a:rPr>
              <a:t>(</a:t>
            </a:r>
            <a:r>
              <a:rPr lang="es-PY" sz="2000" b="1" dirty="0" err="1" smtClean="0">
                <a:solidFill>
                  <a:srgbClr val="00FF00"/>
                </a:solidFill>
              </a:rPr>
              <a:t>Zaleznik</a:t>
            </a:r>
            <a:r>
              <a:rPr lang="es-PY" sz="2000" b="1" dirty="0" smtClean="0">
                <a:solidFill>
                  <a:srgbClr val="00FF00"/>
                </a:solidFill>
              </a:rPr>
              <a:t>, 1989):</a:t>
            </a:r>
            <a:r>
              <a:rPr lang="es-PY" sz="2800" b="1" dirty="0" smtClean="0">
                <a:solidFill>
                  <a:srgbClr val="00FF00"/>
                </a:solidFill>
              </a:rPr>
              <a:t> </a:t>
            </a:r>
          </a:p>
          <a:p>
            <a:pPr lvl="2"/>
            <a:r>
              <a:rPr lang="es-PY" sz="2800" b="1" dirty="0" smtClean="0"/>
              <a:t>solidez, </a:t>
            </a:r>
          </a:p>
          <a:p>
            <a:pPr lvl="2"/>
            <a:r>
              <a:rPr lang="es-PY" sz="2800" b="1" dirty="0" smtClean="0"/>
              <a:t>calidad humana, </a:t>
            </a:r>
          </a:p>
          <a:p>
            <a:pPr lvl="2"/>
            <a:r>
              <a:rPr lang="es-PY" sz="2800" b="1" dirty="0" smtClean="0"/>
              <a:t> principios morales.</a:t>
            </a:r>
          </a:p>
          <a:p>
            <a:pPr lvl="2"/>
            <a:endParaRPr lang="es-PY" b="1" dirty="0" smtClean="0"/>
          </a:p>
          <a:p>
            <a:r>
              <a:rPr lang="es-PY" b="1" dirty="0" smtClean="0">
                <a:solidFill>
                  <a:srgbClr val="00FF00"/>
                </a:solidFill>
              </a:rPr>
              <a:t>Estamos con la falta de ellos y la educación formal ejecutiva se concentró en habilidades profesionales.</a:t>
            </a:r>
            <a:r>
              <a:rPr lang="es-PY" sz="2800" b="1" dirty="0" smtClean="0">
                <a:solidFill>
                  <a:srgbClr val="00FF00"/>
                </a:solidFill>
              </a:rPr>
              <a:t> </a:t>
            </a:r>
          </a:p>
          <a:p>
            <a:pPr>
              <a:buFont typeface="Symbol" pitchFamily="18" charset="2"/>
              <a:buNone/>
            </a:pPr>
            <a:r>
              <a:rPr lang="pt-BR" sz="2800" b="1" dirty="0" smtClean="0">
                <a:solidFill>
                  <a:srgbClr val="99CC00"/>
                </a:solidFill>
              </a:rPr>
              <a:t> </a:t>
            </a:r>
            <a:endParaRPr lang="pt-BR" sz="2800" b="1" dirty="0">
              <a:solidFill>
                <a:srgbClr val="99CC00"/>
              </a:solidFill>
            </a:endParaRPr>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wipe(left)">
                                      <p:cBhvr>
                                        <p:cTn id="7" dur="500"/>
                                        <p:tgtEl>
                                          <p:spTgt spid="23142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 calcmode="lin" valueType="num">
                                      <p:cBhvr>
                                        <p:cTn id="11" dur="500" fill="hold"/>
                                        <p:tgtEl>
                                          <p:spTgt spid="231427">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23142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314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1427">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231427">
                                            <p:txEl>
                                              <p:pRg st="1" end="1"/>
                                            </p:txEl>
                                          </p:spTgt>
                                        </p:tgtEl>
                                        <p:attrNameLst>
                                          <p:attrName>style.visibility</p:attrName>
                                        </p:attrNameLst>
                                      </p:cBhvr>
                                      <p:to>
                                        <p:strVal val="visible"/>
                                      </p:to>
                                    </p:set>
                                    <p:anim calcmode="lin" valueType="num">
                                      <p:cBhvr>
                                        <p:cTn id="18" dur="500" fill="hold"/>
                                        <p:tgtEl>
                                          <p:spTgt spid="231427">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231427">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23142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31427">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8" fill="hold" grpId="0" nodeType="withEffect">
                                  <p:stCondLst>
                                    <p:cond delay="0"/>
                                  </p:stCondLst>
                                  <p:childTnLst>
                                    <p:set>
                                      <p:cBhvr>
                                        <p:cTn id="23" dur="1" fill="hold">
                                          <p:stCondLst>
                                            <p:cond delay="0"/>
                                          </p:stCondLst>
                                        </p:cTn>
                                        <p:tgtEl>
                                          <p:spTgt spid="231427">
                                            <p:txEl>
                                              <p:pRg st="2" end="2"/>
                                            </p:txEl>
                                          </p:spTgt>
                                        </p:tgtEl>
                                        <p:attrNameLst>
                                          <p:attrName>style.visibility</p:attrName>
                                        </p:attrNameLst>
                                      </p:cBhvr>
                                      <p:to>
                                        <p:strVal val="visible"/>
                                      </p:to>
                                    </p:set>
                                    <p:anim calcmode="lin" valueType="num">
                                      <p:cBhvr>
                                        <p:cTn id="24" dur="500" fill="hold"/>
                                        <p:tgtEl>
                                          <p:spTgt spid="231427">
                                            <p:txEl>
                                              <p:pRg st="2" end="2"/>
                                            </p:txEl>
                                          </p:spTgt>
                                        </p:tgtEl>
                                        <p:attrNameLst>
                                          <p:attrName>ppt_x</p:attrName>
                                        </p:attrNameLst>
                                      </p:cBhvr>
                                      <p:tavLst>
                                        <p:tav tm="0">
                                          <p:val>
                                            <p:strVal val="#ppt_x-#ppt_w/2"/>
                                          </p:val>
                                        </p:tav>
                                        <p:tav tm="100000">
                                          <p:val>
                                            <p:strVal val="#ppt_x"/>
                                          </p:val>
                                        </p:tav>
                                      </p:tavLst>
                                    </p:anim>
                                    <p:anim calcmode="lin" valueType="num">
                                      <p:cBhvr>
                                        <p:cTn id="25" dur="500" fill="hold"/>
                                        <p:tgtEl>
                                          <p:spTgt spid="231427">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23142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31427">
                                            <p:txEl>
                                              <p:pRg st="2" end="2"/>
                                            </p:txEl>
                                          </p:spTgt>
                                        </p:tgtEl>
                                        <p:attrNameLst>
                                          <p:attrName>ppt_h</p:attrName>
                                        </p:attrNameLst>
                                      </p:cBhvr>
                                      <p:tavLst>
                                        <p:tav tm="0">
                                          <p:val>
                                            <p:strVal val="#ppt_h"/>
                                          </p:val>
                                        </p:tav>
                                        <p:tav tm="100000">
                                          <p:val>
                                            <p:strVal val="#ppt_h"/>
                                          </p:val>
                                        </p:tav>
                                      </p:tavLst>
                                    </p:anim>
                                  </p:childTnLst>
                                </p:cTn>
                              </p:par>
                              <p:par>
                                <p:cTn id="28" presetID="17" presetClass="entr" presetSubtype="8" fill="hold" grpId="0" nodeType="withEffect">
                                  <p:stCondLst>
                                    <p:cond delay="0"/>
                                  </p:stCondLst>
                                  <p:childTnLst>
                                    <p:set>
                                      <p:cBhvr>
                                        <p:cTn id="29" dur="1" fill="hold">
                                          <p:stCondLst>
                                            <p:cond delay="0"/>
                                          </p:stCondLst>
                                        </p:cTn>
                                        <p:tgtEl>
                                          <p:spTgt spid="231427">
                                            <p:txEl>
                                              <p:pRg st="3" end="3"/>
                                            </p:txEl>
                                          </p:spTgt>
                                        </p:tgtEl>
                                        <p:attrNameLst>
                                          <p:attrName>style.visibility</p:attrName>
                                        </p:attrNameLst>
                                      </p:cBhvr>
                                      <p:to>
                                        <p:strVal val="visible"/>
                                      </p:to>
                                    </p:set>
                                    <p:anim calcmode="lin" valueType="num">
                                      <p:cBhvr>
                                        <p:cTn id="30" dur="500" fill="hold"/>
                                        <p:tgtEl>
                                          <p:spTgt spid="231427">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231427">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23142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31427">
                                            <p:txEl>
                                              <p:pRg st="3" end="3"/>
                                            </p:txEl>
                                          </p:spTgt>
                                        </p:tgtEl>
                                        <p:attrNameLst>
                                          <p:attrName>ppt_h</p:attrName>
                                        </p:attrNameLst>
                                      </p:cBhvr>
                                      <p:tavLst>
                                        <p:tav tm="0">
                                          <p:val>
                                            <p:strVal val="#ppt_h"/>
                                          </p:val>
                                        </p:tav>
                                        <p:tav tm="100000">
                                          <p:val>
                                            <p:strVal val="#ppt_h"/>
                                          </p:val>
                                        </p:tav>
                                      </p:tavLst>
                                    </p:anim>
                                  </p:childTnLst>
                                </p:cTn>
                              </p:par>
                              <p:par>
                                <p:cTn id="34" presetID="17" presetClass="entr" presetSubtype="8" fill="hold" grpId="0" nodeType="withEffect">
                                  <p:stCondLst>
                                    <p:cond delay="0"/>
                                  </p:stCondLst>
                                  <p:childTnLst>
                                    <p:set>
                                      <p:cBhvr>
                                        <p:cTn id="35" dur="1" fill="hold">
                                          <p:stCondLst>
                                            <p:cond delay="0"/>
                                          </p:stCondLst>
                                        </p:cTn>
                                        <p:tgtEl>
                                          <p:spTgt spid="231427">
                                            <p:txEl>
                                              <p:pRg st="4" end="4"/>
                                            </p:txEl>
                                          </p:spTgt>
                                        </p:tgtEl>
                                        <p:attrNameLst>
                                          <p:attrName>style.visibility</p:attrName>
                                        </p:attrNameLst>
                                      </p:cBhvr>
                                      <p:to>
                                        <p:strVal val="visible"/>
                                      </p:to>
                                    </p:set>
                                    <p:anim calcmode="lin" valueType="num">
                                      <p:cBhvr>
                                        <p:cTn id="36" dur="500" fill="hold"/>
                                        <p:tgtEl>
                                          <p:spTgt spid="231427">
                                            <p:txEl>
                                              <p:pRg st="4" end="4"/>
                                            </p:txEl>
                                          </p:spTgt>
                                        </p:tgtEl>
                                        <p:attrNameLst>
                                          <p:attrName>ppt_x</p:attrName>
                                        </p:attrNameLst>
                                      </p:cBhvr>
                                      <p:tavLst>
                                        <p:tav tm="0">
                                          <p:val>
                                            <p:strVal val="#ppt_x-#ppt_w/2"/>
                                          </p:val>
                                        </p:tav>
                                        <p:tav tm="100000">
                                          <p:val>
                                            <p:strVal val="#ppt_x"/>
                                          </p:val>
                                        </p:tav>
                                      </p:tavLst>
                                    </p:anim>
                                    <p:anim calcmode="lin" valueType="num">
                                      <p:cBhvr>
                                        <p:cTn id="37" dur="500" fill="hold"/>
                                        <p:tgtEl>
                                          <p:spTgt spid="231427">
                                            <p:txEl>
                                              <p:pRg st="4" end="4"/>
                                            </p:txEl>
                                          </p:spTgt>
                                        </p:tgtEl>
                                        <p:attrNameLst>
                                          <p:attrName>ppt_y</p:attrName>
                                        </p:attrNameLst>
                                      </p:cBhvr>
                                      <p:tavLst>
                                        <p:tav tm="0">
                                          <p:val>
                                            <p:strVal val="#ppt_y"/>
                                          </p:val>
                                        </p:tav>
                                        <p:tav tm="100000">
                                          <p:val>
                                            <p:strVal val="#ppt_y"/>
                                          </p:val>
                                        </p:tav>
                                      </p:tavLst>
                                    </p:anim>
                                    <p:anim calcmode="lin" valueType="num">
                                      <p:cBhvr>
                                        <p:cTn id="38" dur="500" fill="hold"/>
                                        <p:tgtEl>
                                          <p:spTgt spid="2314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31427">
                                            <p:txEl>
                                              <p:pRg st="4" end="4"/>
                                            </p:txEl>
                                          </p:spTgt>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17" presetClass="entr" presetSubtype="8" fill="hold" grpId="0" nodeType="afterEffect">
                                  <p:stCondLst>
                                    <p:cond delay="0"/>
                                  </p:stCondLst>
                                  <p:childTnLst>
                                    <p:set>
                                      <p:cBhvr>
                                        <p:cTn id="42" dur="1" fill="hold">
                                          <p:stCondLst>
                                            <p:cond delay="0"/>
                                          </p:stCondLst>
                                        </p:cTn>
                                        <p:tgtEl>
                                          <p:spTgt spid="231427">
                                            <p:txEl>
                                              <p:pRg st="6" end="6"/>
                                            </p:txEl>
                                          </p:spTgt>
                                        </p:tgtEl>
                                        <p:attrNameLst>
                                          <p:attrName>style.visibility</p:attrName>
                                        </p:attrNameLst>
                                      </p:cBhvr>
                                      <p:to>
                                        <p:strVal val="visible"/>
                                      </p:to>
                                    </p:set>
                                    <p:anim calcmode="lin" valueType="num">
                                      <p:cBhvr>
                                        <p:cTn id="43" dur="500" fill="hold"/>
                                        <p:tgtEl>
                                          <p:spTgt spid="231427">
                                            <p:txEl>
                                              <p:pRg st="6" end="6"/>
                                            </p:txEl>
                                          </p:spTgt>
                                        </p:tgtEl>
                                        <p:attrNameLst>
                                          <p:attrName>ppt_x</p:attrName>
                                        </p:attrNameLst>
                                      </p:cBhvr>
                                      <p:tavLst>
                                        <p:tav tm="0">
                                          <p:val>
                                            <p:strVal val="#ppt_x-#ppt_w/2"/>
                                          </p:val>
                                        </p:tav>
                                        <p:tav tm="100000">
                                          <p:val>
                                            <p:strVal val="#ppt_x"/>
                                          </p:val>
                                        </p:tav>
                                      </p:tavLst>
                                    </p:anim>
                                    <p:anim calcmode="lin" valueType="num">
                                      <p:cBhvr>
                                        <p:cTn id="44" dur="500" fill="hold"/>
                                        <p:tgtEl>
                                          <p:spTgt spid="231427">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231427">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231427">
                                            <p:txEl>
                                              <p:pRg st="6" end="6"/>
                                            </p:txEl>
                                          </p:spTgt>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17" presetClass="entr" presetSubtype="8" fill="hold" grpId="0" nodeType="afterEffect">
                                  <p:stCondLst>
                                    <p:cond delay="0"/>
                                  </p:stCondLst>
                                  <p:childTnLst>
                                    <p:set>
                                      <p:cBhvr>
                                        <p:cTn id="49" dur="1" fill="hold">
                                          <p:stCondLst>
                                            <p:cond delay="0"/>
                                          </p:stCondLst>
                                        </p:cTn>
                                        <p:tgtEl>
                                          <p:spTgt spid="231427">
                                            <p:txEl>
                                              <p:pRg st="7" end="7"/>
                                            </p:txEl>
                                          </p:spTgt>
                                        </p:tgtEl>
                                        <p:attrNameLst>
                                          <p:attrName>style.visibility</p:attrName>
                                        </p:attrNameLst>
                                      </p:cBhvr>
                                      <p:to>
                                        <p:strVal val="visible"/>
                                      </p:to>
                                    </p:set>
                                    <p:anim calcmode="lin" valueType="num">
                                      <p:cBhvr>
                                        <p:cTn id="50" dur="500" fill="hold"/>
                                        <p:tgtEl>
                                          <p:spTgt spid="231427">
                                            <p:txEl>
                                              <p:pRg st="7" end="7"/>
                                            </p:txEl>
                                          </p:spTgt>
                                        </p:tgtEl>
                                        <p:attrNameLst>
                                          <p:attrName>ppt_x</p:attrName>
                                        </p:attrNameLst>
                                      </p:cBhvr>
                                      <p:tavLst>
                                        <p:tav tm="0">
                                          <p:val>
                                            <p:strVal val="#ppt_x-#ppt_w/2"/>
                                          </p:val>
                                        </p:tav>
                                        <p:tav tm="100000">
                                          <p:val>
                                            <p:strVal val="#ppt_x"/>
                                          </p:val>
                                        </p:tav>
                                      </p:tavLst>
                                    </p:anim>
                                    <p:anim calcmode="lin" valueType="num">
                                      <p:cBhvr>
                                        <p:cTn id="51" dur="500" fill="hold"/>
                                        <p:tgtEl>
                                          <p:spTgt spid="231427">
                                            <p:txEl>
                                              <p:pRg st="7" end="7"/>
                                            </p:txEl>
                                          </p:spTgt>
                                        </p:tgtEl>
                                        <p:attrNameLst>
                                          <p:attrName>ppt_y</p:attrName>
                                        </p:attrNameLst>
                                      </p:cBhvr>
                                      <p:tavLst>
                                        <p:tav tm="0">
                                          <p:val>
                                            <p:strVal val="#ppt_y"/>
                                          </p:val>
                                        </p:tav>
                                        <p:tav tm="100000">
                                          <p:val>
                                            <p:strVal val="#ppt_y"/>
                                          </p:val>
                                        </p:tav>
                                      </p:tavLst>
                                    </p:anim>
                                    <p:anim calcmode="lin" valueType="num">
                                      <p:cBhvr>
                                        <p:cTn id="52" dur="500" fill="hold"/>
                                        <p:tgtEl>
                                          <p:spTgt spid="231427">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23142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utoUpdateAnimBg="0"/>
      <p:bldP spid="231427" grpId="0" build="p"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381000" y="76200"/>
            <a:ext cx="8991600" cy="1066800"/>
          </a:xfrm>
        </p:spPr>
        <p:txBody>
          <a:bodyPr/>
          <a:lstStyle/>
          <a:p>
            <a:r>
              <a:rPr lang="es-PY" sz="3200" b="1" dirty="0" smtClean="0">
                <a:solidFill>
                  <a:srgbClr val="FFFF00"/>
                </a:solidFill>
              </a:rPr>
              <a:t>Características del Liderazgo Transformacional</a:t>
            </a:r>
            <a:endParaRPr lang="es-PY" sz="2800" b="1" dirty="0">
              <a:solidFill>
                <a:srgbClr val="00FF00"/>
              </a:solidFill>
            </a:endParaRPr>
          </a:p>
        </p:txBody>
      </p:sp>
      <p:sp>
        <p:nvSpPr>
          <p:cNvPr id="416771" name="Rectangle 3"/>
          <p:cNvSpPr>
            <a:spLocks noGrp="1" noChangeArrowheads="1"/>
          </p:cNvSpPr>
          <p:nvPr>
            <p:ph type="body" idx="4294967295"/>
          </p:nvPr>
        </p:nvSpPr>
        <p:spPr>
          <a:xfrm>
            <a:off x="1219200" y="1714488"/>
            <a:ext cx="7772400" cy="4305312"/>
          </a:xfrm>
        </p:spPr>
        <p:txBody>
          <a:bodyPr/>
          <a:lstStyle/>
          <a:p>
            <a:pPr>
              <a:lnSpc>
                <a:spcPct val="125000"/>
              </a:lnSpc>
            </a:pPr>
            <a:r>
              <a:rPr lang="es-PY" sz="3000" b="1" dirty="0" smtClean="0">
                <a:solidFill>
                  <a:srgbClr val="00FF00"/>
                </a:solidFill>
              </a:rPr>
              <a:t>son los agentes morales con sistemas de valores fuertes.   </a:t>
            </a:r>
          </a:p>
          <a:p>
            <a:pPr algn="just">
              <a:lnSpc>
                <a:spcPct val="125000"/>
              </a:lnSpc>
            </a:pPr>
            <a:r>
              <a:rPr lang="es-PY" sz="3000" b="1" dirty="0" smtClean="0">
                <a:solidFill>
                  <a:srgbClr val="00FF00"/>
                </a:solidFill>
              </a:rPr>
              <a:t>son los que aceptan los riesgos, personas de valor.   </a:t>
            </a:r>
          </a:p>
          <a:p>
            <a:pPr algn="just">
              <a:lnSpc>
                <a:spcPct val="125000"/>
              </a:lnSpc>
            </a:pPr>
            <a:r>
              <a:rPr lang="es-PY" sz="3000" b="1" dirty="0" smtClean="0">
                <a:solidFill>
                  <a:srgbClr val="00FF00"/>
                </a:solidFill>
              </a:rPr>
              <a:t>Consideran el contexto en que trabajan.   </a:t>
            </a:r>
          </a:p>
          <a:p>
            <a:pPr algn="just">
              <a:lnSpc>
                <a:spcPct val="125000"/>
              </a:lnSpc>
            </a:pPr>
            <a:r>
              <a:rPr lang="es-PY" sz="3000" b="1" dirty="0" smtClean="0">
                <a:solidFill>
                  <a:srgbClr val="00FF00"/>
                </a:solidFill>
              </a:rPr>
              <a:t>son colaboradores.   </a:t>
            </a:r>
          </a:p>
          <a:p>
            <a:pPr algn="just">
              <a:lnSpc>
                <a:spcPct val="125000"/>
              </a:lnSpc>
            </a:pPr>
            <a:r>
              <a:rPr lang="es-PY" sz="3000" b="1" dirty="0" smtClean="0">
                <a:solidFill>
                  <a:srgbClr val="00FF00"/>
                </a:solidFill>
              </a:rPr>
              <a:t>impulsan las mejorías.  </a:t>
            </a:r>
            <a:endParaRPr lang="es-PY" sz="3000" b="1" dirty="0">
              <a:solidFill>
                <a:srgbClr val="00FF00"/>
              </a:solidFill>
            </a:endParaRPr>
          </a:p>
        </p:txBody>
      </p:sp>
      <p:sp>
        <p:nvSpPr>
          <p:cNvPr id="416772" name="Rectangle 4"/>
          <p:cNvSpPr>
            <a:spLocks noChangeArrowheads="1"/>
          </p:cNvSpPr>
          <p:nvPr/>
        </p:nvSpPr>
        <p:spPr bwMode="auto">
          <a:xfrm>
            <a:off x="838200" y="1295400"/>
            <a:ext cx="2667000"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sz="3200" dirty="0" smtClean="0">
                <a:latin typeface="Times New Roman" pitchFamily="18" charset="0"/>
                <a:sym typeface="Wingdings" pitchFamily="2" charset="2"/>
              </a:rPr>
              <a:t></a:t>
            </a:r>
            <a:r>
              <a:rPr lang="pt-BR" sz="3200" dirty="0" err="1" smtClean="0">
                <a:latin typeface="Times New Roman" pitchFamily="18" charset="0"/>
                <a:sym typeface="Wingdings" pitchFamily="2" charset="2"/>
              </a:rPr>
              <a:t>Lo</a:t>
            </a:r>
            <a:r>
              <a:rPr lang="pt-BR" sz="3200" dirty="0" err="1" smtClean="0">
                <a:latin typeface="Times New Roman" pitchFamily="18" charset="0"/>
              </a:rPr>
              <a:t>s</a:t>
            </a:r>
            <a:r>
              <a:rPr lang="pt-BR" sz="3200" dirty="0" smtClean="0">
                <a:latin typeface="Times New Roman" pitchFamily="18" charset="0"/>
              </a:rPr>
              <a:t> </a:t>
            </a:r>
            <a:r>
              <a:rPr lang="pt-BR" sz="3200" dirty="0">
                <a:latin typeface="Times New Roman" pitchFamily="18" charset="0"/>
              </a:rPr>
              <a:t>líderes:</a:t>
            </a:r>
            <a:endParaRPr lang="pt-BR" sz="3200" dirty="0">
              <a:solidFill>
                <a:srgbClr val="00FF00"/>
              </a:solidFill>
              <a:latin typeface="Times New Roman" pitchFamily="18" charset="0"/>
            </a:endParaRPr>
          </a:p>
        </p:txBody>
      </p:sp>
    </p:spTree>
  </p:cSld>
  <p:clrMapOvr>
    <a:masterClrMapping/>
  </p:clrMapOvr>
  <p:transition advTm="252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6770"/>
                                        </p:tgtEl>
                                        <p:attrNameLst>
                                          <p:attrName>style.visibility</p:attrName>
                                        </p:attrNameLst>
                                      </p:cBhvr>
                                      <p:to>
                                        <p:strVal val="visible"/>
                                      </p:to>
                                    </p:set>
                                    <p:animEffect transition="in" filter="wipe(left)">
                                      <p:cBhvr>
                                        <p:cTn id="7" dur="500"/>
                                        <p:tgtEl>
                                          <p:spTgt spid="41677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16772"/>
                                        </p:tgtEl>
                                        <p:attrNameLst>
                                          <p:attrName>style.visibility</p:attrName>
                                        </p:attrNameLst>
                                      </p:cBhvr>
                                      <p:to>
                                        <p:strVal val="visible"/>
                                      </p:to>
                                    </p:set>
                                    <p:anim calcmode="lin" valueType="num">
                                      <p:cBhvr additive="base">
                                        <p:cTn id="11" dur="500" fill="hold"/>
                                        <p:tgtEl>
                                          <p:spTgt spid="416772"/>
                                        </p:tgtEl>
                                        <p:attrNameLst>
                                          <p:attrName>ppt_x</p:attrName>
                                        </p:attrNameLst>
                                      </p:cBhvr>
                                      <p:tavLst>
                                        <p:tav tm="0">
                                          <p:val>
                                            <p:strVal val="1+#ppt_w/2"/>
                                          </p:val>
                                        </p:tav>
                                        <p:tav tm="100000">
                                          <p:val>
                                            <p:strVal val="#ppt_x"/>
                                          </p:val>
                                        </p:tav>
                                      </p:tavLst>
                                    </p:anim>
                                    <p:anim calcmode="lin" valueType="num">
                                      <p:cBhvr additive="base">
                                        <p:cTn id="12" dur="500" fill="hold"/>
                                        <p:tgtEl>
                                          <p:spTgt spid="41677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416771">
                                            <p:txEl>
                                              <p:pRg st="0" end="0"/>
                                            </p:txEl>
                                          </p:spTgt>
                                        </p:tgtEl>
                                        <p:attrNameLst>
                                          <p:attrName>style.visibility</p:attrName>
                                        </p:attrNameLst>
                                      </p:cBhvr>
                                      <p:to>
                                        <p:strVal val="visible"/>
                                      </p:to>
                                    </p:set>
                                    <p:anim calcmode="lin" valueType="num">
                                      <p:cBhvr additive="base">
                                        <p:cTn id="16" dur="500" fill="hold"/>
                                        <p:tgtEl>
                                          <p:spTgt spid="416771">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1677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16771">
                                            <p:txEl>
                                              <p:pRg st="1" end="1"/>
                                            </p:txEl>
                                          </p:spTgt>
                                        </p:tgtEl>
                                        <p:attrNameLst>
                                          <p:attrName>style.visibility</p:attrName>
                                        </p:attrNameLst>
                                      </p:cBhvr>
                                      <p:to>
                                        <p:strVal val="visible"/>
                                      </p:to>
                                    </p:set>
                                    <p:anim calcmode="lin" valueType="num">
                                      <p:cBhvr additive="base">
                                        <p:cTn id="21" dur="500" fill="hold"/>
                                        <p:tgtEl>
                                          <p:spTgt spid="416771">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16771">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416771">
                                            <p:txEl>
                                              <p:pRg st="2" end="2"/>
                                            </p:txEl>
                                          </p:spTgt>
                                        </p:tgtEl>
                                        <p:attrNameLst>
                                          <p:attrName>style.visibility</p:attrName>
                                        </p:attrNameLst>
                                      </p:cBhvr>
                                      <p:to>
                                        <p:strVal val="visible"/>
                                      </p:to>
                                    </p:set>
                                    <p:anim calcmode="lin" valueType="num">
                                      <p:cBhvr additive="base">
                                        <p:cTn id="26" dur="500" fill="hold"/>
                                        <p:tgtEl>
                                          <p:spTgt spid="416771">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16771">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6" fill="hold" grpId="0" nodeType="afterEffect">
                                  <p:stCondLst>
                                    <p:cond delay="0"/>
                                  </p:stCondLst>
                                  <p:childTnLst>
                                    <p:set>
                                      <p:cBhvr>
                                        <p:cTn id="30" dur="1" fill="hold">
                                          <p:stCondLst>
                                            <p:cond delay="0"/>
                                          </p:stCondLst>
                                        </p:cTn>
                                        <p:tgtEl>
                                          <p:spTgt spid="416771">
                                            <p:txEl>
                                              <p:pRg st="3" end="3"/>
                                            </p:txEl>
                                          </p:spTgt>
                                        </p:tgtEl>
                                        <p:attrNameLst>
                                          <p:attrName>style.visibility</p:attrName>
                                        </p:attrNameLst>
                                      </p:cBhvr>
                                      <p:to>
                                        <p:strVal val="visible"/>
                                      </p:to>
                                    </p:set>
                                    <p:anim calcmode="lin" valueType="num">
                                      <p:cBhvr additive="base">
                                        <p:cTn id="31" dur="500" fill="hold"/>
                                        <p:tgtEl>
                                          <p:spTgt spid="41677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16771">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6" fill="hold" grpId="0" nodeType="afterEffect">
                                  <p:stCondLst>
                                    <p:cond delay="0"/>
                                  </p:stCondLst>
                                  <p:childTnLst>
                                    <p:set>
                                      <p:cBhvr>
                                        <p:cTn id="35" dur="1" fill="hold">
                                          <p:stCondLst>
                                            <p:cond delay="0"/>
                                          </p:stCondLst>
                                        </p:cTn>
                                        <p:tgtEl>
                                          <p:spTgt spid="416771">
                                            <p:txEl>
                                              <p:pRg st="4" end="4"/>
                                            </p:txEl>
                                          </p:spTgt>
                                        </p:tgtEl>
                                        <p:attrNameLst>
                                          <p:attrName>style.visibility</p:attrName>
                                        </p:attrNameLst>
                                      </p:cBhvr>
                                      <p:to>
                                        <p:strVal val="visible"/>
                                      </p:to>
                                    </p:set>
                                    <p:anim calcmode="lin" valueType="num">
                                      <p:cBhvr additive="base">
                                        <p:cTn id="36" dur="500" fill="hold"/>
                                        <p:tgtEl>
                                          <p:spTgt spid="416771">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16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utoUpdateAnimBg="0"/>
      <p:bldP spid="416771" grpId="0" build="p" autoUpdateAnimBg="0" advAuto="0"/>
      <p:bldP spid="416772"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body" idx="4294967295"/>
          </p:nvPr>
        </p:nvSpPr>
        <p:spPr>
          <a:xfrm>
            <a:off x="1752600" y="1643050"/>
            <a:ext cx="6858000" cy="4681550"/>
          </a:xfrm>
        </p:spPr>
        <p:txBody>
          <a:bodyPr/>
          <a:lstStyle/>
          <a:p>
            <a:pPr>
              <a:lnSpc>
                <a:spcPct val="125000"/>
              </a:lnSpc>
            </a:pPr>
            <a:r>
              <a:rPr lang="es-PY" sz="3000" b="1" dirty="0" smtClean="0">
                <a:solidFill>
                  <a:srgbClr val="00FF00"/>
                </a:solidFill>
              </a:rPr>
              <a:t>modelan las prácticas que ellos valoran.   </a:t>
            </a:r>
          </a:p>
          <a:p>
            <a:pPr>
              <a:lnSpc>
                <a:spcPct val="125000"/>
              </a:lnSpc>
            </a:pPr>
            <a:r>
              <a:rPr lang="es-PY" sz="3000" b="1" dirty="0" smtClean="0">
                <a:solidFill>
                  <a:srgbClr val="00FF00"/>
                </a:solidFill>
              </a:rPr>
              <a:t>Estimulan el desarrollo de las metas de grupo.   </a:t>
            </a:r>
          </a:p>
          <a:p>
            <a:pPr>
              <a:lnSpc>
                <a:spcPct val="125000"/>
              </a:lnSpc>
            </a:pPr>
            <a:r>
              <a:rPr lang="es-PY" sz="3000" b="1" dirty="0" smtClean="0">
                <a:solidFill>
                  <a:srgbClr val="00FF00"/>
                </a:solidFill>
              </a:rPr>
              <a:t>tiene expectativas elevadas.   </a:t>
            </a:r>
          </a:p>
          <a:p>
            <a:pPr>
              <a:lnSpc>
                <a:spcPct val="125000"/>
              </a:lnSpc>
            </a:pPr>
            <a:r>
              <a:rPr lang="es-PY" sz="3000" b="1" dirty="0" smtClean="0">
                <a:solidFill>
                  <a:srgbClr val="00FF00"/>
                </a:solidFill>
              </a:rPr>
              <a:t>Brinda apoyo individualizado.   </a:t>
            </a:r>
          </a:p>
          <a:p>
            <a:pPr>
              <a:lnSpc>
                <a:spcPct val="125000"/>
              </a:lnSpc>
            </a:pPr>
            <a:r>
              <a:rPr lang="es-PY" sz="3000" b="1" dirty="0" smtClean="0">
                <a:solidFill>
                  <a:srgbClr val="00FF00"/>
                </a:solidFill>
              </a:rPr>
              <a:t>son los que resuelven los problemas</a:t>
            </a:r>
            <a:endParaRPr lang="es-PY" sz="3000" b="1" dirty="0">
              <a:solidFill>
                <a:srgbClr val="00FF00"/>
              </a:solidFill>
            </a:endParaRPr>
          </a:p>
        </p:txBody>
      </p:sp>
      <p:sp>
        <p:nvSpPr>
          <p:cNvPr id="417795" name="Rectangle 3"/>
          <p:cNvSpPr>
            <a:spLocks noGrp="1" noChangeArrowheads="1"/>
          </p:cNvSpPr>
          <p:nvPr>
            <p:ph type="title"/>
          </p:nvPr>
        </p:nvSpPr>
        <p:spPr>
          <a:xfrm>
            <a:off x="457200" y="76200"/>
            <a:ext cx="8839200" cy="1066800"/>
          </a:xfrm>
          <a:noFill/>
          <a:ln/>
        </p:spPr>
        <p:txBody>
          <a:bodyPr/>
          <a:lstStyle/>
          <a:p>
            <a:r>
              <a:rPr lang="es-PY" sz="3200" b="1" dirty="0" smtClean="0">
                <a:solidFill>
                  <a:srgbClr val="FFFF00"/>
                </a:solidFill>
              </a:rPr>
              <a:t>Características del Liderazgo Transformacional</a:t>
            </a:r>
            <a:endParaRPr lang="es-PY" sz="2800" b="1" dirty="0">
              <a:solidFill>
                <a:srgbClr val="00FF00"/>
              </a:solidFill>
            </a:endParaRPr>
          </a:p>
        </p:txBody>
      </p:sp>
      <p:sp>
        <p:nvSpPr>
          <p:cNvPr id="417796" name="Rectangle 4"/>
          <p:cNvSpPr>
            <a:spLocks noChangeArrowheads="1"/>
          </p:cNvSpPr>
          <p:nvPr/>
        </p:nvSpPr>
        <p:spPr bwMode="auto">
          <a:xfrm>
            <a:off x="838200" y="1295400"/>
            <a:ext cx="2667000"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pt-BR" sz="3200" dirty="0" smtClean="0">
                <a:latin typeface="Times New Roman" pitchFamily="18" charset="0"/>
                <a:sym typeface="Wingdings" pitchFamily="2" charset="2"/>
              </a:rPr>
              <a:t></a:t>
            </a:r>
            <a:r>
              <a:rPr lang="pt-BR" sz="3200" dirty="0" err="1" smtClean="0">
                <a:latin typeface="Times New Roman" pitchFamily="18" charset="0"/>
                <a:sym typeface="Wingdings" pitchFamily="2" charset="2"/>
              </a:rPr>
              <a:t>Lo</a:t>
            </a:r>
            <a:r>
              <a:rPr lang="pt-BR" sz="3200" dirty="0" err="1" smtClean="0">
                <a:latin typeface="Times New Roman" pitchFamily="18" charset="0"/>
              </a:rPr>
              <a:t>s</a:t>
            </a:r>
            <a:r>
              <a:rPr lang="pt-BR" sz="3200" dirty="0" smtClean="0">
                <a:latin typeface="Times New Roman" pitchFamily="18" charset="0"/>
              </a:rPr>
              <a:t> </a:t>
            </a:r>
            <a:r>
              <a:rPr lang="pt-BR" sz="3200" dirty="0">
                <a:latin typeface="Times New Roman" pitchFamily="18" charset="0"/>
              </a:rPr>
              <a:t>líderes:</a:t>
            </a:r>
            <a:endParaRPr lang="pt-BR" sz="3200" dirty="0">
              <a:solidFill>
                <a:srgbClr val="00FF00"/>
              </a:solidFill>
              <a:latin typeface="Times New Roman" pitchFamily="18" charset="0"/>
            </a:endParaRPr>
          </a:p>
        </p:txBody>
      </p:sp>
    </p:spTree>
  </p:cSld>
  <p:clrMapOvr>
    <a:masterClrMapping/>
  </p:clrMapOvr>
  <p:transition advTm="17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7795"/>
                                        </p:tgtEl>
                                        <p:attrNameLst>
                                          <p:attrName>style.visibility</p:attrName>
                                        </p:attrNameLst>
                                      </p:cBhvr>
                                      <p:to>
                                        <p:strVal val="visible"/>
                                      </p:to>
                                    </p:set>
                                    <p:animEffect transition="in" filter="wipe(left)">
                                      <p:cBhvr>
                                        <p:cTn id="7" dur="500"/>
                                        <p:tgtEl>
                                          <p:spTgt spid="417795"/>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417796"/>
                                        </p:tgtEl>
                                        <p:attrNameLst>
                                          <p:attrName>style.visibility</p:attrName>
                                        </p:attrNameLst>
                                      </p:cBhvr>
                                      <p:to>
                                        <p:strVal val="visible"/>
                                      </p:to>
                                    </p:set>
                                    <p:anim calcmode="lin" valueType="num">
                                      <p:cBhvr>
                                        <p:cTn id="11" dur="500" fill="hold"/>
                                        <p:tgtEl>
                                          <p:spTgt spid="417796"/>
                                        </p:tgtEl>
                                        <p:attrNameLst>
                                          <p:attrName>ppt_w</p:attrName>
                                        </p:attrNameLst>
                                      </p:cBhvr>
                                      <p:tavLst>
                                        <p:tav tm="0">
                                          <p:val>
                                            <p:strVal val="(6*min(max(#ppt_w*#ppt_h,.3),1)-7.4)/-.7*#ppt_w"/>
                                          </p:val>
                                        </p:tav>
                                        <p:tav tm="100000">
                                          <p:val>
                                            <p:strVal val="#ppt_w"/>
                                          </p:val>
                                        </p:tav>
                                      </p:tavLst>
                                    </p:anim>
                                    <p:anim calcmode="lin" valueType="num">
                                      <p:cBhvr>
                                        <p:cTn id="12" dur="500" fill="hold"/>
                                        <p:tgtEl>
                                          <p:spTgt spid="417796"/>
                                        </p:tgtEl>
                                        <p:attrNameLst>
                                          <p:attrName>ppt_h</p:attrName>
                                        </p:attrNameLst>
                                      </p:cBhvr>
                                      <p:tavLst>
                                        <p:tav tm="0">
                                          <p:val>
                                            <p:strVal val="(6*min(max(#ppt_w*#ppt_h,.3),1)-7.4)/-.7*#ppt_h"/>
                                          </p:val>
                                        </p:tav>
                                        <p:tav tm="100000">
                                          <p:val>
                                            <p:strVal val="#ppt_h"/>
                                          </p:val>
                                        </p:tav>
                                      </p:tavLst>
                                    </p:anim>
                                    <p:anim calcmode="lin" valueType="num">
                                      <p:cBhvr>
                                        <p:cTn id="13" dur="500" fill="hold"/>
                                        <p:tgtEl>
                                          <p:spTgt spid="417796"/>
                                        </p:tgtEl>
                                        <p:attrNameLst>
                                          <p:attrName>ppt_x</p:attrName>
                                        </p:attrNameLst>
                                      </p:cBhvr>
                                      <p:tavLst>
                                        <p:tav tm="0">
                                          <p:val>
                                            <p:fltVal val="0.5"/>
                                          </p:val>
                                        </p:tav>
                                        <p:tav tm="100000">
                                          <p:val>
                                            <p:strVal val="#ppt_x"/>
                                          </p:val>
                                        </p:tav>
                                      </p:tavLst>
                                    </p:anim>
                                    <p:anim calcmode="lin" valueType="num">
                                      <p:cBhvr>
                                        <p:cTn id="14" dur="500" fill="hold"/>
                                        <p:tgtEl>
                                          <p:spTgt spid="41779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childTnLst>
                                    <p:set>
                                      <p:cBhvr>
                                        <p:cTn id="17" dur="1" fill="hold">
                                          <p:stCondLst>
                                            <p:cond delay="0"/>
                                          </p:stCondLst>
                                        </p:cTn>
                                        <p:tgtEl>
                                          <p:spTgt spid="417794">
                                            <p:txEl>
                                              <p:pRg st="0" end="0"/>
                                            </p:txEl>
                                          </p:spTgt>
                                        </p:tgtEl>
                                        <p:attrNameLst>
                                          <p:attrName>style.visibility</p:attrName>
                                        </p:attrNameLst>
                                      </p:cBhvr>
                                      <p:to>
                                        <p:strVal val="visible"/>
                                      </p:to>
                                    </p:set>
                                    <p:anim calcmode="lin" valueType="num">
                                      <p:cBhvr additive="base">
                                        <p:cTn id="18" dur="500" fill="hold"/>
                                        <p:tgtEl>
                                          <p:spTgt spid="41779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17794">
                                            <p:txEl>
                                              <p:pRg st="0" end="0"/>
                                            </p:txEl>
                                          </p:spTgt>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3" fill="hold" grpId="0" nodeType="afterEffect">
                                  <p:stCondLst>
                                    <p:cond delay="0"/>
                                  </p:stCondLst>
                                  <p:childTnLst>
                                    <p:set>
                                      <p:cBhvr>
                                        <p:cTn id="22" dur="1" fill="hold">
                                          <p:stCondLst>
                                            <p:cond delay="0"/>
                                          </p:stCondLst>
                                        </p:cTn>
                                        <p:tgtEl>
                                          <p:spTgt spid="417794">
                                            <p:txEl>
                                              <p:pRg st="1" end="1"/>
                                            </p:txEl>
                                          </p:spTgt>
                                        </p:tgtEl>
                                        <p:attrNameLst>
                                          <p:attrName>style.visibility</p:attrName>
                                        </p:attrNameLst>
                                      </p:cBhvr>
                                      <p:to>
                                        <p:strVal val="visible"/>
                                      </p:to>
                                    </p:set>
                                    <p:anim calcmode="lin" valueType="num">
                                      <p:cBhvr additive="base">
                                        <p:cTn id="23" dur="500" fill="hold"/>
                                        <p:tgtEl>
                                          <p:spTgt spid="41779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17794">
                                            <p:txEl>
                                              <p:pRg st="1" end="1"/>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417794">
                                            <p:txEl>
                                              <p:pRg st="2" end="2"/>
                                            </p:txEl>
                                          </p:spTgt>
                                        </p:tgtEl>
                                        <p:attrNameLst>
                                          <p:attrName>style.visibility</p:attrName>
                                        </p:attrNameLst>
                                      </p:cBhvr>
                                      <p:to>
                                        <p:strVal val="visible"/>
                                      </p:to>
                                    </p:set>
                                    <p:anim calcmode="lin" valueType="num">
                                      <p:cBhvr additive="base">
                                        <p:cTn id="28" dur="500" fill="hold"/>
                                        <p:tgtEl>
                                          <p:spTgt spid="417794">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17794">
                                            <p:txEl>
                                              <p:pRg st="2" end="2"/>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3" fill="hold" grpId="0" nodeType="afterEffect">
                                  <p:stCondLst>
                                    <p:cond delay="0"/>
                                  </p:stCondLst>
                                  <p:childTnLst>
                                    <p:set>
                                      <p:cBhvr>
                                        <p:cTn id="32" dur="1" fill="hold">
                                          <p:stCondLst>
                                            <p:cond delay="0"/>
                                          </p:stCondLst>
                                        </p:cTn>
                                        <p:tgtEl>
                                          <p:spTgt spid="417794">
                                            <p:txEl>
                                              <p:pRg st="3" end="3"/>
                                            </p:txEl>
                                          </p:spTgt>
                                        </p:tgtEl>
                                        <p:attrNameLst>
                                          <p:attrName>style.visibility</p:attrName>
                                        </p:attrNameLst>
                                      </p:cBhvr>
                                      <p:to>
                                        <p:strVal val="visible"/>
                                      </p:to>
                                    </p:set>
                                    <p:anim calcmode="lin" valueType="num">
                                      <p:cBhvr additive="base">
                                        <p:cTn id="33" dur="500" fill="hold"/>
                                        <p:tgtEl>
                                          <p:spTgt spid="417794">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17794">
                                            <p:txEl>
                                              <p:pRg st="3" end="3"/>
                                            </p:txEl>
                                          </p:spTgt>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3" fill="hold" grpId="0" nodeType="afterEffect">
                                  <p:stCondLst>
                                    <p:cond delay="0"/>
                                  </p:stCondLst>
                                  <p:childTnLst>
                                    <p:set>
                                      <p:cBhvr>
                                        <p:cTn id="37" dur="1" fill="hold">
                                          <p:stCondLst>
                                            <p:cond delay="0"/>
                                          </p:stCondLst>
                                        </p:cTn>
                                        <p:tgtEl>
                                          <p:spTgt spid="417794">
                                            <p:txEl>
                                              <p:pRg st="4" end="4"/>
                                            </p:txEl>
                                          </p:spTgt>
                                        </p:tgtEl>
                                        <p:attrNameLst>
                                          <p:attrName>style.visibility</p:attrName>
                                        </p:attrNameLst>
                                      </p:cBhvr>
                                      <p:to>
                                        <p:strVal val="visible"/>
                                      </p:to>
                                    </p:set>
                                    <p:anim calcmode="lin" valueType="num">
                                      <p:cBhvr additive="base">
                                        <p:cTn id="38" dur="500" fill="hold"/>
                                        <p:tgtEl>
                                          <p:spTgt spid="417794">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41779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build="p" autoUpdateAnimBg="0" advAuto="0"/>
      <p:bldP spid="417795" grpId="0" autoUpdateAnimBg="0"/>
      <p:bldP spid="41779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body" idx="4294967295"/>
          </p:nvPr>
        </p:nvSpPr>
        <p:spPr>
          <a:xfrm>
            <a:off x="1219200" y="1981200"/>
            <a:ext cx="7391400" cy="3657600"/>
          </a:xfrm>
        </p:spPr>
        <p:txBody>
          <a:bodyPr/>
          <a:lstStyle/>
          <a:p>
            <a:r>
              <a:rPr lang="es-PY" sz="3000" b="1" dirty="0" smtClean="0">
                <a:solidFill>
                  <a:srgbClr val="00FF00"/>
                </a:solidFill>
              </a:rPr>
              <a:t>las necesidades existentes y motivos son solicitados, y sus necesidades de niveles más elevados son satisfechos. </a:t>
            </a:r>
          </a:p>
          <a:p>
            <a:endParaRPr lang="es-PY" sz="3000" b="1" dirty="0" smtClean="0">
              <a:solidFill>
                <a:srgbClr val="00FF00"/>
              </a:solidFill>
            </a:endParaRPr>
          </a:p>
          <a:p>
            <a:r>
              <a:rPr lang="es-PY" sz="3000" b="1" dirty="0" smtClean="0">
                <a:solidFill>
                  <a:srgbClr val="00FF00"/>
                </a:solidFill>
              </a:rPr>
              <a:t>Se relacionan con los líderes quienes los estimulan mentalmente y  son elevados. </a:t>
            </a:r>
            <a:endParaRPr lang="es-PY" sz="3000" b="1" dirty="0">
              <a:solidFill>
                <a:srgbClr val="00FF00"/>
              </a:solidFill>
            </a:endParaRPr>
          </a:p>
        </p:txBody>
      </p:sp>
      <p:sp>
        <p:nvSpPr>
          <p:cNvPr id="418819" name="Rectangle 3"/>
          <p:cNvSpPr>
            <a:spLocks noChangeArrowheads="1"/>
          </p:cNvSpPr>
          <p:nvPr/>
        </p:nvSpPr>
        <p:spPr bwMode="auto">
          <a:xfrm>
            <a:off x="457200" y="1066800"/>
            <a:ext cx="4114800" cy="609600"/>
          </a:xfrm>
          <a:prstGeom prst="rect">
            <a:avLst/>
          </a:prstGeom>
          <a:noFill/>
          <a:ln w="9525">
            <a:noFill/>
            <a:miter lim="800000"/>
            <a:headEnd/>
            <a:tailEnd/>
          </a:ln>
        </p:spPr>
        <p:txBody>
          <a:bodyPr/>
          <a:lstStyle/>
          <a:p>
            <a:pPr marL="742950" lvl="1" indent="-285750" algn="l" eaLnBrk="1" hangingPunct="1">
              <a:spcBef>
                <a:spcPct val="20000"/>
              </a:spcBef>
              <a:buClr>
                <a:srgbClr val="CCFFFF"/>
              </a:buClr>
            </a:pPr>
            <a:r>
              <a:rPr lang="pt-BR" sz="3200" dirty="0">
                <a:latin typeface="Times New Roman" pitchFamily="18" charset="0"/>
                <a:sym typeface="Wingdings" pitchFamily="2" charset="2"/>
              </a:rPr>
              <a:t> </a:t>
            </a:r>
            <a:r>
              <a:rPr lang="pt-BR" sz="3200" dirty="0" err="1" smtClean="0">
                <a:latin typeface="Times New Roman" pitchFamily="18" charset="0"/>
                <a:sym typeface="Wingdings" pitchFamily="2" charset="2"/>
              </a:rPr>
              <a:t>Lo</a:t>
            </a:r>
            <a:r>
              <a:rPr lang="pt-BR" sz="3200" dirty="0" err="1" smtClean="0">
                <a:latin typeface="Times New Roman" pitchFamily="18" charset="0"/>
              </a:rPr>
              <a:t>s</a:t>
            </a:r>
            <a:r>
              <a:rPr lang="pt-BR" sz="3200" dirty="0" smtClean="0">
                <a:latin typeface="Times New Roman" pitchFamily="18" charset="0"/>
              </a:rPr>
              <a:t> </a:t>
            </a:r>
            <a:r>
              <a:rPr lang="pt-BR" sz="3200" dirty="0">
                <a:latin typeface="Times New Roman" pitchFamily="18" charset="0"/>
              </a:rPr>
              <a:t>seguidores:</a:t>
            </a:r>
            <a:endParaRPr lang="pt-BR" sz="2600" dirty="0">
              <a:solidFill>
                <a:srgbClr val="00FF00"/>
              </a:solidFill>
              <a:latin typeface="Times New Roman" pitchFamily="18" charset="0"/>
            </a:endParaRPr>
          </a:p>
        </p:txBody>
      </p:sp>
      <p:sp>
        <p:nvSpPr>
          <p:cNvPr id="418820" name="Rectangle 4"/>
          <p:cNvSpPr>
            <a:spLocks noGrp="1" noChangeArrowheads="1"/>
          </p:cNvSpPr>
          <p:nvPr>
            <p:ph type="title"/>
          </p:nvPr>
        </p:nvSpPr>
        <p:spPr>
          <a:xfrm>
            <a:off x="457200" y="76200"/>
            <a:ext cx="8839200" cy="1066800"/>
          </a:xfrm>
          <a:noFill/>
          <a:ln/>
        </p:spPr>
        <p:txBody>
          <a:bodyPr/>
          <a:lstStyle/>
          <a:p>
            <a:r>
              <a:rPr lang="es-PY" sz="2800" b="1" dirty="0" smtClean="0">
                <a:solidFill>
                  <a:srgbClr val="FFFF00"/>
                </a:solidFill>
              </a:rPr>
              <a:t>Características del Liderazgo Transformacional</a:t>
            </a:r>
            <a:endParaRPr lang="es-PY" sz="2800" b="1" dirty="0">
              <a:solidFill>
                <a:srgbClr val="00FF00"/>
              </a:solidFill>
            </a:endParaRPr>
          </a:p>
        </p:txBody>
      </p:sp>
    </p:spTree>
  </p:cSld>
  <p:clrMapOvr>
    <a:masterClrMapping/>
  </p:clrMapOvr>
  <p:transition advTm="28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8820"/>
                                        </p:tgtEl>
                                        <p:attrNameLst>
                                          <p:attrName>style.visibility</p:attrName>
                                        </p:attrNameLst>
                                      </p:cBhvr>
                                      <p:to>
                                        <p:strVal val="visible"/>
                                      </p:to>
                                    </p:set>
                                    <p:animEffect transition="in" filter="wipe(left)">
                                      <p:cBhvr>
                                        <p:cTn id="7" dur="500"/>
                                        <p:tgtEl>
                                          <p:spTgt spid="418820"/>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418819"/>
                                        </p:tgtEl>
                                        <p:attrNameLst>
                                          <p:attrName>style.visibility</p:attrName>
                                        </p:attrNameLst>
                                      </p:cBhvr>
                                      <p:to>
                                        <p:strVal val="visible"/>
                                      </p:to>
                                    </p:set>
                                    <p:anim calcmode="lin" valueType="num">
                                      <p:cBhvr>
                                        <p:cTn id="11" dur="1000" fill="hold"/>
                                        <p:tgtEl>
                                          <p:spTgt spid="418819"/>
                                        </p:tgtEl>
                                        <p:attrNameLst>
                                          <p:attrName>ppt_w</p:attrName>
                                        </p:attrNameLst>
                                      </p:cBhvr>
                                      <p:tavLst>
                                        <p:tav tm="0">
                                          <p:val>
                                            <p:fltVal val="0"/>
                                          </p:val>
                                        </p:tav>
                                        <p:tav tm="100000">
                                          <p:val>
                                            <p:strVal val="#ppt_w"/>
                                          </p:val>
                                        </p:tav>
                                      </p:tavLst>
                                    </p:anim>
                                    <p:anim calcmode="lin" valueType="num">
                                      <p:cBhvr>
                                        <p:cTn id="12" dur="1000" fill="hold"/>
                                        <p:tgtEl>
                                          <p:spTgt spid="418819"/>
                                        </p:tgtEl>
                                        <p:attrNameLst>
                                          <p:attrName>ppt_h</p:attrName>
                                        </p:attrNameLst>
                                      </p:cBhvr>
                                      <p:tavLst>
                                        <p:tav tm="0">
                                          <p:val>
                                            <p:fltVal val="0"/>
                                          </p:val>
                                        </p:tav>
                                        <p:tav tm="100000">
                                          <p:val>
                                            <p:strVal val="#ppt_h"/>
                                          </p:val>
                                        </p:tav>
                                      </p:tavLst>
                                    </p:anim>
                                    <p:anim calcmode="lin" valueType="num">
                                      <p:cBhvr>
                                        <p:cTn id="13" dur="1000" fill="hold"/>
                                        <p:tgtEl>
                                          <p:spTgt spid="4188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8819"/>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418818">
                                            <p:txEl>
                                              <p:pRg st="0" end="0"/>
                                            </p:txEl>
                                          </p:spTgt>
                                        </p:tgtEl>
                                        <p:attrNameLst>
                                          <p:attrName>style.visibility</p:attrName>
                                        </p:attrNameLst>
                                      </p:cBhvr>
                                      <p:to>
                                        <p:strVal val="visible"/>
                                      </p:to>
                                    </p:set>
                                    <p:animEffect transition="in" filter="strips(downRight)">
                                      <p:cBhvr>
                                        <p:cTn id="18" dur="500"/>
                                        <p:tgtEl>
                                          <p:spTgt spid="418818">
                                            <p:txEl>
                                              <p:pRg st="0" end="0"/>
                                            </p:txEl>
                                          </p:spTgt>
                                        </p:tgtEl>
                                      </p:cBhvr>
                                    </p:animEffect>
                                  </p:childTnLst>
                                </p:cTn>
                              </p:par>
                            </p:childTnLst>
                          </p:cTn>
                        </p:par>
                        <p:par>
                          <p:cTn id="19" fill="hold">
                            <p:stCondLst>
                              <p:cond delay="2000"/>
                            </p:stCondLst>
                            <p:childTnLst>
                              <p:par>
                                <p:cTn id="20" presetID="18" presetClass="entr" presetSubtype="6" fill="hold" grpId="0" nodeType="afterEffect">
                                  <p:stCondLst>
                                    <p:cond delay="0"/>
                                  </p:stCondLst>
                                  <p:childTnLst>
                                    <p:set>
                                      <p:cBhvr>
                                        <p:cTn id="21" dur="1" fill="hold">
                                          <p:stCondLst>
                                            <p:cond delay="0"/>
                                          </p:stCondLst>
                                        </p:cTn>
                                        <p:tgtEl>
                                          <p:spTgt spid="418818">
                                            <p:txEl>
                                              <p:pRg st="2" end="2"/>
                                            </p:txEl>
                                          </p:spTgt>
                                        </p:tgtEl>
                                        <p:attrNameLst>
                                          <p:attrName>style.visibility</p:attrName>
                                        </p:attrNameLst>
                                      </p:cBhvr>
                                      <p:to>
                                        <p:strVal val="visible"/>
                                      </p:to>
                                    </p:set>
                                    <p:animEffect transition="in" filter="strips(downRight)">
                                      <p:cBhvr>
                                        <p:cTn id="22" dur="500"/>
                                        <p:tgtEl>
                                          <p:spTgt spid="418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build="p" autoUpdateAnimBg="0" advAuto="0"/>
      <p:bldP spid="418819" grpId="0" autoUpdateAnimBg="0"/>
      <p:bldP spid="41882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body" idx="4294967295"/>
          </p:nvPr>
        </p:nvSpPr>
        <p:spPr>
          <a:xfrm>
            <a:off x="1676400" y="2514600"/>
            <a:ext cx="6705600" cy="2286000"/>
          </a:xfrm>
        </p:spPr>
        <p:txBody>
          <a:bodyPr/>
          <a:lstStyle/>
          <a:p>
            <a:pPr marL="476250" indent="-476250"/>
            <a:r>
              <a:rPr lang="es-PY" sz="3000" b="1" dirty="0" smtClean="0">
                <a:solidFill>
                  <a:srgbClr val="00FF00"/>
                </a:solidFill>
              </a:rPr>
              <a:t>también pueden ser los líderes, cuando los papeles se intercambian.</a:t>
            </a:r>
          </a:p>
          <a:p>
            <a:pPr marL="476250" indent="-476250"/>
            <a:endParaRPr lang="es-PY" sz="3000" b="1" dirty="0" smtClean="0">
              <a:solidFill>
                <a:srgbClr val="00FF00"/>
              </a:solidFill>
            </a:endParaRPr>
          </a:p>
          <a:p>
            <a:pPr marL="476250" indent="-476250"/>
            <a:r>
              <a:rPr lang="es-PY" sz="3000" b="1" dirty="0" smtClean="0">
                <a:solidFill>
                  <a:srgbClr val="00FF00"/>
                </a:solidFill>
              </a:rPr>
              <a:t>son los "creadores de energía".   </a:t>
            </a:r>
            <a:endParaRPr lang="es-PY" sz="3000" b="1" dirty="0">
              <a:solidFill>
                <a:srgbClr val="00FF00"/>
              </a:solidFill>
            </a:endParaRPr>
          </a:p>
        </p:txBody>
      </p:sp>
      <p:sp>
        <p:nvSpPr>
          <p:cNvPr id="419843" name="Rectangle 3"/>
          <p:cNvSpPr>
            <a:spLocks noChangeArrowheads="1"/>
          </p:cNvSpPr>
          <p:nvPr/>
        </p:nvSpPr>
        <p:spPr bwMode="auto">
          <a:xfrm>
            <a:off x="533400" y="1371600"/>
            <a:ext cx="4181476" cy="609600"/>
          </a:xfrm>
          <a:prstGeom prst="rect">
            <a:avLst/>
          </a:prstGeom>
          <a:noFill/>
          <a:ln w="9525">
            <a:noFill/>
            <a:miter lim="800000"/>
            <a:headEnd/>
            <a:tailEnd/>
          </a:ln>
        </p:spPr>
        <p:txBody>
          <a:bodyPr/>
          <a:lstStyle/>
          <a:p>
            <a:pPr marL="742950" lvl="1" indent="-285750" algn="l" eaLnBrk="1" hangingPunct="1">
              <a:spcBef>
                <a:spcPct val="20000"/>
              </a:spcBef>
              <a:buClr>
                <a:srgbClr val="CCFFFF"/>
              </a:buClr>
            </a:pPr>
            <a:r>
              <a:rPr lang="pt-BR" sz="3200" dirty="0">
                <a:latin typeface="Times New Roman" pitchFamily="18" charset="0"/>
                <a:sym typeface="Wingdings" pitchFamily="2" charset="2"/>
              </a:rPr>
              <a:t> </a:t>
            </a:r>
            <a:r>
              <a:rPr lang="pt-BR" sz="3200" dirty="0" err="1" smtClean="0">
                <a:latin typeface="Times New Roman" pitchFamily="18" charset="0"/>
                <a:sym typeface="Wingdings" pitchFamily="2" charset="2"/>
              </a:rPr>
              <a:t>Los</a:t>
            </a:r>
            <a:r>
              <a:rPr lang="pt-BR" sz="3200" dirty="0" smtClean="0">
                <a:latin typeface="Times New Roman" pitchFamily="18" charset="0"/>
                <a:sym typeface="Wingdings" pitchFamily="2" charset="2"/>
              </a:rPr>
              <a:t> </a:t>
            </a:r>
            <a:r>
              <a:rPr lang="pt-BR" sz="3200" dirty="0" smtClean="0">
                <a:latin typeface="Times New Roman" pitchFamily="18" charset="0"/>
              </a:rPr>
              <a:t>seguidores</a:t>
            </a:r>
            <a:r>
              <a:rPr lang="pt-BR" sz="3200" dirty="0">
                <a:latin typeface="Times New Roman" pitchFamily="18" charset="0"/>
              </a:rPr>
              <a:t>:</a:t>
            </a:r>
            <a:endParaRPr lang="pt-BR" sz="2600" dirty="0">
              <a:solidFill>
                <a:srgbClr val="00FF00"/>
              </a:solidFill>
              <a:latin typeface="Times New Roman" pitchFamily="18" charset="0"/>
            </a:endParaRPr>
          </a:p>
        </p:txBody>
      </p:sp>
      <p:sp>
        <p:nvSpPr>
          <p:cNvPr id="419844" name="Rectangle 4"/>
          <p:cNvSpPr>
            <a:spLocks noGrp="1" noChangeArrowheads="1"/>
          </p:cNvSpPr>
          <p:nvPr>
            <p:ph type="title"/>
          </p:nvPr>
        </p:nvSpPr>
        <p:spPr>
          <a:xfrm>
            <a:off x="304800" y="76200"/>
            <a:ext cx="8839200" cy="1066800"/>
          </a:xfrm>
          <a:noFill/>
          <a:ln/>
        </p:spPr>
        <p:txBody>
          <a:bodyPr/>
          <a:lstStyle/>
          <a:p>
            <a:r>
              <a:rPr lang="es-PY" sz="2800" b="1" dirty="0" smtClean="0">
                <a:solidFill>
                  <a:srgbClr val="FFFF00"/>
                </a:solidFill>
              </a:rPr>
              <a:t>Características del Liderazgo Transformacional</a:t>
            </a:r>
            <a:endParaRPr lang="pt-BR" sz="2800" b="1" dirty="0">
              <a:solidFill>
                <a:srgbClr val="00FF00"/>
              </a:solidFill>
            </a:endParaRPr>
          </a:p>
        </p:txBody>
      </p:sp>
    </p:spTree>
  </p:cSld>
  <p:clrMapOvr>
    <a:masterClrMapping/>
  </p:clrMapOvr>
  <p:transition advTm="168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44"/>
                                        </p:tgtEl>
                                        <p:attrNameLst>
                                          <p:attrName>style.visibility</p:attrName>
                                        </p:attrNameLst>
                                      </p:cBhvr>
                                      <p:to>
                                        <p:strVal val="visible"/>
                                      </p:to>
                                    </p:set>
                                    <p:animEffect transition="in" filter="wipe(left)">
                                      <p:cBhvr>
                                        <p:cTn id="7" dur="500"/>
                                        <p:tgtEl>
                                          <p:spTgt spid="41984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419843"/>
                                        </p:tgtEl>
                                        <p:attrNameLst>
                                          <p:attrName>style.visibility</p:attrName>
                                        </p:attrNameLst>
                                      </p:cBhvr>
                                      <p:to>
                                        <p:strVal val="visible"/>
                                      </p:to>
                                    </p:set>
                                    <p:anim calcmode="lin" valueType="num">
                                      <p:cBhvr>
                                        <p:cTn id="11" dur="1000" fill="hold"/>
                                        <p:tgtEl>
                                          <p:spTgt spid="419843"/>
                                        </p:tgtEl>
                                        <p:attrNameLst>
                                          <p:attrName>ppt_w</p:attrName>
                                        </p:attrNameLst>
                                      </p:cBhvr>
                                      <p:tavLst>
                                        <p:tav tm="0">
                                          <p:val>
                                            <p:fltVal val="0"/>
                                          </p:val>
                                        </p:tav>
                                        <p:tav tm="100000">
                                          <p:val>
                                            <p:strVal val="#ppt_w"/>
                                          </p:val>
                                        </p:tav>
                                      </p:tavLst>
                                    </p:anim>
                                    <p:anim calcmode="lin" valueType="num">
                                      <p:cBhvr>
                                        <p:cTn id="12" dur="1000" fill="hold"/>
                                        <p:tgtEl>
                                          <p:spTgt spid="419843"/>
                                        </p:tgtEl>
                                        <p:attrNameLst>
                                          <p:attrName>ppt_h</p:attrName>
                                        </p:attrNameLst>
                                      </p:cBhvr>
                                      <p:tavLst>
                                        <p:tav tm="0">
                                          <p:val>
                                            <p:fltVal val="0"/>
                                          </p:val>
                                        </p:tav>
                                        <p:tav tm="100000">
                                          <p:val>
                                            <p:strVal val="#ppt_h"/>
                                          </p:val>
                                        </p:tav>
                                      </p:tavLst>
                                    </p:anim>
                                    <p:anim calcmode="lin" valueType="num">
                                      <p:cBhvr>
                                        <p:cTn id="13" dur="1000" fill="hold"/>
                                        <p:tgtEl>
                                          <p:spTgt spid="41984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984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419842">
                                            <p:txEl>
                                              <p:pRg st="0" end="0"/>
                                            </p:txEl>
                                          </p:spTgt>
                                        </p:tgtEl>
                                        <p:attrNameLst>
                                          <p:attrName>style.visibility</p:attrName>
                                        </p:attrNameLst>
                                      </p:cBhvr>
                                      <p:to>
                                        <p:strVal val="visible"/>
                                      </p:to>
                                    </p:set>
                                    <p:animEffect transition="in" filter="strips(downRight)">
                                      <p:cBhvr>
                                        <p:cTn id="18" dur="500"/>
                                        <p:tgtEl>
                                          <p:spTgt spid="419842">
                                            <p:txEl>
                                              <p:pRg st="0" end="0"/>
                                            </p:txEl>
                                          </p:spTgt>
                                        </p:tgtEl>
                                      </p:cBhvr>
                                    </p:animEffect>
                                  </p:childTnLst>
                                </p:cTn>
                              </p:par>
                            </p:childTnLst>
                          </p:cTn>
                        </p:par>
                        <p:par>
                          <p:cTn id="19" fill="hold">
                            <p:stCondLst>
                              <p:cond delay="2000"/>
                            </p:stCondLst>
                            <p:childTnLst>
                              <p:par>
                                <p:cTn id="20" presetID="18" presetClass="entr" presetSubtype="6" fill="hold" grpId="0" nodeType="afterEffect">
                                  <p:stCondLst>
                                    <p:cond delay="0"/>
                                  </p:stCondLst>
                                  <p:childTnLst>
                                    <p:set>
                                      <p:cBhvr>
                                        <p:cTn id="21" dur="1" fill="hold">
                                          <p:stCondLst>
                                            <p:cond delay="0"/>
                                          </p:stCondLst>
                                        </p:cTn>
                                        <p:tgtEl>
                                          <p:spTgt spid="419842">
                                            <p:txEl>
                                              <p:pRg st="2" end="2"/>
                                            </p:txEl>
                                          </p:spTgt>
                                        </p:tgtEl>
                                        <p:attrNameLst>
                                          <p:attrName>style.visibility</p:attrName>
                                        </p:attrNameLst>
                                      </p:cBhvr>
                                      <p:to>
                                        <p:strVal val="visible"/>
                                      </p:to>
                                    </p:set>
                                    <p:animEffect transition="in" filter="strips(downRight)">
                                      <p:cBhvr>
                                        <p:cTn id="22" dur="500"/>
                                        <p:tgtEl>
                                          <p:spTgt spid="419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build="p" autoUpdateAnimBg="0" advAuto="0"/>
      <p:bldP spid="419843" grpId="0" autoUpdateAnimBg="0"/>
      <p:bldP spid="419844"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685800" y="0"/>
            <a:ext cx="8458200" cy="1066800"/>
          </a:xfrm>
        </p:spPr>
        <p:txBody>
          <a:bodyPr/>
          <a:lstStyle/>
          <a:p>
            <a:r>
              <a:rPr lang="pt-BR" sz="3200" b="1" dirty="0">
                <a:solidFill>
                  <a:srgbClr val="FFFF00"/>
                </a:solidFill>
              </a:rPr>
              <a:t>Componentes </a:t>
            </a:r>
            <a:r>
              <a:rPr lang="pt-BR" sz="3200" b="1" dirty="0" err="1" smtClean="0">
                <a:solidFill>
                  <a:srgbClr val="FFFF00"/>
                </a:solidFill>
              </a:rPr>
              <a:t>del</a:t>
            </a:r>
            <a:r>
              <a:rPr lang="pt-BR" sz="3200" b="1" dirty="0" smtClean="0">
                <a:solidFill>
                  <a:srgbClr val="FFFF00"/>
                </a:solidFill>
              </a:rPr>
              <a:t> </a:t>
            </a:r>
            <a:r>
              <a:rPr lang="pt-BR" sz="3200" b="1" dirty="0" err="1" smtClean="0">
                <a:solidFill>
                  <a:srgbClr val="FFFF00"/>
                </a:solidFill>
              </a:rPr>
              <a:t>Liderazgo</a:t>
            </a:r>
            <a:r>
              <a:rPr lang="pt-BR" sz="3200" b="1" dirty="0" smtClean="0">
                <a:solidFill>
                  <a:srgbClr val="FFFF00"/>
                </a:solidFill>
              </a:rPr>
              <a:t> Transformacional</a:t>
            </a:r>
            <a:endParaRPr lang="pt-BR" sz="2600" b="1" dirty="0">
              <a:solidFill>
                <a:srgbClr val="00FF00"/>
              </a:solidFill>
            </a:endParaRPr>
          </a:p>
        </p:txBody>
      </p:sp>
      <p:sp>
        <p:nvSpPr>
          <p:cNvPr id="420867" name="Rectangle 3"/>
          <p:cNvSpPr>
            <a:spLocks noGrp="1" noChangeArrowheads="1"/>
          </p:cNvSpPr>
          <p:nvPr>
            <p:ph type="body" idx="4294967295"/>
          </p:nvPr>
        </p:nvSpPr>
        <p:spPr>
          <a:xfrm>
            <a:off x="1600200" y="1714488"/>
            <a:ext cx="6324600" cy="4914912"/>
          </a:xfrm>
        </p:spPr>
        <p:txBody>
          <a:bodyPr/>
          <a:lstStyle/>
          <a:p>
            <a:pPr marL="457200" indent="-457200">
              <a:buFont typeface="Symbol" pitchFamily="18" charset="2"/>
              <a:buAutoNum type="alphaUcParenR"/>
            </a:pPr>
            <a:r>
              <a:rPr lang="es-PY" sz="2400" b="1" dirty="0" smtClean="0">
                <a:solidFill>
                  <a:srgbClr val="FFA7E8"/>
                </a:solidFill>
              </a:rPr>
              <a:t>Liderazgo transformacional</a:t>
            </a:r>
            <a:r>
              <a:rPr lang="es-PY" sz="2400" b="1" dirty="0" smtClean="0">
                <a:solidFill>
                  <a:srgbClr val="FF4FD1"/>
                </a:solidFill>
              </a:rPr>
              <a:t> </a:t>
            </a:r>
          </a:p>
          <a:p>
            <a:pPr marL="514350" indent="-514350">
              <a:buNone/>
            </a:pPr>
            <a:r>
              <a:rPr lang="es-PY" sz="2400" b="1" dirty="0" smtClean="0">
                <a:solidFill>
                  <a:srgbClr val="FF4FD1"/>
                </a:solidFill>
              </a:rPr>
              <a:t>		</a:t>
            </a:r>
            <a:r>
              <a:rPr lang="es-PY" sz="2400" b="1" dirty="0" smtClean="0">
                <a:solidFill>
                  <a:srgbClr val="53B9FF"/>
                </a:solidFill>
              </a:rPr>
              <a:t>Factor 1: Carisma (influencia 	idealizada) </a:t>
            </a:r>
          </a:p>
          <a:p>
            <a:pPr lvl="2" algn="just">
              <a:buFontTx/>
              <a:buNone/>
            </a:pPr>
            <a:r>
              <a:rPr lang="es-PY" b="1" dirty="0" smtClean="0">
                <a:solidFill>
                  <a:srgbClr val="53B9FF"/>
                </a:solidFill>
              </a:rPr>
              <a:t>Factor 2: Motivación de Inspiración </a:t>
            </a:r>
          </a:p>
          <a:p>
            <a:pPr lvl="2" algn="just">
              <a:buFontTx/>
              <a:buNone/>
            </a:pPr>
            <a:r>
              <a:rPr lang="es-PY" b="1" dirty="0" smtClean="0">
                <a:solidFill>
                  <a:srgbClr val="53B9FF"/>
                </a:solidFill>
              </a:rPr>
              <a:t>Factor 3: Estímulo Intelectual </a:t>
            </a:r>
          </a:p>
          <a:p>
            <a:pPr lvl="2" algn="just">
              <a:buFontTx/>
              <a:buNone/>
            </a:pPr>
            <a:r>
              <a:rPr lang="es-PY" b="1" dirty="0" smtClean="0">
                <a:solidFill>
                  <a:srgbClr val="53B9FF"/>
                </a:solidFill>
              </a:rPr>
              <a:t>Factor4: Consideración individualizada</a:t>
            </a:r>
            <a:r>
              <a:rPr lang="es-PY" b="1" dirty="0" smtClean="0">
                <a:solidFill>
                  <a:srgbClr val="00FF99"/>
                </a:solidFill>
              </a:rPr>
              <a:t> </a:t>
            </a:r>
          </a:p>
          <a:p>
            <a:pPr algn="just">
              <a:buFont typeface="Symbol" pitchFamily="18" charset="2"/>
              <a:buNone/>
            </a:pPr>
            <a:r>
              <a:rPr lang="es-PY" sz="2400" b="1" dirty="0" smtClean="0">
                <a:solidFill>
                  <a:srgbClr val="FFA7E8"/>
                </a:solidFill>
              </a:rPr>
              <a:t>B) Liderazgo transaccional</a:t>
            </a:r>
            <a:endParaRPr lang="es-PY" sz="2400" b="1" dirty="0" smtClean="0">
              <a:solidFill>
                <a:srgbClr val="FFD523"/>
              </a:solidFill>
            </a:endParaRPr>
          </a:p>
          <a:p>
            <a:pPr lvl="2" algn="just">
              <a:buFontTx/>
              <a:buNone/>
            </a:pPr>
            <a:r>
              <a:rPr lang="es-PY" b="1" dirty="0" smtClean="0">
                <a:solidFill>
                  <a:srgbClr val="53B9FF"/>
                </a:solidFill>
              </a:rPr>
              <a:t>Factor 5: Recompensa contingente</a:t>
            </a:r>
          </a:p>
          <a:p>
            <a:pPr lvl="2" algn="just">
              <a:buFontTx/>
              <a:buNone/>
            </a:pPr>
            <a:r>
              <a:rPr lang="es-PY" b="1" dirty="0" smtClean="0">
                <a:solidFill>
                  <a:srgbClr val="53B9FF"/>
                </a:solidFill>
              </a:rPr>
              <a:t>Factor 6: Gerencia por </a:t>
            </a:r>
            <a:r>
              <a:rPr lang="es-PY" b="1" dirty="0" smtClean="0">
                <a:solidFill>
                  <a:srgbClr val="00B0F0"/>
                </a:solidFill>
              </a:rPr>
              <a:t>Excepción</a:t>
            </a:r>
            <a:r>
              <a:rPr lang="es-PY" b="1" dirty="0" smtClean="0">
                <a:solidFill>
                  <a:schemeClr val="accent6">
                    <a:lumMod val="20000"/>
                    <a:lumOff val="80000"/>
                  </a:schemeClr>
                </a:solidFill>
              </a:rPr>
              <a:t> </a:t>
            </a:r>
          </a:p>
          <a:p>
            <a:pPr algn="just">
              <a:buFont typeface="Symbol" pitchFamily="18" charset="2"/>
              <a:buNone/>
            </a:pPr>
            <a:r>
              <a:rPr lang="es-PY" sz="2400" b="1" dirty="0" smtClean="0">
                <a:solidFill>
                  <a:srgbClr val="FF99FF"/>
                </a:solidFill>
              </a:rPr>
              <a:t>C) No liderazgo</a:t>
            </a:r>
          </a:p>
          <a:p>
            <a:pPr lvl="2" algn="just">
              <a:buFontTx/>
              <a:buNone/>
            </a:pPr>
            <a:r>
              <a:rPr lang="es-PY" b="1" dirty="0" smtClean="0">
                <a:solidFill>
                  <a:srgbClr val="53B9FF"/>
                </a:solidFill>
              </a:rPr>
              <a:t>Factor 7: Liberal (</a:t>
            </a:r>
            <a:r>
              <a:rPr lang="es-PY" b="1" i="1" dirty="0" smtClean="0">
                <a:solidFill>
                  <a:srgbClr val="53B9FF"/>
                </a:solidFill>
              </a:rPr>
              <a:t>Laissez-faire</a:t>
            </a:r>
            <a:r>
              <a:rPr lang="es-PY" b="1" dirty="0" smtClean="0">
                <a:solidFill>
                  <a:srgbClr val="53B9FF"/>
                </a:solidFill>
              </a:rPr>
              <a:t>)</a:t>
            </a:r>
            <a:r>
              <a:rPr lang="es-PY" b="1" dirty="0" smtClean="0">
                <a:solidFill>
                  <a:srgbClr val="00FF99"/>
                </a:solidFill>
              </a:rPr>
              <a:t> </a:t>
            </a:r>
            <a:endParaRPr lang="es-PY" b="1" dirty="0">
              <a:solidFill>
                <a:srgbClr val="00FF99"/>
              </a:solidFill>
            </a:endParaRPr>
          </a:p>
        </p:txBody>
      </p:sp>
      <p:sp>
        <p:nvSpPr>
          <p:cNvPr id="420868" name="Rectangle 4"/>
          <p:cNvSpPr>
            <a:spLocks noChangeArrowheads="1"/>
          </p:cNvSpPr>
          <p:nvPr/>
        </p:nvSpPr>
        <p:spPr bwMode="auto">
          <a:xfrm>
            <a:off x="1071538" y="928670"/>
            <a:ext cx="7462862" cy="1204930"/>
          </a:xfrm>
          <a:prstGeom prst="rect">
            <a:avLst/>
          </a:prstGeom>
          <a:noFill/>
          <a:ln w="9525">
            <a:noFill/>
            <a:miter lim="800000"/>
            <a:headEnd/>
            <a:tailEnd/>
          </a:ln>
        </p:spPr>
        <p:txBody>
          <a:bodyPr/>
          <a:lstStyle/>
          <a:p>
            <a:pPr algn="l" eaLnBrk="1" hangingPunct="1">
              <a:spcBef>
                <a:spcPct val="20000"/>
              </a:spcBef>
              <a:buClr>
                <a:srgbClr val="CCFFFF"/>
              </a:buClr>
              <a:buFont typeface="Symbol" pitchFamily="18" charset="2"/>
              <a:buNone/>
            </a:pPr>
            <a:r>
              <a:rPr lang="es-PY" dirty="0" smtClean="0">
                <a:latin typeface="Times New Roman" pitchFamily="18" charset="0"/>
              </a:rPr>
              <a:t>Bass e </a:t>
            </a:r>
            <a:r>
              <a:rPr lang="es-PY" dirty="0" err="1" smtClean="0">
                <a:latin typeface="Times New Roman" pitchFamily="18" charset="0"/>
              </a:rPr>
              <a:t>Avolio</a:t>
            </a:r>
            <a:r>
              <a:rPr lang="es-PY" dirty="0" smtClean="0">
                <a:latin typeface="Times New Roman" pitchFamily="18" charset="0"/>
              </a:rPr>
              <a:t> (1993) describen una teoría de liderazgo que incluye:</a:t>
            </a:r>
            <a:endParaRPr lang="es-PY" dirty="0">
              <a:latin typeface="Times New Roman" pitchFamily="18" charset="0"/>
            </a:endParaRPr>
          </a:p>
        </p:txBody>
      </p:sp>
    </p:spTree>
  </p:cSld>
  <p:clrMapOvr>
    <a:masterClrMapping/>
  </p:clrMapOvr>
  <p:transition advTm="348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0866"/>
                                        </p:tgtEl>
                                        <p:attrNameLst>
                                          <p:attrName>style.visibility</p:attrName>
                                        </p:attrNameLst>
                                      </p:cBhvr>
                                      <p:to>
                                        <p:strVal val="visible"/>
                                      </p:to>
                                    </p:set>
                                    <p:animEffect transition="in" filter="wipe(left)">
                                      <p:cBhvr>
                                        <p:cTn id="7" dur="500"/>
                                        <p:tgtEl>
                                          <p:spTgt spid="42086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0868"/>
                                        </p:tgtEl>
                                        <p:attrNameLst>
                                          <p:attrName>style.visibility</p:attrName>
                                        </p:attrNameLst>
                                      </p:cBhvr>
                                      <p:to>
                                        <p:strVal val="visible"/>
                                      </p:to>
                                    </p:set>
                                    <p:anim calcmode="lin" valueType="num">
                                      <p:cBhvr additive="base">
                                        <p:cTn id="11" dur="500" fill="hold"/>
                                        <p:tgtEl>
                                          <p:spTgt spid="420868"/>
                                        </p:tgtEl>
                                        <p:attrNameLst>
                                          <p:attrName>ppt_x</p:attrName>
                                        </p:attrNameLst>
                                      </p:cBhvr>
                                      <p:tavLst>
                                        <p:tav tm="0">
                                          <p:val>
                                            <p:strVal val="0-#ppt_w/2"/>
                                          </p:val>
                                        </p:tav>
                                        <p:tav tm="100000">
                                          <p:val>
                                            <p:strVal val="#ppt_x"/>
                                          </p:val>
                                        </p:tav>
                                      </p:tavLst>
                                    </p:anim>
                                    <p:anim calcmode="lin" valueType="num">
                                      <p:cBhvr additive="base">
                                        <p:cTn id="12" dur="500" fill="hold"/>
                                        <p:tgtEl>
                                          <p:spTgt spid="4208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20867">
                                            <p:txEl>
                                              <p:pRg st="0" end="0"/>
                                            </p:txEl>
                                          </p:spTgt>
                                        </p:tgtEl>
                                        <p:attrNameLst>
                                          <p:attrName>style.visibility</p:attrName>
                                        </p:attrNameLst>
                                      </p:cBhvr>
                                      <p:to>
                                        <p:strVal val="visible"/>
                                      </p:to>
                                    </p:set>
                                    <p:animEffect transition="in" filter="wipe(left)">
                                      <p:cBhvr>
                                        <p:cTn id="16" dur="500"/>
                                        <p:tgtEl>
                                          <p:spTgt spid="420867">
                                            <p:txEl>
                                              <p:pRg st="0" end="0"/>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20867">
                                            <p:txEl>
                                              <p:pRg st="1" end="1"/>
                                            </p:txEl>
                                          </p:spTgt>
                                        </p:tgtEl>
                                        <p:attrNameLst>
                                          <p:attrName>style.visibility</p:attrName>
                                        </p:attrNameLst>
                                      </p:cBhvr>
                                      <p:to>
                                        <p:strVal val="visible"/>
                                      </p:to>
                                    </p:set>
                                    <p:animEffect transition="in" filter="wipe(left)">
                                      <p:cBhvr>
                                        <p:cTn id="20" dur="500"/>
                                        <p:tgtEl>
                                          <p:spTgt spid="420867">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0867">
                                            <p:txEl>
                                              <p:pRg st="2" end="2"/>
                                            </p:txEl>
                                          </p:spTgt>
                                        </p:tgtEl>
                                        <p:attrNameLst>
                                          <p:attrName>style.visibility</p:attrName>
                                        </p:attrNameLst>
                                      </p:cBhvr>
                                      <p:to>
                                        <p:strVal val="visible"/>
                                      </p:to>
                                    </p:set>
                                    <p:animEffect transition="in" filter="wipe(left)">
                                      <p:cBhvr>
                                        <p:cTn id="23" dur="500"/>
                                        <p:tgtEl>
                                          <p:spTgt spid="420867">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20867">
                                            <p:txEl>
                                              <p:pRg st="3" end="3"/>
                                            </p:txEl>
                                          </p:spTgt>
                                        </p:tgtEl>
                                        <p:attrNameLst>
                                          <p:attrName>style.visibility</p:attrName>
                                        </p:attrNameLst>
                                      </p:cBhvr>
                                      <p:to>
                                        <p:strVal val="visible"/>
                                      </p:to>
                                    </p:set>
                                    <p:animEffect transition="in" filter="wipe(left)">
                                      <p:cBhvr>
                                        <p:cTn id="26" dur="500"/>
                                        <p:tgtEl>
                                          <p:spTgt spid="420867">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20867">
                                            <p:txEl>
                                              <p:pRg st="4" end="4"/>
                                            </p:txEl>
                                          </p:spTgt>
                                        </p:tgtEl>
                                        <p:attrNameLst>
                                          <p:attrName>style.visibility</p:attrName>
                                        </p:attrNameLst>
                                      </p:cBhvr>
                                      <p:to>
                                        <p:strVal val="visible"/>
                                      </p:to>
                                    </p:set>
                                    <p:animEffect transition="in" filter="wipe(left)">
                                      <p:cBhvr>
                                        <p:cTn id="29" dur="500"/>
                                        <p:tgtEl>
                                          <p:spTgt spid="420867">
                                            <p:txEl>
                                              <p:pRg st="4" end="4"/>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20867">
                                            <p:txEl>
                                              <p:pRg st="5" end="5"/>
                                            </p:txEl>
                                          </p:spTgt>
                                        </p:tgtEl>
                                        <p:attrNameLst>
                                          <p:attrName>style.visibility</p:attrName>
                                        </p:attrNameLst>
                                      </p:cBhvr>
                                      <p:to>
                                        <p:strVal val="visible"/>
                                      </p:to>
                                    </p:set>
                                    <p:animEffect transition="in" filter="wipe(left)">
                                      <p:cBhvr>
                                        <p:cTn id="33" dur="500"/>
                                        <p:tgtEl>
                                          <p:spTgt spid="420867">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20867">
                                            <p:txEl>
                                              <p:pRg st="6" end="6"/>
                                            </p:txEl>
                                          </p:spTgt>
                                        </p:tgtEl>
                                        <p:attrNameLst>
                                          <p:attrName>style.visibility</p:attrName>
                                        </p:attrNameLst>
                                      </p:cBhvr>
                                      <p:to>
                                        <p:strVal val="visible"/>
                                      </p:to>
                                    </p:set>
                                    <p:animEffect transition="in" filter="wipe(left)">
                                      <p:cBhvr>
                                        <p:cTn id="36" dur="500"/>
                                        <p:tgtEl>
                                          <p:spTgt spid="420867">
                                            <p:txEl>
                                              <p:pRg st="6" end="6"/>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20867">
                                            <p:txEl>
                                              <p:pRg st="7" end="7"/>
                                            </p:txEl>
                                          </p:spTgt>
                                        </p:tgtEl>
                                        <p:attrNameLst>
                                          <p:attrName>style.visibility</p:attrName>
                                        </p:attrNameLst>
                                      </p:cBhvr>
                                      <p:to>
                                        <p:strVal val="visible"/>
                                      </p:to>
                                    </p:set>
                                    <p:animEffect transition="in" filter="wipe(left)">
                                      <p:cBhvr>
                                        <p:cTn id="39" dur="500"/>
                                        <p:tgtEl>
                                          <p:spTgt spid="420867">
                                            <p:txEl>
                                              <p:pRg st="7" end="7"/>
                                            </p:txEl>
                                          </p:spTgt>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20867">
                                            <p:txEl>
                                              <p:pRg st="8" end="8"/>
                                            </p:txEl>
                                          </p:spTgt>
                                        </p:tgtEl>
                                        <p:attrNameLst>
                                          <p:attrName>style.visibility</p:attrName>
                                        </p:attrNameLst>
                                      </p:cBhvr>
                                      <p:to>
                                        <p:strVal val="visible"/>
                                      </p:to>
                                    </p:set>
                                    <p:animEffect transition="in" filter="wipe(left)">
                                      <p:cBhvr>
                                        <p:cTn id="43" dur="500"/>
                                        <p:tgtEl>
                                          <p:spTgt spid="420867">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0867">
                                            <p:txEl>
                                              <p:pRg st="9" end="9"/>
                                            </p:txEl>
                                          </p:spTgt>
                                        </p:tgtEl>
                                        <p:attrNameLst>
                                          <p:attrName>style.visibility</p:attrName>
                                        </p:attrNameLst>
                                      </p:cBhvr>
                                      <p:to>
                                        <p:strVal val="visible"/>
                                      </p:to>
                                    </p:set>
                                    <p:animEffect transition="in" filter="wipe(left)">
                                      <p:cBhvr>
                                        <p:cTn id="46" dur="500"/>
                                        <p:tgtEl>
                                          <p:spTgt spid="4208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autoUpdateAnimBg="0"/>
      <p:bldP spid="420867" grpId="0" build="p" autoUpdateAnimBg="0" advAuto="0"/>
      <p:bldP spid="42086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762000" y="0"/>
            <a:ext cx="7772400" cy="1066800"/>
          </a:xfrm>
        </p:spPr>
        <p:txBody>
          <a:bodyPr/>
          <a:lstStyle/>
          <a:p>
            <a:r>
              <a:rPr lang="es-PY" sz="3200" b="1" dirty="0" smtClean="0">
                <a:solidFill>
                  <a:srgbClr val="FFFF00"/>
                </a:solidFill>
              </a:rPr>
              <a:t>Factores Del Liderazgo Transformacional</a:t>
            </a:r>
            <a:endParaRPr lang="es-PY" sz="3200" b="1" dirty="0">
              <a:solidFill>
                <a:srgbClr val="FF4D4D"/>
              </a:solidFill>
            </a:endParaRPr>
          </a:p>
        </p:txBody>
      </p:sp>
      <p:sp>
        <p:nvSpPr>
          <p:cNvPr id="421891" name="Rectangle 3"/>
          <p:cNvSpPr>
            <a:spLocks noGrp="1" noChangeArrowheads="1"/>
          </p:cNvSpPr>
          <p:nvPr>
            <p:ph type="body" idx="4294967295"/>
          </p:nvPr>
        </p:nvSpPr>
        <p:spPr>
          <a:xfrm>
            <a:off x="1447800" y="2667000"/>
            <a:ext cx="7086600" cy="3429000"/>
          </a:xfrm>
          <a:ln/>
        </p:spPr>
        <p:txBody>
          <a:bodyPr/>
          <a:lstStyle/>
          <a:p>
            <a:pPr marL="666750" indent="-666750" algn="just">
              <a:lnSpc>
                <a:spcPct val="125000"/>
              </a:lnSpc>
            </a:pPr>
            <a:r>
              <a:rPr lang="es-PY" sz="3000" b="1" dirty="0" smtClean="0">
                <a:solidFill>
                  <a:schemeClr val="hlink"/>
                </a:solidFill>
              </a:rPr>
              <a:t>líderes son respetados  </a:t>
            </a:r>
          </a:p>
          <a:p>
            <a:pPr marL="666750" indent="-666750" algn="just">
              <a:lnSpc>
                <a:spcPct val="125000"/>
              </a:lnSpc>
            </a:pPr>
            <a:r>
              <a:rPr lang="es-PY" sz="3000" b="1" dirty="0" smtClean="0">
                <a:solidFill>
                  <a:schemeClr val="hlink"/>
                </a:solidFill>
              </a:rPr>
              <a:t>tienen la confianza de sus seguidores </a:t>
            </a:r>
          </a:p>
          <a:p>
            <a:pPr marL="666750" indent="-666750" algn="just">
              <a:lnSpc>
                <a:spcPct val="125000"/>
              </a:lnSpc>
            </a:pPr>
            <a:r>
              <a:rPr lang="es-PY" sz="3000" b="1" dirty="0" smtClean="0">
                <a:solidFill>
                  <a:schemeClr val="hlink"/>
                </a:solidFill>
              </a:rPr>
              <a:t>tienen normas elevadas, y</a:t>
            </a:r>
          </a:p>
          <a:p>
            <a:pPr marL="666750" indent="-666750" algn="just">
              <a:lnSpc>
                <a:spcPct val="125000"/>
              </a:lnSpc>
            </a:pPr>
            <a:r>
              <a:rPr lang="es-PY" sz="3000" b="1" dirty="0" smtClean="0">
                <a:solidFill>
                  <a:schemeClr val="hlink"/>
                </a:solidFill>
              </a:rPr>
              <a:t>son vistos como los </a:t>
            </a:r>
            <a:r>
              <a:rPr lang="es-PY" sz="3000" b="1" dirty="0" smtClean="0">
                <a:solidFill>
                  <a:schemeClr val="accent6">
                    <a:lumMod val="20000"/>
                    <a:lumOff val="80000"/>
                  </a:schemeClr>
                </a:solidFill>
              </a:rPr>
              <a:t>titulares defensores</a:t>
            </a:r>
            <a:r>
              <a:rPr lang="es-PY" sz="3000" b="1" dirty="0" smtClean="0">
                <a:solidFill>
                  <a:schemeClr val="hlink"/>
                </a:solidFill>
              </a:rPr>
              <a:t> de la misión y la visión.</a:t>
            </a:r>
            <a:endParaRPr lang="es-PY" sz="3000" dirty="0">
              <a:solidFill>
                <a:schemeClr val="hlink"/>
              </a:solidFill>
            </a:endParaRPr>
          </a:p>
        </p:txBody>
      </p:sp>
      <p:sp>
        <p:nvSpPr>
          <p:cNvPr id="421892" name="Rectangle 4"/>
          <p:cNvSpPr>
            <a:spLocks noChangeArrowheads="1"/>
          </p:cNvSpPr>
          <p:nvPr/>
        </p:nvSpPr>
        <p:spPr bwMode="auto">
          <a:xfrm>
            <a:off x="1066800" y="1143000"/>
            <a:ext cx="7772400" cy="1143000"/>
          </a:xfrm>
          <a:prstGeom prst="rect">
            <a:avLst/>
          </a:prstGeom>
          <a:noFill/>
          <a:ln w="9525">
            <a:noFill/>
            <a:miter lim="800000"/>
            <a:headEnd/>
            <a:tailEnd/>
          </a:ln>
        </p:spPr>
        <p:txBody>
          <a:bodyPr/>
          <a:lstStyle/>
          <a:p>
            <a:pPr marL="342900" indent="-342900" algn="just" eaLnBrk="1" hangingPunct="1">
              <a:spcBef>
                <a:spcPct val="20000"/>
              </a:spcBef>
              <a:buClr>
                <a:srgbClr val="CCFFFF"/>
              </a:buClr>
              <a:buFont typeface="Symbol" pitchFamily="18" charset="2"/>
              <a:buNone/>
            </a:pPr>
            <a:r>
              <a:rPr lang="es-PY" sz="3200" dirty="0" smtClean="0">
                <a:latin typeface="Times New Roman" pitchFamily="18" charset="0"/>
              </a:rPr>
              <a:t>Factor 1:</a:t>
            </a:r>
            <a:r>
              <a:rPr lang="es-PY" sz="3200" b="0" dirty="0" smtClean="0">
                <a:latin typeface="Times New Roman" pitchFamily="18" charset="0"/>
              </a:rPr>
              <a:t> </a:t>
            </a:r>
          </a:p>
          <a:p>
            <a:pPr marL="342900" indent="-342900" algn="just" eaLnBrk="1" hangingPunct="1">
              <a:spcBef>
                <a:spcPct val="20000"/>
              </a:spcBef>
              <a:buClr>
                <a:srgbClr val="CCFFFF"/>
              </a:buClr>
              <a:buFont typeface="Symbol" pitchFamily="18" charset="2"/>
              <a:buNone/>
            </a:pPr>
            <a:r>
              <a:rPr lang="es-PY" sz="3200" dirty="0" smtClean="0">
                <a:solidFill>
                  <a:srgbClr val="FFCCFF"/>
                </a:solidFill>
                <a:latin typeface="Times New Roman" pitchFamily="18" charset="0"/>
              </a:rPr>
              <a:t>Carisma (influencia idealizada)/Inspirativa</a:t>
            </a:r>
            <a:endParaRPr lang="es-PY" sz="3200" dirty="0">
              <a:solidFill>
                <a:srgbClr val="FFCCFF"/>
              </a:solidFill>
              <a:latin typeface="Times New Roman" pitchFamily="18" charset="0"/>
            </a:endParaRPr>
          </a:p>
        </p:txBody>
      </p:sp>
    </p:spTree>
  </p:cSld>
  <p:clrMapOvr>
    <a:masterClrMapping/>
  </p:clrMapOvr>
  <p:transition advTm="256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1890"/>
                                        </p:tgtEl>
                                        <p:attrNameLst>
                                          <p:attrName>style.visibility</p:attrName>
                                        </p:attrNameLst>
                                      </p:cBhvr>
                                      <p:to>
                                        <p:strVal val="visible"/>
                                      </p:to>
                                    </p:set>
                                    <p:animEffect transition="in" filter="wipe(left)">
                                      <p:cBhvr>
                                        <p:cTn id="7" dur="500"/>
                                        <p:tgtEl>
                                          <p:spTgt spid="42189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21892"/>
                                        </p:tgtEl>
                                        <p:attrNameLst>
                                          <p:attrName>style.visibility</p:attrName>
                                        </p:attrNameLst>
                                      </p:cBhvr>
                                      <p:to>
                                        <p:strVal val="visible"/>
                                      </p:to>
                                    </p:set>
                                    <p:animEffect transition="in" filter="box(out)">
                                      <p:cBhvr>
                                        <p:cTn id="11" dur="500"/>
                                        <p:tgtEl>
                                          <p:spTgt spid="42189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1891">
                                            <p:txEl>
                                              <p:pRg st="0" end="0"/>
                                            </p:txEl>
                                          </p:spTgt>
                                        </p:tgtEl>
                                        <p:attrNameLst>
                                          <p:attrName>style.visibility</p:attrName>
                                        </p:attrNameLst>
                                      </p:cBhvr>
                                      <p:to>
                                        <p:strVal val="visible"/>
                                      </p:to>
                                    </p:set>
                                    <p:animEffect transition="in" filter="dissolve">
                                      <p:cBhvr>
                                        <p:cTn id="15" dur="500"/>
                                        <p:tgtEl>
                                          <p:spTgt spid="421891">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21891">
                                            <p:txEl>
                                              <p:pRg st="1" end="1"/>
                                            </p:txEl>
                                          </p:spTgt>
                                        </p:tgtEl>
                                        <p:attrNameLst>
                                          <p:attrName>style.visibility</p:attrName>
                                        </p:attrNameLst>
                                      </p:cBhvr>
                                      <p:to>
                                        <p:strVal val="visible"/>
                                      </p:to>
                                    </p:set>
                                    <p:animEffect transition="in" filter="dissolve">
                                      <p:cBhvr>
                                        <p:cTn id="19" dur="500"/>
                                        <p:tgtEl>
                                          <p:spTgt spid="421891">
                                            <p:txEl>
                                              <p:pRg st="1" end="1"/>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1891">
                                            <p:txEl>
                                              <p:pRg st="2" end="2"/>
                                            </p:txEl>
                                          </p:spTgt>
                                        </p:tgtEl>
                                        <p:attrNameLst>
                                          <p:attrName>style.visibility</p:attrName>
                                        </p:attrNameLst>
                                      </p:cBhvr>
                                      <p:to>
                                        <p:strVal val="visible"/>
                                      </p:to>
                                    </p:set>
                                    <p:animEffect transition="in" filter="dissolve">
                                      <p:cBhvr>
                                        <p:cTn id="23" dur="500"/>
                                        <p:tgtEl>
                                          <p:spTgt spid="421891">
                                            <p:txEl>
                                              <p:pRg st="2" end="2"/>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21891">
                                            <p:txEl>
                                              <p:pRg st="3" end="3"/>
                                            </p:txEl>
                                          </p:spTgt>
                                        </p:tgtEl>
                                        <p:attrNameLst>
                                          <p:attrName>style.visibility</p:attrName>
                                        </p:attrNameLst>
                                      </p:cBhvr>
                                      <p:to>
                                        <p:strVal val="visible"/>
                                      </p:to>
                                    </p:set>
                                    <p:animEffect transition="in" filter="dissolve">
                                      <p:cBhvr>
                                        <p:cTn id="27" dur="500"/>
                                        <p:tgtEl>
                                          <p:spTgt spid="421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autoUpdateAnimBg="0"/>
      <p:bldP spid="421891" grpId="0" build="p" autoUpdateAnimBg="0" advAuto="0"/>
      <p:bldP spid="421892"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6" name="Rectangle 2"/>
          <p:cNvSpPr>
            <a:spLocks noGrp="1" noChangeArrowheads="1"/>
          </p:cNvSpPr>
          <p:nvPr>
            <p:ph type="body" idx="4294967295"/>
          </p:nvPr>
        </p:nvSpPr>
        <p:spPr>
          <a:xfrm>
            <a:off x="1066800" y="1928802"/>
            <a:ext cx="7772400" cy="4548198"/>
          </a:xfrm>
        </p:spPr>
        <p:txBody>
          <a:bodyPr/>
          <a:lstStyle/>
          <a:p>
            <a:pPr marL="571500" indent="-571500">
              <a:lnSpc>
                <a:spcPct val="125000"/>
              </a:lnSpc>
            </a:pPr>
            <a:r>
              <a:rPr lang="es-PY" sz="3000" b="1" dirty="0" smtClean="0">
                <a:solidFill>
                  <a:schemeClr val="hlink"/>
                </a:solidFill>
              </a:rPr>
              <a:t>Provee desafíos y propósitos a los seguidores</a:t>
            </a:r>
          </a:p>
          <a:p>
            <a:pPr marL="571500" indent="-571500">
              <a:lnSpc>
                <a:spcPct val="125000"/>
              </a:lnSpc>
            </a:pPr>
            <a:r>
              <a:rPr lang="es-PY" sz="3000" b="1" dirty="0" smtClean="0">
                <a:solidFill>
                  <a:schemeClr val="accent6">
                    <a:lumMod val="20000"/>
                    <a:lumOff val="80000"/>
                  </a:schemeClr>
                </a:solidFill>
              </a:rPr>
              <a:t>engancharlos</a:t>
            </a:r>
            <a:r>
              <a:rPr lang="es-PY" sz="3000" b="1" dirty="0" smtClean="0">
                <a:solidFill>
                  <a:srgbClr val="FFFF00"/>
                </a:solidFill>
              </a:rPr>
              <a:t> </a:t>
            </a:r>
            <a:r>
              <a:rPr lang="es-PY" sz="3000" b="1" dirty="0" smtClean="0">
                <a:solidFill>
                  <a:schemeClr val="hlink"/>
                </a:solidFill>
              </a:rPr>
              <a:t>en metas y emprendimientos compartidos</a:t>
            </a:r>
          </a:p>
          <a:p>
            <a:pPr marL="571500" indent="-571500">
              <a:lnSpc>
                <a:spcPct val="125000"/>
              </a:lnSpc>
            </a:pPr>
            <a:r>
              <a:rPr lang="es-PY" sz="3000" b="1" dirty="0" smtClean="0">
                <a:solidFill>
                  <a:schemeClr val="hlink"/>
                </a:solidFill>
              </a:rPr>
              <a:t>Enfoca en lo mejor de la persona </a:t>
            </a:r>
          </a:p>
          <a:p>
            <a:pPr marL="571500" indent="-571500">
              <a:lnSpc>
                <a:spcPct val="125000"/>
              </a:lnSpc>
              <a:buFont typeface="Symbol" pitchFamily="18" charset="2"/>
              <a:buNone/>
            </a:pPr>
            <a:r>
              <a:rPr lang="es-PY" sz="3000" b="1" dirty="0" smtClean="0">
                <a:solidFill>
                  <a:schemeClr val="hlink"/>
                </a:solidFill>
              </a:rPr>
              <a:t>	</a:t>
            </a:r>
            <a:r>
              <a:rPr lang="es-PY" sz="2400" b="1" dirty="0" smtClean="0">
                <a:solidFill>
                  <a:schemeClr val="hlink"/>
                </a:solidFill>
              </a:rPr>
              <a:t>(armonía, caridad y trabajos de bien). Ej. bomberos</a:t>
            </a:r>
            <a:endParaRPr lang="es-PY" sz="3000" dirty="0">
              <a:solidFill>
                <a:schemeClr val="hlink"/>
              </a:solidFill>
            </a:endParaRPr>
          </a:p>
        </p:txBody>
      </p:sp>
      <p:sp>
        <p:nvSpPr>
          <p:cNvPr id="446467" name="Rectangle 3"/>
          <p:cNvSpPr>
            <a:spLocks noGrp="1" noChangeArrowheads="1"/>
          </p:cNvSpPr>
          <p:nvPr>
            <p:ph type="title"/>
          </p:nvPr>
        </p:nvSpPr>
        <p:spPr>
          <a:xfrm>
            <a:off x="762000" y="0"/>
            <a:ext cx="7772400" cy="1066800"/>
          </a:xfrm>
          <a:noFill/>
          <a:ln/>
        </p:spPr>
        <p:txBody>
          <a:bodyPr/>
          <a:lstStyle/>
          <a:p>
            <a:r>
              <a:rPr lang="pt-BR" sz="3200" b="1" dirty="0" err="1" smtClean="0">
                <a:solidFill>
                  <a:srgbClr val="FFFF00"/>
                </a:solidFill>
              </a:rPr>
              <a:t>Factores</a:t>
            </a:r>
            <a:r>
              <a:rPr lang="pt-BR" sz="3200" b="1" dirty="0" smtClean="0">
                <a:solidFill>
                  <a:srgbClr val="FFFF00"/>
                </a:solidFill>
              </a:rPr>
              <a:t> </a:t>
            </a:r>
            <a:r>
              <a:rPr lang="pt-BR" sz="3200" b="1" dirty="0" err="1" smtClean="0">
                <a:solidFill>
                  <a:srgbClr val="FFFF00"/>
                </a:solidFill>
              </a:rPr>
              <a:t>del</a:t>
            </a:r>
            <a:r>
              <a:rPr lang="pt-BR" sz="3200" b="1" dirty="0" smtClean="0">
                <a:solidFill>
                  <a:srgbClr val="FFFF00"/>
                </a:solidFill>
              </a:rPr>
              <a:t> </a:t>
            </a:r>
            <a:r>
              <a:rPr lang="pt-BR" sz="3200" b="1" dirty="0" err="1" smtClean="0">
                <a:solidFill>
                  <a:srgbClr val="FFFF00"/>
                </a:solidFill>
              </a:rPr>
              <a:t>Liderazgo</a:t>
            </a:r>
            <a:r>
              <a:rPr lang="pt-BR" sz="3200" b="1" dirty="0" smtClean="0">
                <a:solidFill>
                  <a:srgbClr val="FFFF00"/>
                </a:solidFill>
              </a:rPr>
              <a:t> Transformacional</a:t>
            </a:r>
            <a:endParaRPr lang="pt-BR" sz="3200" b="1" dirty="0">
              <a:solidFill>
                <a:srgbClr val="FF4D4D"/>
              </a:solidFill>
            </a:endParaRPr>
          </a:p>
        </p:txBody>
      </p:sp>
      <p:sp>
        <p:nvSpPr>
          <p:cNvPr id="446468" name="Rectangle 4"/>
          <p:cNvSpPr>
            <a:spLocks noChangeArrowheads="1"/>
          </p:cNvSpPr>
          <p:nvPr/>
        </p:nvSpPr>
        <p:spPr bwMode="auto">
          <a:xfrm>
            <a:off x="838200" y="1214422"/>
            <a:ext cx="7162824" cy="995378"/>
          </a:xfrm>
          <a:prstGeom prst="rect">
            <a:avLst/>
          </a:prstGeom>
          <a:noFill/>
          <a:ln w="9525">
            <a:noFill/>
            <a:miter lim="800000"/>
            <a:headEnd/>
            <a:tailEnd/>
          </a:ln>
        </p:spPr>
        <p:txBody>
          <a:bodyPr/>
          <a:lstStyle/>
          <a:p>
            <a:pPr marL="342900" indent="-342900" algn="just" eaLnBrk="1" hangingPunct="1">
              <a:spcBef>
                <a:spcPct val="20000"/>
              </a:spcBef>
              <a:buClr>
                <a:srgbClr val="CCFFFF"/>
              </a:buClr>
              <a:buFont typeface="Symbol" pitchFamily="18" charset="2"/>
              <a:buNone/>
            </a:pPr>
            <a:r>
              <a:rPr lang="es-PY" sz="3200" dirty="0" smtClean="0">
                <a:latin typeface="Times New Roman" pitchFamily="18" charset="0"/>
              </a:rPr>
              <a:t>Factor 2: </a:t>
            </a:r>
            <a:r>
              <a:rPr lang="es-PY" sz="3200" dirty="0" smtClean="0">
                <a:solidFill>
                  <a:srgbClr val="FFCCFF"/>
                </a:solidFill>
                <a:latin typeface="Times New Roman" pitchFamily="18" charset="0"/>
              </a:rPr>
              <a:t>Motivación de Inspiración</a:t>
            </a:r>
            <a:r>
              <a:rPr lang="es-PY" dirty="0" smtClean="0">
                <a:solidFill>
                  <a:srgbClr val="FFCCFF"/>
                </a:solidFill>
                <a:latin typeface="Times New Roman" pitchFamily="18" charset="0"/>
              </a:rPr>
              <a:t> </a:t>
            </a:r>
            <a:endParaRPr lang="es-PY" sz="3200" dirty="0" smtClean="0">
              <a:solidFill>
                <a:srgbClr val="FFCCFF"/>
              </a:solidFill>
              <a:latin typeface="Times New Roman" pitchFamily="18" charset="0"/>
            </a:endParaRPr>
          </a:p>
          <a:p>
            <a:pPr marL="342900" indent="-342900" algn="just" eaLnBrk="1" hangingPunct="1">
              <a:spcBef>
                <a:spcPct val="20000"/>
              </a:spcBef>
              <a:buClr>
                <a:srgbClr val="CCFFFF"/>
              </a:buClr>
              <a:buFont typeface="Symbol" pitchFamily="18" charset="2"/>
              <a:buNone/>
            </a:pPr>
            <a:endParaRPr lang="pt-BR" sz="3200" dirty="0">
              <a:solidFill>
                <a:srgbClr val="FFCCFF"/>
              </a:solidFill>
              <a:latin typeface="Times New Roman" pitchFamily="18" charset="0"/>
            </a:endParaRPr>
          </a:p>
        </p:txBody>
      </p:sp>
    </p:spTree>
  </p:cSld>
  <p:clrMapOvr>
    <a:masterClrMapping/>
  </p:clrMapOvr>
  <p:transition advTm="657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6467"/>
                                        </p:tgtEl>
                                        <p:attrNameLst>
                                          <p:attrName>style.visibility</p:attrName>
                                        </p:attrNameLst>
                                      </p:cBhvr>
                                      <p:to>
                                        <p:strVal val="visible"/>
                                      </p:to>
                                    </p:set>
                                    <p:animEffect transition="in" filter="wipe(left)">
                                      <p:cBhvr>
                                        <p:cTn id="7" dur="500"/>
                                        <p:tgtEl>
                                          <p:spTgt spid="446467"/>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446468"/>
                                        </p:tgtEl>
                                        <p:attrNameLst>
                                          <p:attrName>style.visibility</p:attrName>
                                        </p:attrNameLst>
                                      </p:cBhvr>
                                      <p:to>
                                        <p:strVal val="visible"/>
                                      </p:to>
                                    </p:set>
                                    <p:anim calcmode="lin" valueType="num">
                                      <p:cBhvr additive="base">
                                        <p:cTn id="11" dur="500" fill="hold"/>
                                        <p:tgtEl>
                                          <p:spTgt spid="446468"/>
                                        </p:tgtEl>
                                        <p:attrNameLst>
                                          <p:attrName>ppt_x</p:attrName>
                                        </p:attrNameLst>
                                      </p:cBhvr>
                                      <p:tavLst>
                                        <p:tav tm="0">
                                          <p:val>
                                            <p:strVal val="1+#ppt_w/2"/>
                                          </p:val>
                                        </p:tav>
                                        <p:tav tm="100000">
                                          <p:val>
                                            <p:strVal val="#ppt_x"/>
                                          </p:val>
                                        </p:tav>
                                      </p:tavLst>
                                    </p:anim>
                                    <p:anim calcmode="lin" valueType="num">
                                      <p:cBhvr additive="base">
                                        <p:cTn id="12" dur="500" fill="hold"/>
                                        <p:tgtEl>
                                          <p:spTgt spid="44646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46466">
                                            <p:txEl>
                                              <p:pRg st="0" end="0"/>
                                            </p:txEl>
                                          </p:spTgt>
                                        </p:tgtEl>
                                        <p:attrNameLst>
                                          <p:attrName>style.visibility</p:attrName>
                                        </p:attrNameLst>
                                      </p:cBhvr>
                                      <p:to>
                                        <p:strVal val="visible"/>
                                      </p:to>
                                    </p:set>
                                    <p:anim calcmode="lin" valueType="num">
                                      <p:cBhvr additive="base">
                                        <p:cTn id="16" dur="500" fill="hold"/>
                                        <p:tgtEl>
                                          <p:spTgt spid="44646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46466">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446466">
                                            <p:txEl>
                                              <p:pRg st="1" end="1"/>
                                            </p:txEl>
                                          </p:spTgt>
                                        </p:tgtEl>
                                        <p:attrNameLst>
                                          <p:attrName>style.visibility</p:attrName>
                                        </p:attrNameLst>
                                      </p:cBhvr>
                                      <p:to>
                                        <p:strVal val="visible"/>
                                      </p:to>
                                    </p:set>
                                    <p:anim calcmode="lin" valueType="num">
                                      <p:cBhvr additive="base">
                                        <p:cTn id="21" dur="500" fill="hold"/>
                                        <p:tgtEl>
                                          <p:spTgt spid="44646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46466">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2" fill="hold" grpId="0" nodeType="afterEffect">
                                  <p:stCondLst>
                                    <p:cond delay="0"/>
                                  </p:stCondLst>
                                  <p:childTnLst>
                                    <p:set>
                                      <p:cBhvr>
                                        <p:cTn id="25" dur="1" fill="hold">
                                          <p:stCondLst>
                                            <p:cond delay="0"/>
                                          </p:stCondLst>
                                        </p:cTn>
                                        <p:tgtEl>
                                          <p:spTgt spid="446466">
                                            <p:txEl>
                                              <p:pRg st="2" end="2"/>
                                            </p:txEl>
                                          </p:spTgt>
                                        </p:tgtEl>
                                        <p:attrNameLst>
                                          <p:attrName>style.visibility</p:attrName>
                                        </p:attrNameLst>
                                      </p:cBhvr>
                                      <p:to>
                                        <p:strVal val="visible"/>
                                      </p:to>
                                    </p:set>
                                    <p:anim calcmode="lin" valueType="num">
                                      <p:cBhvr additive="base">
                                        <p:cTn id="26" dur="500" fill="hold"/>
                                        <p:tgtEl>
                                          <p:spTgt spid="446466">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46466">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12" fill="hold" grpId="0" nodeType="afterEffect">
                                  <p:stCondLst>
                                    <p:cond delay="0"/>
                                  </p:stCondLst>
                                  <p:childTnLst>
                                    <p:set>
                                      <p:cBhvr>
                                        <p:cTn id="30" dur="1" fill="hold">
                                          <p:stCondLst>
                                            <p:cond delay="0"/>
                                          </p:stCondLst>
                                        </p:cTn>
                                        <p:tgtEl>
                                          <p:spTgt spid="446466">
                                            <p:txEl>
                                              <p:pRg st="3" end="3"/>
                                            </p:txEl>
                                          </p:spTgt>
                                        </p:tgtEl>
                                        <p:attrNameLst>
                                          <p:attrName>style.visibility</p:attrName>
                                        </p:attrNameLst>
                                      </p:cBhvr>
                                      <p:to>
                                        <p:strVal val="visible"/>
                                      </p:to>
                                    </p:set>
                                    <p:anim calcmode="lin" valueType="num">
                                      <p:cBhvr additive="base">
                                        <p:cTn id="31" dur="500" fill="hold"/>
                                        <p:tgtEl>
                                          <p:spTgt spid="44646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64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autoUpdateAnimBg="0" advAuto="0"/>
      <p:bldP spid="446467" grpId="0" autoUpdateAnimBg="0"/>
      <p:bldP spid="44646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body" idx="4294967295"/>
          </p:nvPr>
        </p:nvSpPr>
        <p:spPr>
          <a:xfrm>
            <a:off x="990600" y="2438400"/>
            <a:ext cx="7467600" cy="3810000"/>
          </a:xfrm>
        </p:spPr>
        <p:txBody>
          <a:bodyPr/>
          <a:lstStyle/>
          <a:p>
            <a:r>
              <a:rPr lang="es-PY" sz="3000" b="1" dirty="0" smtClean="0">
                <a:solidFill>
                  <a:srgbClr val="CCFFFF"/>
                </a:solidFill>
              </a:rPr>
              <a:t>" incentiva a los seguidores a cuestionar su propia manera de hacer las cosas y romper con lo pasado ” </a:t>
            </a:r>
            <a:r>
              <a:rPr lang="es-PY" sz="2000" b="1" dirty="0" smtClean="0">
                <a:solidFill>
                  <a:srgbClr val="CCFFFF"/>
                </a:solidFill>
              </a:rPr>
              <a:t>(Bass e </a:t>
            </a:r>
            <a:r>
              <a:rPr lang="es-PY" sz="2000" b="1" dirty="0" err="1" smtClean="0">
                <a:solidFill>
                  <a:srgbClr val="CCFFFF"/>
                </a:solidFill>
              </a:rPr>
              <a:t>Avolio</a:t>
            </a:r>
            <a:r>
              <a:rPr lang="es-PY" sz="2000" b="1" dirty="0" smtClean="0">
                <a:solidFill>
                  <a:srgbClr val="CCFFFF"/>
                </a:solidFill>
              </a:rPr>
              <a:t>, 1993)</a:t>
            </a:r>
            <a:r>
              <a:rPr lang="es-PY" sz="3000" b="1" dirty="0" smtClean="0">
                <a:solidFill>
                  <a:srgbClr val="CCFFFF"/>
                </a:solidFill>
              </a:rPr>
              <a:t> </a:t>
            </a:r>
          </a:p>
          <a:p>
            <a:pPr algn="r">
              <a:buFont typeface="Symbol" pitchFamily="18" charset="2"/>
              <a:buNone/>
            </a:pPr>
            <a:endParaRPr lang="es-PY" sz="3000" b="1" dirty="0" smtClean="0">
              <a:solidFill>
                <a:srgbClr val="CCFFFF"/>
              </a:solidFill>
            </a:endParaRPr>
          </a:p>
          <a:p>
            <a:r>
              <a:rPr lang="es-PY" sz="3000" b="1" dirty="0" smtClean="0">
                <a:solidFill>
                  <a:srgbClr val="CCFFFF"/>
                </a:solidFill>
              </a:rPr>
              <a:t>Los subordinados aprenden a rechazar pensamientos y creencias negativas.</a:t>
            </a:r>
            <a:r>
              <a:rPr lang="es-PY" sz="3000" dirty="0" smtClean="0">
                <a:solidFill>
                  <a:srgbClr val="CCFFFF"/>
                </a:solidFill>
              </a:rPr>
              <a:t> </a:t>
            </a:r>
            <a:endParaRPr lang="es-PY" sz="3000" dirty="0">
              <a:solidFill>
                <a:srgbClr val="CCFFFF"/>
              </a:solidFill>
            </a:endParaRPr>
          </a:p>
        </p:txBody>
      </p:sp>
      <p:sp>
        <p:nvSpPr>
          <p:cNvPr id="447491" name="Rectangle 3"/>
          <p:cNvSpPr>
            <a:spLocks noChangeArrowheads="1"/>
          </p:cNvSpPr>
          <p:nvPr/>
        </p:nvSpPr>
        <p:spPr bwMode="auto">
          <a:xfrm>
            <a:off x="685800" y="1295400"/>
            <a:ext cx="6629400" cy="7620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latin typeface="Times New Roman" pitchFamily="18" charset="0"/>
              </a:rPr>
              <a:t>Factor 3:   </a:t>
            </a:r>
            <a:r>
              <a:rPr lang="es-PY" sz="3200" dirty="0" smtClean="0">
                <a:solidFill>
                  <a:srgbClr val="FFCCFF"/>
                </a:solidFill>
                <a:latin typeface="Times New Roman" pitchFamily="18" charset="0"/>
              </a:rPr>
              <a:t>Estimulación Intelectual</a:t>
            </a:r>
            <a:endParaRPr lang="es-PY" dirty="0">
              <a:solidFill>
                <a:srgbClr val="FFCCFF"/>
              </a:solidFill>
              <a:latin typeface="Times New Roman" pitchFamily="18" charset="0"/>
            </a:endParaRPr>
          </a:p>
        </p:txBody>
      </p:sp>
      <p:sp>
        <p:nvSpPr>
          <p:cNvPr id="447492" name="Rectangle 4"/>
          <p:cNvSpPr>
            <a:spLocks noGrp="1" noChangeArrowheads="1"/>
          </p:cNvSpPr>
          <p:nvPr>
            <p:ph type="title"/>
          </p:nvPr>
        </p:nvSpPr>
        <p:spPr>
          <a:xfrm>
            <a:off x="762000" y="0"/>
            <a:ext cx="7772400" cy="1066800"/>
          </a:xfrm>
          <a:noFill/>
          <a:ln/>
        </p:spPr>
        <p:txBody>
          <a:bodyPr/>
          <a:lstStyle/>
          <a:p>
            <a:r>
              <a:rPr lang="es-PY" sz="3200" b="1" dirty="0" smtClean="0">
                <a:solidFill>
                  <a:srgbClr val="FFFF00"/>
                </a:solidFill>
              </a:rPr>
              <a:t>Factores Del </a:t>
            </a:r>
            <a:r>
              <a:rPr lang="es-PY" sz="3200" b="1" dirty="0" err="1" smtClean="0">
                <a:solidFill>
                  <a:srgbClr val="FFFF00"/>
                </a:solidFill>
              </a:rPr>
              <a:t>Liderago</a:t>
            </a:r>
            <a:r>
              <a:rPr lang="es-PY" sz="3200" b="1" dirty="0" smtClean="0">
                <a:solidFill>
                  <a:srgbClr val="FFFF00"/>
                </a:solidFill>
              </a:rPr>
              <a:t> Transformacional</a:t>
            </a:r>
            <a:endParaRPr lang="es-PY" sz="3200" b="1" dirty="0">
              <a:solidFill>
                <a:srgbClr val="FF4D4D"/>
              </a:solidFill>
            </a:endParaRPr>
          </a:p>
        </p:txBody>
      </p:sp>
    </p:spTree>
  </p:cSld>
  <p:clrMapOvr>
    <a:masterClrMapping/>
  </p:clrMapOvr>
  <p:transition advTm="313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7492"/>
                                        </p:tgtEl>
                                        <p:attrNameLst>
                                          <p:attrName>style.visibility</p:attrName>
                                        </p:attrNameLst>
                                      </p:cBhvr>
                                      <p:to>
                                        <p:strVal val="visible"/>
                                      </p:to>
                                    </p:set>
                                    <p:animEffect transition="in" filter="wipe(left)">
                                      <p:cBhvr>
                                        <p:cTn id="7" dur="500"/>
                                        <p:tgtEl>
                                          <p:spTgt spid="44749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47491"/>
                                        </p:tgtEl>
                                        <p:attrNameLst>
                                          <p:attrName>style.visibility</p:attrName>
                                        </p:attrNameLst>
                                      </p:cBhvr>
                                      <p:to>
                                        <p:strVal val="visible"/>
                                      </p:to>
                                    </p:set>
                                    <p:animEffect transition="in" filter="slide(fromBottom)">
                                      <p:cBhvr>
                                        <p:cTn id="11" dur="500"/>
                                        <p:tgtEl>
                                          <p:spTgt spid="44749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47490">
                                            <p:txEl>
                                              <p:pRg st="0" end="0"/>
                                            </p:txEl>
                                          </p:spTgt>
                                        </p:tgtEl>
                                        <p:attrNameLst>
                                          <p:attrName>style.visibility</p:attrName>
                                        </p:attrNameLst>
                                      </p:cBhvr>
                                      <p:to>
                                        <p:strVal val="visible"/>
                                      </p:to>
                                    </p:set>
                                    <p:animEffect transition="in" filter="barn(outVertical)">
                                      <p:cBhvr>
                                        <p:cTn id="15" dur="500"/>
                                        <p:tgtEl>
                                          <p:spTgt spid="447490">
                                            <p:txEl>
                                              <p:pRg st="0" end="0"/>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47490">
                                            <p:txEl>
                                              <p:pRg st="2" end="2"/>
                                            </p:txEl>
                                          </p:spTgt>
                                        </p:tgtEl>
                                        <p:attrNameLst>
                                          <p:attrName>style.visibility</p:attrName>
                                        </p:attrNameLst>
                                      </p:cBhvr>
                                      <p:to>
                                        <p:strVal val="visible"/>
                                      </p:to>
                                    </p:set>
                                    <p:animEffect transition="in" filter="barn(outVertical)">
                                      <p:cBhvr>
                                        <p:cTn id="19" dur="500"/>
                                        <p:tgtEl>
                                          <p:spTgt spid="447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autoUpdateAnimBg="0" advAuto="0"/>
      <p:bldP spid="447491" grpId="0" autoUpdateAnimBg="0"/>
      <p:bldP spid="44749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body" idx="4294967295"/>
          </p:nvPr>
        </p:nvSpPr>
        <p:spPr>
          <a:xfrm>
            <a:off x="914400" y="2819400"/>
            <a:ext cx="7772400" cy="2362200"/>
          </a:xfrm>
        </p:spPr>
        <p:txBody>
          <a:bodyPr/>
          <a:lstStyle/>
          <a:p>
            <a:pPr>
              <a:lnSpc>
                <a:spcPct val="125000"/>
              </a:lnSpc>
            </a:pPr>
            <a:r>
              <a:rPr lang="es-PY" sz="3000" b="1" dirty="0" smtClean="0">
                <a:solidFill>
                  <a:schemeClr val="hlink"/>
                </a:solidFill>
              </a:rPr>
              <a:t>“los seguidores son tratados diferencialmente más equitativamente en un principio fundamental del un por un” </a:t>
            </a:r>
            <a:r>
              <a:rPr lang="es-PY" sz="2000" b="1" dirty="0" smtClean="0">
                <a:solidFill>
                  <a:schemeClr val="hlink"/>
                </a:solidFill>
              </a:rPr>
              <a:t>(Bass e </a:t>
            </a:r>
            <a:r>
              <a:rPr lang="es-PY" sz="2000" b="1" dirty="0" err="1" smtClean="0">
                <a:solidFill>
                  <a:schemeClr val="hlink"/>
                </a:solidFill>
              </a:rPr>
              <a:t>Avolio</a:t>
            </a:r>
            <a:r>
              <a:rPr lang="es-PY" sz="2000" b="1" dirty="0" smtClean="0">
                <a:solidFill>
                  <a:schemeClr val="hlink"/>
                </a:solidFill>
              </a:rPr>
              <a:t>, 1993) </a:t>
            </a:r>
          </a:p>
          <a:p>
            <a:pPr algn="r">
              <a:buFont typeface="Symbol" pitchFamily="18" charset="2"/>
              <a:buNone/>
            </a:pPr>
            <a:endParaRPr lang="pt-BR" sz="2800" b="1" dirty="0">
              <a:solidFill>
                <a:schemeClr val="hlink"/>
              </a:solidFill>
              <a:sym typeface="Wingdings" pitchFamily="2" charset="2"/>
            </a:endParaRPr>
          </a:p>
        </p:txBody>
      </p:sp>
      <p:sp>
        <p:nvSpPr>
          <p:cNvPr id="448515" name="Rectangle 3"/>
          <p:cNvSpPr>
            <a:spLocks noGrp="1" noChangeArrowheads="1"/>
          </p:cNvSpPr>
          <p:nvPr>
            <p:ph type="title"/>
          </p:nvPr>
        </p:nvSpPr>
        <p:spPr>
          <a:xfrm>
            <a:off x="762000" y="0"/>
            <a:ext cx="7772400" cy="1066800"/>
          </a:xfrm>
          <a:noFill/>
          <a:ln/>
        </p:spPr>
        <p:txBody>
          <a:bodyPr/>
          <a:lstStyle/>
          <a:p>
            <a:r>
              <a:rPr lang="es-PY" sz="3200" b="1" dirty="0" smtClean="0">
                <a:solidFill>
                  <a:srgbClr val="FFFF00"/>
                </a:solidFill>
              </a:rPr>
              <a:t>Factores del Liderazgo Transformacional</a:t>
            </a:r>
            <a:endParaRPr lang="es-PY" sz="3200" b="1" dirty="0">
              <a:solidFill>
                <a:srgbClr val="FF4D4D"/>
              </a:solidFill>
            </a:endParaRPr>
          </a:p>
        </p:txBody>
      </p:sp>
      <p:sp>
        <p:nvSpPr>
          <p:cNvPr id="448516" name="Rectangle 4"/>
          <p:cNvSpPr>
            <a:spLocks noChangeArrowheads="1"/>
          </p:cNvSpPr>
          <p:nvPr/>
        </p:nvSpPr>
        <p:spPr bwMode="auto">
          <a:xfrm>
            <a:off x="609600" y="1752600"/>
            <a:ext cx="7534300" cy="7620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latin typeface="Times New Roman" pitchFamily="18" charset="0"/>
              </a:rPr>
              <a:t>Factor 4</a:t>
            </a:r>
            <a:r>
              <a:rPr lang="es-PY" sz="3200" b="0" dirty="0" smtClean="0">
                <a:latin typeface="Times New Roman" pitchFamily="18" charset="0"/>
              </a:rPr>
              <a:t>:  </a:t>
            </a:r>
            <a:r>
              <a:rPr lang="es-PY" sz="3200" dirty="0" smtClean="0">
                <a:solidFill>
                  <a:srgbClr val="FFCCFF"/>
                </a:solidFill>
                <a:latin typeface="Times New Roman" pitchFamily="18" charset="0"/>
              </a:rPr>
              <a:t>Consideración individualizada</a:t>
            </a:r>
            <a:endParaRPr lang="es-PY" b="0" dirty="0">
              <a:solidFill>
                <a:srgbClr val="FFCCFF"/>
              </a:solidFill>
              <a:latin typeface="Times New Roman" pitchFamily="18" charset="0"/>
            </a:endParaRPr>
          </a:p>
        </p:txBody>
      </p:sp>
    </p:spTree>
  </p:cSld>
  <p:clrMapOvr>
    <a:masterClrMapping/>
  </p:clrMapOvr>
  <p:transition advTm="40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8515"/>
                                        </p:tgtEl>
                                        <p:attrNameLst>
                                          <p:attrName>style.visibility</p:attrName>
                                        </p:attrNameLst>
                                      </p:cBhvr>
                                      <p:to>
                                        <p:strVal val="visible"/>
                                      </p:to>
                                    </p:set>
                                    <p:animEffect transition="in" filter="wipe(left)">
                                      <p:cBhvr>
                                        <p:cTn id="7" dur="500"/>
                                        <p:tgtEl>
                                          <p:spTgt spid="44851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48516"/>
                                        </p:tgtEl>
                                        <p:attrNameLst>
                                          <p:attrName>style.visibility</p:attrName>
                                        </p:attrNameLst>
                                      </p:cBhvr>
                                      <p:to>
                                        <p:strVal val="visible"/>
                                      </p:to>
                                    </p:set>
                                    <p:anim calcmode="lin" valueType="num">
                                      <p:cBhvr>
                                        <p:cTn id="11" dur="500" fill="hold"/>
                                        <p:tgtEl>
                                          <p:spTgt spid="448516"/>
                                        </p:tgtEl>
                                        <p:attrNameLst>
                                          <p:attrName>ppt_w</p:attrName>
                                        </p:attrNameLst>
                                      </p:cBhvr>
                                      <p:tavLst>
                                        <p:tav tm="0">
                                          <p:val>
                                            <p:fltVal val="0"/>
                                          </p:val>
                                        </p:tav>
                                        <p:tav tm="100000">
                                          <p:val>
                                            <p:strVal val="#ppt_w"/>
                                          </p:val>
                                        </p:tav>
                                      </p:tavLst>
                                    </p:anim>
                                    <p:anim calcmode="lin" valueType="num">
                                      <p:cBhvr>
                                        <p:cTn id="12" dur="500" fill="hold"/>
                                        <p:tgtEl>
                                          <p:spTgt spid="44851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448514">
                                            <p:txEl>
                                              <p:pRg st="0" end="0"/>
                                            </p:txEl>
                                          </p:spTgt>
                                        </p:tgtEl>
                                        <p:attrNameLst>
                                          <p:attrName>style.visibility</p:attrName>
                                        </p:attrNameLst>
                                      </p:cBhvr>
                                      <p:to>
                                        <p:strVal val="visible"/>
                                      </p:to>
                                    </p:set>
                                    <p:animEffect transition="in" filter="strips(upRight)">
                                      <p:cBhvr>
                                        <p:cTn id="16" dur="500"/>
                                        <p:tgtEl>
                                          <p:spTgt spid="448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build="p" autoUpdateAnimBg="0" advAuto="0"/>
      <p:bldP spid="448515" grpId="0" autoUpdateAnimBg="0"/>
      <p:bldP spid="448516"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2736" y="3600"/>
            <a:chExt cx="7635" cy="6912"/>
          </a:xfrm>
        </p:grpSpPr>
        <p:sp>
          <p:nvSpPr>
            <p:cNvPr id="460803" name="Rectangle 3"/>
            <p:cNvSpPr>
              <a:spLocks noChangeArrowheads="1"/>
            </p:cNvSpPr>
            <p:nvPr/>
          </p:nvSpPr>
          <p:spPr bwMode="auto">
            <a:xfrm>
              <a:off x="2736" y="3600"/>
              <a:ext cx="7635" cy="6912"/>
            </a:xfrm>
            <a:prstGeom prst="rect">
              <a:avLst/>
            </a:prstGeom>
            <a:gradFill rotWithShape="0">
              <a:gsLst>
                <a:gs pos="0">
                  <a:srgbClr val="FFCCFF"/>
                </a:gs>
                <a:gs pos="100000">
                  <a:srgbClr val="FFCCFF">
                    <a:gamma/>
                    <a:shade val="46275"/>
                    <a:invGamma/>
                  </a:srgbClr>
                </a:gs>
              </a:gsLst>
              <a:path path="shape">
                <a:fillToRect l="50000" t="50000" r="50000" b="50000"/>
              </a:path>
            </a:gradFill>
            <a:ln w="38100">
              <a:solidFill>
                <a:srgbClr val="000080"/>
              </a:solidFill>
              <a:miter lim="800000"/>
              <a:headEnd/>
              <a:tailEnd/>
            </a:ln>
          </p:spPr>
          <p:txBody>
            <a:bodyPr/>
            <a:lstStyle/>
            <a:p>
              <a:pPr algn="just"/>
              <a:endParaRPr lang="pt-BR" sz="2400" b="0">
                <a:solidFill>
                  <a:schemeClr val="tx1"/>
                </a:solidFill>
                <a:latin typeface="Times New Roman" pitchFamily="18" charset="0"/>
              </a:endParaRPr>
            </a:p>
            <a:p>
              <a:endParaRPr lang="pt-PT" sz="1200" i="1">
                <a:solidFill>
                  <a:schemeClr val="tx1"/>
                </a:solidFill>
                <a:latin typeface="Times New Roman" pitchFamily="18" charset="0"/>
              </a:endParaRPr>
            </a:p>
            <a:p>
              <a:endParaRPr lang="pt-PT" sz="1200" i="1">
                <a:solidFill>
                  <a:schemeClr val="tx1"/>
                </a:solidFill>
                <a:latin typeface="Times New Roman" pitchFamily="18" charset="0"/>
              </a:endParaRPr>
            </a:p>
            <a:p>
              <a:endParaRPr lang="pt-PT" sz="1200" i="1">
                <a:solidFill>
                  <a:schemeClr val="tx1"/>
                </a:solidFill>
                <a:latin typeface="Times New Roman" pitchFamily="18" charset="0"/>
              </a:endParaRPr>
            </a:p>
            <a:p>
              <a:endParaRPr lang="pt-PT" sz="1200" i="1">
                <a:solidFill>
                  <a:schemeClr val="tx1"/>
                </a:solidFill>
                <a:latin typeface="Times New Roman" pitchFamily="18" charset="0"/>
              </a:endParaRPr>
            </a:p>
            <a:p>
              <a:endParaRPr lang="pt-PT" sz="1200" i="1">
                <a:solidFill>
                  <a:schemeClr val="tx1"/>
                </a:solidFill>
                <a:latin typeface="Times New Roman" pitchFamily="18" charset="0"/>
              </a:endParaRPr>
            </a:p>
            <a:p>
              <a:endParaRPr lang="pt-PT" sz="1200" i="1">
                <a:solidFill>
                  <a:schemeClr val="tx1"/>
                </a:solidFill>
                <a:latin typeface="Times New Roman" pitchFamily="18" charset="0"/>
              </a:endParaRPr>
            </a:p>
          </p:txBody>
        </p:sp>
        <p:grpSp>
          <p:nvGrpSpPr>
            <p:cNvPr id="3" name="Group 4"/>
            <p:cNvGrpSpPr>
              <a:grpSpLocks/>
            </p:cNvGrpSpPr>
            <p:nvPr/>
          </p:nvGrpSpPr>
          <p:grpSpPr bwMode="auto">
            <a:xfrm>
              <a:off x="3456" y="3888"/>
              <a:ext cx="6429" cy="6389"/>
              <a:chOff x="2731" y="10129"/>
              <a:chExt cx="6429" cy="6389"/>
            </a:xfrm>
          </p:grpSpPr>
          <p:sp>
            <p:nvSpPr>
              <p:cNvPr id="460805" name="AutoShape 5"/>
              <p:cNvSpPr>
                <a:spLocks noChangeArrowheads="1"/>
              </p:cNvSpPr>
              <p:nvPr/>
            </p:nvSpPr>
            <p:spPr bwMode="auto">
              <a:xfrm>
                <a:off x="2731" y="10129"/>
                <a:ext cx="6429" cy="473"/>
              </a:xfrm>
              <a:prstGeom prst="horizontalScroll">
                <a:avLst>
                  <a:gd name="adj" fmla="val 12500"/>
                </a:avLst>
              </a:prstGeom>
              <a:gradFill rotWithShape="0">
                <a:gsLst>
                  <a:gs pos="0">
                    <a:srgbClr val="FFCCFF"/>
                  </a:gs>
                  <a:gs pos="100000">
                    <a:srgbClr val="FFCCFF">
                      <a:gamma/>
                      <a:shade val="46275"/>
                      <a:invGamma/>
                    </a:srgbClr>
                  </a:gs>
                </a:gsLst>
                <a:path path="rect">
                  <a:fillToRect l="50000" t="50000" r="50000" b="50000"/>
                </a:path>
              </a:gradFill>
              <a:ln w="9525">
                <a:solidFill>
                  <a:srgbClr val="000000"/>
                </a:solidFill>
                <a:round/>
                <a:headEnd/>
                <a:tailEnd/>
              </a:ln>
            </p:spPr>
            <p:txBody>
              <a:bodyPr/>
              <a:lstStyle/>
              <a:p>
                <a:r>
                  <a:rPr lang="pt-BR" sz="1800" dirty="0">
                    <a:solidFill>
                      <a:srgbClr val="CE00CE"/>
                    </a:solidFill>
                    <a:latin typeface="Times New Roman" pitchFamily="18" charset="0"/>
                  </a:rPr>
                  <a:t>COMPONENTES </a:t>
                </a:r>
                <a:r>
                  <a:rPr lang="pt-BR" sz="1800" dirty="0" smtClean="0">
                    <a:solidFill>
                      <a:srgbClr val="CE00CE"/>
                    </a:solidFill>
                    <a:latin typeface="Times New Roman" pitchFamily="18" charset="0"/>
                  </a:rPr>
                  <a:t>DEL LIDERAZGO </a:t>
                </a:r>
                <a:r>
                  <a:rPr lang="pt-BR" sz="1800" dirty="0">
                    <a:solidFill>
                      <a:srgbClr val="CE00CE"/>
                    </a:solidFill>
                    <a:latin typeface="Times New Roman" pitchFamily="18" charset="0"/>
                  </a:rPr>
                  <a:t>TRANSFORMACIONAL</a:t>
                </a:r>
                <a:endParaRPr lang="pt-BR" sz="1000" dirty="0">
                  <a:solidFill>
                    <a:srgbClr val="FF0000"/>
                  </a:solidFill>
                  <a:latin typeface="Times New Roman" pitchFamily="18" charset="0"/>
                </a:endParaRPr>
              </a:p>
            </p:txBody>
          </p:sp>
          <p:sp>
            <p:nvSpPr>
              <p:cNvPr id="460806" name="AutoShape 6"/>
              <p:cNvSpPr>
                <a:spLocks noChangeArrowheads="1"/>
              </p:cNvSpPr>
              <p:nvPr/>
            </p:nvSpPr>
            <p:spPr bwMode="auto">
              <a:xfrm>
                <a:off x="3400" y="11430"/>
                <a:ext cx="1876" cy="1065"/>
              </a:xfrm>
              <a:prstGeom prst="downArrowCallout">
                <a:avLst>
                  <a:gd name="adj1" fmla="val 44038"/>
                  <a:gd name="adj2" fmla="val 44038"/>
                  <a:gd name="adj3" fmla="val 16667"/>
                  <a:gd name="adj4" fmla="val 66667"/>
                </a:avLst>
              </a:prstGeom>
              <a:gradFill rotWithShape="0">
                <a:gsLst>
                  <a:gs pos="0">
                    <a:srgbClr val="FFCCFF"/>
                  </a:gs>
                  <a:gs pos="100000">
                    <a:srgbClr val="FFCCFF">
                      <a:gamma/>
                      <a:shade val="46275"/>
                      <a:invGamma/>
                    </a:srgbClr>
                  </a:gs>
                </a:gsLst>
                <a:path path="rect">
                  <a:fillToRect l="50000" t="50000" r="50000" b="50000"/>
                </a:path>
              </a:gradFill>
              <a:ln w="9525">
                <a:solidFill>
                  <a:srgbClr val="000000"/>
                </a:solidFill>
                <a:miter lim="800000"/>
                <a:headEnd/>
                <a:tailEnd/>
              </a:ln>
            </p:spPr>
            <p:txBody>
              <a:bodyPr/>
              <a:lstStyle/>
              <a:p>
                <a:r>
                  <a:rPr lang="pt-BR" sz="1800" dirty="0">
                    <a:solidFill>
                      <a:srgbClr val="0000CC"/>
                    </a:solidFill>
                    <a:latin typeface="Times New Roman" pitchFamily="18" charset="0"/>
                  </a:rPr>
                  <a:t>I</a:t>
                </a:r>
                <a:r>
                  <a:rPr lang="pt-BR" sz="1800" dirty="0">
                    <a:solidFill>
                      <a:srgbClr val="000099"/>
                    </a:solidFill>
                    <a:latin typeface="Times New Roman" pitchFamily="18" charset="0"/>
                  </a:rPr>
                  <a:t>n</a:t>
                </a:r>
                <a:r>
                  <a:rPr lang="pt-BR" sz="1800" dirty="0">
                    <a:solidFill>
                      <a:srgbClr val="0000CC"/>
                    </a:solidFill>
                    <a:latin typeface="Times New Roman" pitchFamily="18" charset="0"/>
                  </a:rPr>
                  <a:t>fluencia Idealizada</a:t>
                </a:r>
              </a:p>
            </p:txBody>
          </p:sp>
          <p:sp>
            <p:nvSpPr>
              <p:cNvPr id="460807" name="AutoShape 7"/>
              <p:cNvSpPr>
                <a:spLocks noChangeArrowheads="1"/>
              </p:cNvSpPr>
              <p:nvPr/>
            </p:nvSpPr>
            <p:spPr bwMode="auto">
              <a:xfrm>
                <a:off x="7151" y="11430"/>
                <a:ext cx="1741" cy="1065"/>
              </a:xfrm>
              <a:prstGeom prst="downArrowCallout">
                <a:avLst>
                  <a:gd name="adj1" fmla="val 40869"/>
                  <a:gd name="adj2" fmla="val 40869"/>
                  <a:gd name="adj3" fmla="val 16667"/>
                  <a:gd name="adj4" fmla="val 66667"/>
                </a:avLst>
              </a:prstGeom>
              <a:gradFill rotWithShape="0">
                <a:gsLst>
                  <a:gs pos="0">
                    <a:srgbClr val="FFCCFF"/>
                  </a:gs>
                  <a:gs pos="100000">
                    <a:srgbClr val="FFCCFF">
                      <a:gamma/>
                      <a:shade val="46275"/>
                      <a:invGamma/>
                    </a:srgbClr>
                  </a:gs>
                </a:gsLst>
                <a:path path="rect">
                  <a:fillToRect l="50000" t="50000" r="50000" b="50000"/>
                </a:path>
              </a:gradFill>
              <a:ln w="9525">
                <a:solidFill>
                  <a:srgbClr val="000000"/>
                </a:solidFill>
                <a:miter lim="800000"/>
                <a:headEnd/>
                <a:tailEnd/>
              </a:ln>
            </p:spPr>
            <p:txBody>
              <a:bodyPr/>
              <a:lstStyle/>
              <a:p>
                <a:r>
                  <a:rPr lang="pt-PT" sz="1800" dirty="0" smtClean="0">
                    <a:solidFill>
                      <a:srgbClr val="0000CC"/>
                    </a:solidFill>
                    <a:latin typeface="Times New Roman" pitchFamily="18" charset="0"/>
                  </a:rPr>
                  <a:t>Motivación Inspirador</a:t>
                </a:r>
                <a:endParaRPr lang="pt-PT" sz="1800" dirty="0">
                  <a:solidFill>
                    <a:srgbClr val="0000CC"/>
                  </a:solidFill>
                  <a:latin typeface="Times New Roman" pitchFamily="18" charset="0"/>
                </a:endParaRPr>
              </a:p>
            </p:txBody>
          </p:sp>
          <p:sp>
            <p:nvSpPr>
              <p:cNvPr id="460808" name="Rectangle 8"/>
              <p:cNvSpPr>
                <a:spLocks noChangeArrowheads="1"/>
              </p:cNvSpPr>
              <p:nvPr/>
            </p:nvSpPr>
            <p:spPr bwMode="auto">
              <a:xfrm>
                <a:off x="4606" y="15808"/>
                <a:ext cx="2813" cy="710"/>
              </a:xfrm>
              <a:prstGeom prst="rect">
                <a:avLst/>
              </a:prstGeom>
              <a:gradFill rotWithShape="0">
                <a:gsLst>
                  <a:gs pos="0">
                    <a:srgbClr val="FFCCFF"/>
                  </a:gs>
                  <a:gs pos="100000">
                    <a:srgbClr val="FFCCFF">
                      <a:gamma/>
                      <a:shade val="46275"/>
                      <a:invGamma/>
                    </a:srgbClr>
                  </a:gs>
                </a:gsLst>
                <a:path path="shape">
                  <a:fillToRect l="50000" t="50000" r="50000" b="50000"/>
                </a:path>
              </a:gradFill>
              <a:ln w="19050">
                <a:solidFill>
                  <a:srgbClr val="000000"/>
                </a:solidFill>
                <a:miter lim="800000"/>
                <a:headEnd/>
                <a:tailEnd/>
              </a:ln>
            </p:spPr>
            <p:txBody>
              <a:bodyPr/>
              <a:lstStyle/>
              <a:p>
                <a:r>
                  <a:rPr lang="pt-PT" sz="1800" dirty="0" smtClean="0">
                    <a:solidFill>
                      <a:srgbClr val="0000CC"/>
                    </a:solidFill>
                    <a:latin typeface="Times New Roman" pitchFamily="18" charset="0"/>
                  </a:rPr>
                  <a:t>Innovador</a:t>
                </a:r>
                <a:endParaRPr lang="pt-PT" sz="1800" dirty="0">
                  <a:solidFill>
                    <a:srgbClr val="0000CC"/>
                  </a:solidFill>
                  <a:latin typeface="Times New Roman" pitchFamily="18" charset="0"/>
                </a:endParaRPr>
              </a:p>
            </p:txBody>
          </p:sp>
          <p:sp>
            <p:nvSpPr>
              <p:cNvPr id="460809" name="Line 9"/>
              <p:cNvSpPr>
                <a:spLocks noChangeShapeType="1"/>
              </p:cNvSpPr>
              <p:nvPr/>
            </p:nvSpPr>
            <p:spPr bwMode="auto">
              <a:xfrm>
                <a:off x="3936" y="14980"/>
                <a:ext cx="3885" cy="0"/>
              </a:xfrm>
              <a:prstGeom prst="line">
                <a:avLst/>
              </a:prstGeom>
              <a:noFill/>
              <a:ln w="28575">
                <a:solidFill>
                  <a:srgbClr val="FF99CC"/>
                </a:solidFill>
                <a:round/>
                <a:headEnd/>
                <a:tailEnd/>
              </a:ln>
            </p:spPr>
            <p:txBody>
              <a:bodyPr/>
              <a:lstStyle/>
              <a:p>
                <a:endParaRPr lang="es-PY"/>
              </a:p>
            </p:txBody>
          </p:sp>
          <p:sp>
            <p:nvSpPr>
              <p:cNvPr id="460810" name="Line 10"/>
              <p:cNvSpPr>
                <a:spLocks noChangeShapeType="1"/>
              </p:cNvSpPr>
              <p:nvPr/>
            </p:nvSpPr>
            <p:spPr bwMode="auto">
              <a:xfrm>
                <a:off x="6079" y="14980"/>
                <a:ext cx="0" cy="828"/>
              </a:xfrm>
              <a:prstGeom prst="line">
                <a:avLst/>
              </a:prstGeom>
              <a:noFill/>
              <a:ln w="38100">
                <a:solidFill>
                  <a:srgbClr val="FF99CC"/>
                </a:solidFill>
                <a:round/>
                <a:headEnd/>
                <a:tailEnd type="triangle" w="med" len="med"/>
              </a:ln>
            </p:spPr>
            <p:txBody>
              <a:bodyPr/>
              <a:lstStyle/>
              <a:p>
                <a:endParaRPr lang="es-PY"/>
              </a:p>
            </p:txBody>
          </p:sp>
          <p:sp>
            <p:nvSpPr>
              <p:cNvPr id="460811" name="Line 11"/>
              <p:cNvSpPr>
                <a:spLocks noChangeShapeType="1"/>
              </p:cNvSpPr>
              <p:nvPr/>
            </p:nvSpPr>
            <p:spPr bwMode="auto">
              <a:xfrm>
                <a:off x="4338" y="12495"/>
                <a:ext cx="3616" cy="0"/>
              </a:xfrm>
              <a:prstGeom prst="line">
                <a:avLst/>
              </a:prstGeom>
              <a:noFill/>
              <a:ln w="38100">
                <a:solidFill>
                  <a:srgbClr val="FF9900"/>
                </a:solidFill>
                <a:round/>
                <a:headEnd/>
                <a:tailEnd/>
              </a:ln>
            </p:spPr>
            <p:txBody>
              <a:bodyPr/>
              <a:lstStyle/>
              <a:p>
                <a:endParaRPr lang="es-PY"/>
              </a:p>
            </p:txBody>
          </p:sp>
          <p:sp>
            <p:nvSpPr>
              <p:cNvPr id="460812" name="Line 12"/>
              <p:cNvSpPr>
                <a:spLocks noChangeShapeType="1"/>
              </p:cNvSpPr>
              <p:nvPr/>
            </p:nvSpPr>
            <p:spPr bwMode="auto">
              <a:xfrm>
                <a:off x="6079" y="12495"/>
                <a:ext cx="0" cy="710"/>
              </a:xfrm>
              <a:prstGeom prst="line">
                <a:avLst/>
              </a:prstGeom>
              <a:noFill/>
              <a:ln w="38100">
                <a:solidFill>
                  <a:srgbClr val="FF9900"/>
                </a:solidFill>
                <a:round/>
                <a:headEnd/>
                <a:tailEnd type="triangle" w="med" len="med"/>
              </a:ln>
            </p:spPr>
            <p:txBody>
              <a:bodyPr/>
              <a:lstStyle/>
              <a:p>
                <a:endParaRPr lang="es-PY"/>
              </a:p>
            </p:txBody>
          </p:sp>
          <p:sp>
            <p:nvSpPr>
              <p:cNvPr id="460813" name="Line 13"/>
              <p:cNvSpPr>
                <a:spLocks noChangeShapeType="1"/>
              </p:cNvSpPr>
              <p:nvPr/>
            </p:nvSpPr>
            <p:spPr bwMode="auto">
              <a:xfrm flipV="1">
                <a:off x="4204" y="13205"/>
                <a:ext cx="3884" cy="0"/>
              </a:xfrm>
              <a:prstGeom prst="line">
                <a:avLst/>
              </a:prstGeom>
              <a:noFill/>
              <a:ln w="38100">
                <a:solidFill>
                  <a:srgbClr val="FF99CC"/>
                </a:solidFill>
                <a:round/>
                <a:headEnd/>
                <a:tailEnd/>
              </a:ln>
            </p:spPr>
            <p:txBody>
              <a:bodyPr/>
              <a:lstStyle/>
              <a:p>
                <a:endParaRPr lang="es-PY"/>
              </a:p>
            </p:txBody>
          </p:sp>
          <p:sp>
            <p:nvSpPr>
              <p:cNvPr id="460814" name="AutoShape 14"/>
              <p:cNvSpPr>
                <a:spLocks noChangeArrowheads="1"/>
              </p:cNvSpPr>
              <p:nvPr/>
            </p:nvSpPr>
            <p:spPr bwMode="auto">
              <a:xfrm>
                <a:off x="6615" y="13678"/>
                <a:ext cx="2277" cy="1302"/>
              </a:xfrm>
              <a:prstGeom prst="downArrowCallout">
                <a:avLst>
                  <a:gd name="adj1" fmla="val 43721"/>
                  <a:gd name="adj2" fmla="val 43721"/>
                  <a:gd name="adj3" fmla="val 16667"/>
                  <a:gd name="adj4" fmla="val 66667"/>
                </a:avLst>
              </a:prstGeom>
              <a:gradFill rotWithShape="0">
                <a:gsLst>
                  <a:gs pos="0">
                    <a:srgbClr val="FFCCFF"/>
                  </a:gs>
                  <a:gs pos="100000">
                    <a:srgbClr val="FFCCFF">
                      <a:gamma/>
                      <a:shade val="46275"/>
                      <a:invGamma/>
                    </a:srgbClr>
                  </a:gs>
                </a:gsLst>
                <a:path path="rect">
                  <a:fillToRect l="50000" t="50000" r="50000" b="50000"/>
                </a:path>
              </a:gradFill>
              <a:ln w="9525">
                <a:solidFill>
                  <a:srgbClr val="000000"/>
                </a:solidFill>
                <a:miter lim="800000"/>
                <a:headEnd/>
                <a:tailEnd/>
              </a:ln>
            </p:spPr>
            <p:txBody>
              <a:bodyPr/>
              <a:lstStyle/>
              <a:p>
                <a:r>
                  <a:rPr lang="pt-PT" sz="1800" dirty="0" smtClean="0">
                    <a:solidFill>
                      <a:srgbClr val="0000CC"/>
                    </a:solidFill>
                    <a:latin typeface="Times New Roman" pitchFamily="18" charset="0"/>
                  </a:rPr>
                  <a:t>Consideración </a:t>
                </a:r>
                <a:r>
                  <a:rPr lang="pt-PT" sz="1800" dirty="0">
                    <a:solidFill>
                      <a:srgbClr val="0000CC"/>
                    </a:solidFill>
                    <a:latin typeface="Times New Roman" pitchFamily="18" charset="0"/>
                  </a:rPr>
                  <a:t>Individualizada</a:t>
                </a:r>
              </a:p>
            </p:txBody>
          </p:sp>
          <p:sp>
            <p:nvSpPr>
              <p:cNvPr id="460815" name="AutoShape 15"/>
              <p:cNvSpPr>
                <a:spLocks noChangeArrowheads="1"/>
              </p:cNvSpPr>
              <p:nvPr/>
            </p:nvSpPr>
            <p:spPr bwMode="auto">
              <a:xfrm>
                <a:off x="2864" y="13678"/>
                <a:ext cx="2144" cy="1302"/>
              </a:xfrm>
              <a:prstGeom prst="downArrowCallout">
                <a:avLst>
                  <a:gd name="adj1" fmla="val 41167"/>
                  <a:gd name="adj2" fmla="val 41167"/>
                  <a:gd name="adj3" fmla="val 16667"/>
                  <a:gd name="adj4" fmla="val 66667"/>
                </a:avLst>
              </a:prstGeom>
              <a:gradFill rotWithShape="0">
                <a:gsLst>
                  <a:gs pos="0">
                    <a:srgbClr val="FFCCFF"/>
                  </a:gs>
                  <a:gs pos="100000">
                    <a:srgbClr val="FFCCFF">
                      <a:gamma/>
                      <a:shade val="46275"/>
                      <a:invGamma/>
                    </a:srgbClr>
                  </a:gs>
                </a:gsLst>
                <a:path path="rect">
                  <a:fillToRect l="50000" t="50000" r="50000" b="50000"/>
                </a:path>
              </a:gradFill>
              <a:ln w="9525">
                <a:solidFill>
                  <a:srgbClr val="000000"/>
                </a:solidFill>
                <a:miter lim="800000"/>
                <a:headEnd/>
                <a:tailEnd/>
              </a:ln>
            </p:spPr>
            <p:txBody>
              <a:bodyPr/>
              <a:lstStyle/>
              <a:p>
                <a:r>
                  <a:rPr lang="es-PY" sz="1800" dirty="0" smtClean="0">
                    <a:solidFill>
                      <a:srgbClr val="0000CC"/>
                    </a:solidFill>
                    <a:latin typeface="Times New Roman" pitchFamily="18" charset="0"/>
                  </a:rPr>
                  <a:t>Estímulo Intelectual</a:t>
                </a:r>
                <a:endParaRPr lang="es-PY" sz="1800" dirty="0">
                  <a:solidFill>
                    <a:srgbClr val="0000CC"/>
                  </a:solidFill>
                  <a:latin typeface="Times New Roman" pitchFamily="18" charset="0"/>
                </a:endParaRPr>
              </a:p>
            </p:txBody>
          </p:sp>
          <p:sp>
            <p:nvSpPr>
              <p:cNvPr id="460816" name="Line 16"/>
              <p:cNvSpPr>
                <a:spLocks noChangeShapeType="1"/>
              </p:cNvSpPr>
              <p:nvPr/>
            </p:nvSpPr>
            <p:spPr bwMode="auto">
              <a:xfrm>
                <a:off x="4204" y="13205"/>
                <a:ext cx="0" cy="473"/>
              </a:xfrm>
              <a:prstGeom prst="line">
                <a:avLst/>
              </a:prstGeom>
              <a:noFill/>
              <a:ln w="38100">
                <a:solidFill>
                  <a:srgbClr val="FF99CC"/>
                </a:solidFill>
                <a:round/>
                <a:headEnd/>
                <a:tailEnd type="triangle" w="med" len="med"/>
              </a:ln>
            </p:spPr>
            <p:txBody>
              <a:bodyPr/>
              <a:lstStyle/>
              <a:p>
                <a:endParaRPr lang="es-PY"/>
              </a:p>
            </p:txBody>
          </p:sp>
          <p:sp>
            <p:nvSpPr>
              <p:cNvPr id="460817" name="Line 17"/>
              <p:cNvSpPr>
                <a:spLocks noChangeShapeType="1"/>
              </p:cNvSpPr>
              <p:nvPr/>
            </p:nvSpPr>
            <p:spPr bwMode="auto">
              <a:xfrm>
                <a:off x="8088" y="13205"/>
                <a:ext cx="0" cy="473"/>
              </a:xfrm>
              <a:prstGeom prst="line">
                <a:avLst/>
              </a:prstGeom>
              <a:noFill/>
              <a:ln w="38100">
                <a:solidFill>
                  <a:srgbClr val="FF99CC"/>
                </a:solidFill>
                <a:round/>
                <a:headEnd/>
                <a:tailEnd type="triangle" w="med" len="med"/>
              </a:ln>
            </p:spPr>
            <p:txBody>
              <a:bodyPr/>
              <a:lstStyle/>
              <a:p>
                <a:endParaRPr lang="es-PY"/>
              </a:p>
            </p:txBody>
          </p:sp>
          <p:sp>
            <p:nvSpPr>
              <p:cNvPr id="460818" name="Line 18"/>
              <p:cNvSpPr>
                <a:spLocks noChangeShapeType="1"/>
              </p:cNvSpPr>
              <p:nvPr/>
            </p:nvSpPr>
            <p:spPr bwMode="auto">
              <a:xfrm>
                <a:off x="4070" y="10957"/>
                <a:ext cx="3884" cy="0"/>
              </a:xfrm>
              <a:prstGeom prst="line">
                <a:avLst/>
              </a:prstGeom>
              <a:noFill/>
              <a:ln w="38100">
                <a:solidFill>
                  <a:srgbClr val="FF9900"/>
                </a:solidFill>
                <a:round/>
                <a:headEnd/>
                <a:tailEnd/>
              </a:ln>
            </p:spPr>
            <p:txBody>
              <a:bodyPr/>
              <a:lstStyle/>
              <a:p>
                <a:endParaRPr lang="es-PY"/>
              </a:p>
            </p:txBody>
          </p:sp>
          <p:sp>
            <p:nvSpPr>
              <p:cNvPr id="460819" name="Line 19"/>
              <p:cNvSpPr>
                <a:spLocks noChangeShapeType="1"/>
              </p:cNvSpPr>
              <p:nvPr/>
            </p:nvSpPr>
            <p:spPr bwMode="auto">
              <a:xfrm>
                <a:off x="4070" y="10957"/>
                <a:ext cx="0" cy="473"/>
              </a:xfrm>
              <a:prstGeom prst="line">
                <a:avLst/>
              </a:prstGeom>
              <a:noFill/>
              <a:ln w="38100">
                <a:solidFill>
                  <a:srgbClr val="FF9900"/>
                </a:solidFill>
                <a:round/>
                <a:headEnd/>
                <a:tailEnd type="triangle" w="med" len="med"/>
              </a:ln>
            </p:spPr>
            <p:txBody>
              <a:bodyPr/>
              <a:lstStyle/>
              <a:p>
                <a:endParaRPr lang="es-PY"/>
              </a:p>
            </p:txBody>
          </p:sp>
          <p:sp>
            <p:nvSpPr>
              <p:cNvPr id="460820" name="Line 20"/>
              <p:cNvSpPr>
                <a:spLocks noChangeShapeType="1"/>
              </p:cNvSpPr>
              <p:nvPr/>
            </p:nvSpPr>
            <p:spPr bwMode="auto">
              <a:xfrm>
                <a:off x="7954" y="10957"/>
                <a:ext cx="0" cy="473"/>
              </a:xfrm>
              <a:prstGeom prst="line">
                <a:avLst/>
              </a:prstGeom>
              <a:noFill/>
              <a:ln w="38100">
                <a:solidFill>
                  <a:srgbClr val="FF9900"/>
                </a:solidFill>
                <a:round/>
                <a:headEnd/>
                <a:tailEnd type="triangle" w="med" len="med"/>
              </a:ln>
            </p:spPr>
            <p:txBody>
              <a:bodyPr/>
              <a:lstStyle/>
              <a:p>
                <a:endParaRPr lang="es-PY"/>
              </a:p>
            </p:txBody>
          </p:sp>
        </p:grpSp>
      </p:grpSp>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3042" name="Rectangle 1026"/>
          <p:cNvSpPr>
            <a:spLocks noGrp="1" noChangeArrowheads="1"/>
          </p:cNvSpPr>
          <p:nvPr>
            <p:ph type="title"/>
          </p:nvPr>
        </p:nvSpPr>
        <p:spPr>
          <a:xfrm>
            <a:off x="685800" y="142852"/>
            <a:ext cx="7772400" cy="923948"/>
          </a:xfrm>
        </p:spPr>
        <p:txBody>
          <a:bodyPr/>
          <a:lstStyle/>
          <a:p>
            <a:r>
              <a:rPr lang="es-PY" sz="2800" b="1" dirty="0" smtClean="0">
                <a:solidFill>
                  <a:srgbClr val="FFFF66"/>
                </a:solidFill>
              </a:rPr>
              <a:t>Definiciones de Liderazgo </a:t>
            </a:r>
            <a:endParaRPr lang="es-PY" sz="2800" b="1" dirty="0">
              <a:solidFill>
                <a:srgbClr val="FFFF66"/>
              </a:solidFill>
            </a:endParaRPr>
          </a:p>
        </p:txBody>
      </p:sp>
      <p:sp>
        <p:nvSpPr>
          <p:cNvPr id="343043" name="Rectangle 1027"/>
          <p:cNvSpPr>
            <a:spLocks noGrp="1" noChangeArrowheads="1"/>
          </p:cNvSpPr>
          <p:nvPr>
            <p:ph type="body" idx="4294967295"/>
          </p:nvPr>
        </p:nvSpPr>
        <p:spPr>
          <a:xfrm>
            <a:off x="609600" y="1600200"/>
            <a:ext cx="8001000" cy="4648200"/>
          </a:xfrm>
          <a:ln/>
        </p:spPr>
        <p:txBody>
          <a:bodyPr/>
          <a:lstStyle/>
          <a:p>
            <a:r>
              <a:rPr lang="es-PY" sz="2800" b="1" dirty="0" smtClean="0">
                <a:solidFill>
                  <a:srgbClr val="00FF00"/>
                </a:solidFill>
              </a:rPr>
              <a:t>Influencia interpersonal ejercida en una situación, por intermedio del proceso de comunicación, para que sea alcanzada una meta o metas especificas.</a:t>
            </a:r>
          </a:p>
          <a:p>
            <a:pPr>
              <a:buFont typeface="Symbol" pitchFamily="18" charset="2"/>
              <a:buNone/>
            </a:pPr>
            <a:r>
              <a:rPr lang="es-PY" sz="2800" b="1" dirty="0" smtClean="0">
                <a:solidFill>
                  <a:srgbClr val="00FF00"/>
                </a:solidFill>
              </a:rPr>
              <a:t>	</a:t>
            </a:r>
            <a:r>
              <a:rPr lang="es-PY" sz="1600" b="1" dirty="0" smtClean="0">
                <a:solidFill>
                  <a:srgbClr val="00FF00"/>
                </a:solidFill>
              </a:rPr>
              <a:t>(</a:t>
            </a:r>
            <a:r>
              <a:rPr lang="es-PY" sz="1600" b="1" dirty="0" err="1" smtClean="0">
                <a:solidFill>
                  <a:srgbClr val="00FF00"/>
                </a:solidFill>
              </a:rPr>
              <a:t>Tannenbaum</a:t>
            </a:r>
            <a:r>
              <a:rPr lang="es-PY" sz="1600" b="1" dirty="0" smtClean="0">
                <a:solidFill>
                  <a:srgbClr val="00FF00"/>
                </a:solidFill>
              </a:rPr>
              <a:t>, </a:t>
            </a:r>
            <a:r>
              <a:rPr lang="es-PY" sz="1600" b="1" dirty="0" err="1" smtClean="0">
                <a:solidFill>
                  <a:srgbClr val="00FF00"/>
                </a:solidFill>
              </a:rPr>
              <a:t>Weschler</a:t>
            </a:r>
            <a:r>
              <a:rPr lang="es-PY" sz="1600" b="1" dirty="0" smtClean="0">
                <a:solidFill>
                  <a:srgbClr val="00FF00"/>
                </a:solidFill>
              </a:rPr>
              <a:t> e </a:t>
            </a:r>
            <a:r>
              <a:rPr lang="es-PY" sz="1600" b="1" dirty="0" err="1" smtClean="0">
                <a:solidFill>
                  <a:srgbClr val="00FF00"/>
                </a:solidFill>
              </a:rPr>
              <a:t>Massarik</a:t>
            </a:r>
            <a:r>
              <a:rPr lang="es-PY" sz="1600" b="1" dirty="0" smtClean="0">
                <a:solidFill>
                  <a:srgbClr val="00FF00"/>
                </a:solidFill>
              </a:rPr>
              <a:t>, 1972)  </a:t>
            </a:r>
          </a:p>
          <a:p>
            <a:pPr>
              <a:buFont typeface="Symbol" pitchFamily="18" charset="2"/>
              <a:buNone/>
            </a:pPr>
            <a:endParaRPr lang="es-PY" sz="1600" b="1" dirty="0" smtClean="0">
              <a:solidFill>
                <a:srgbClr val="00FF00"/>
              </a:solidFill>
            </a:endParaRPr>
          </a:p>
          <a:p>
            <a:pPr>
              <a:buFont typeface="Symbol" pitchFamily="18" charset="2"/>
              <a:buNone/>
            </a:pPr>
            <a:r>
              <a:rPr lang="es-PY" sz="2800" b="1" dirty="0" smtClean="0">
                <a:solidFill>
                  <a:srgbClr val="00FF00"/>
                </a:solidFill>
              </a:rPr>
              <a:t>	</a:t>
            </a:r>
            <a:r>
              <a:rPr lang="es-PY" sz="2800" b="1" i="1" dirty="0" smtClean="0">
                <a:solidFill>
                  <a:srgbClr val="FF00FF"/>
                </a:solidFill>
              </a:rPr>
              <a:t>Líder </a:t>
            </a:r>
            <a:r>
              <a:rPr lang="es-PY" sz="2800" b="1" dirty="0" smtClean="0">
                <a:solidFill>
                  <a:srgbClr val="FF00FF"/>
                </a:solidFill>
              </a:rPr>
              <a:t>(</a:t>
            </a:r>
            <a:r>
              <a:rPr lang="es-PY" sz="2800" b="1" dirty="0" err="1" smtClean="0">
                <a:solidFill>
                  <a:srgbClr val="FF00FF"/>
                </a:solidFill>
              </a:rPr>
              <a:t>influenciador</a:t>
            </a:r>
            <a:r>
              <a:rPr lang="es-PY" sz="2800" b="1" dirty="0" smtClean="0">
                <a:solidFill>
                  <a:srgbClr val="FF00FF"/>
                </a:solidFill>
              </a:rPr>
              <a:t>)         (influenciar)  comportamiento de un </a:t>
            </a:r>
            <a:r>
              <a:rPr lang="es-PY" sz="2800" b="1" i="1" dirty="0" smtClean="0">
                <a:solidFill>
                  <a:srgbClr val="FF00FF"/>
                </a:solidFill>
              </a:rPr>
              <a:t>Seguidor </a:t>
            </a:r>
            <a:r>
              <a:rPr lang="es-PY" sz="2800" b="1" dirty="0" smtClean="0">
                <a:solidFill>
                  <a:srgbClr val="FF00FF"/>
                </a:solidFill>
              </a:rPr>
              <a:t>(influenciado/s)</a:t>
            </a:r>
            <a:endParaRPr lang="es-PY" b="1" dirty="0" smtClean="0">
              <a:solidFill>
                <a:srgbClr val="FF00FF"/>
              </a:solidFill>
            </a:endParaRPr>
          </a:p>
          <a:p>
            <a:pPr lvl="3">
              <a:buNone/>
            </a:pPr>
            <a:endParaRPr lang="pt-BR" sz="2400" b="1" dirty="0">
              <a:solidFill>
                <a:srgbClr val="FF00FF"/>
              </a:solidFill>
            </a:endParaRPr>
          </a:p>
        </p:txBody>
      </p:sp>
      <p:sp>
        <p:nvSpPr>
          <p:cNvPr id="343044" name="Line 1028"/>
          <p:cNvSpPr>
            <a:spLocks noChangeShapeType="1"/>
          </p:cNvSpPr>
          <p:nvPr/>
        </p:nvSpPr>
        <p:spPr bwMode="auto">
          <a:xfrm>
            <a:off x="4572000" y="4495800"/>
            <a:ext cx="533400" cy="0"/>
          </a:xfrm>
          <a:prstGeom prst="line">
            <a:avLst/>
          </a:prstGeom>
          <a:noFill/>
          <a:ln w="9525">
            <a:noFill/>
            <a:round/>
            <a:headEnd/>
            <a:tailEnd type="triangle" w="med" len="med"/>
          </a:ln>
          <a:effectLst/>
        </p:spPr>
        <p:txBody>
          <a:bodyPr wrap="none" anchor="ctr"/>
          <a:lstStyle/>
          <a:p>
            <a:endParaRPr lang="es-PY"/>
          </a:p>
        </p:txBody>
      </p:sp>
      <p:sp>
        <p:nvSpPr>
          <p:cNvPr id="343045" name="Line 1029"/>
          <p:cNvSpPr>
            <a:spLocks noChangeShapeType="1"/>
          </p:cNvSpPr>
          <p:nvPr/>
        </p:nvSpPr>
        <p:spPr bwMode="auto">
          <a:xfrm>
            <a:off x="4267200" y="4495800"/>
            <a:ext cx="685800" cy="0"/>
          </a:xfrm>
          <a:prstGeom prst="line">
            <a:avLst/>
          </a:prstGeom>
          <a:noFill/>
          <a:ln w="76200">
            <a:solidFill>
              <a:schemeClr val="hlink"/>
            </a:solidFill>
            <a:round/>
            <a:headEnd/>
            <a:tailEnd type="triangle" w="med" len="med"/>
          </a:ln>
          <a:effectLst/>
        </p:spPr>
        <p:txBody>
          <a:bodyPr wrap="none" anchor="ctr"/>
          <a:lstStyle/>
          <a:p>
            <a:endParaRPr lang="es-PY"/>
          </a:p>
        </p:txBody>
      </p:sp>
      <p:sp>
        <p:nvSpPr>
          <p:cNvPr id="343046" name="Line 1030"/>
          <p:cNvSpPr>
            <a:spLocks noChangeShapeType="1"/>
          </p:cNvSpPr>
          <p:nvPr/>
        </p:nvSpPr>
        <p:spPr bwMode="auto">
          <a:xfrm>
            <a:off x="6934200" y="4495800"/>
            <a:ext cx="685800" cy="0"/>
          </a:xfrm>
          <a:prstGeom prst="line">
            <a:avLst/>
          </a:prstGeom>
          <a:noFill/>
          <a:ln w="76200">
            <a:solidFill>
              <a:schemeClr val="hlink"/>
            </a:solidFill>
            <a:round/>
            <a:headEnd/>
            <a:tailEnd type="triangle" w="med" len="med"/>
          </a:ln>
          <a:effectLst/>
        </p:spPr>
        <p:txBody>
          <a:bodyPr wrap="none" anchor="ctr"/>
          <a:lstStyle/>
          <a:p>
            <a:endParaRPr lang="es-PY"/>
          </a:p>
        </p:txBody>
      </p:sp>
    </p:spTree>
  </p:cSld>
  <p:clrMapOvr>
    <a:masterClrMapping/>
  </p:clrMapOvr>
  <p:transition advTm="21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wipe(left)">
                                      <p:cBhvr>
                                        <p:cTn id="7" dur="500"/>
                                        <p:tgtEl>
                                          <p:spTgt spid="343042"/>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43043">
                                            <p:txEl>
                                              <p:pRg st="0" end="0"/>
                                            </p:txEl>
                                          </p:spTgt>
                                        </p:tgtEl>
                                        <p:attrNameLst>
                                          <p:attrName>style.visibility</p:attrName>
                                        </p:attrNameLst>
                                      </p:cBhvr>
                                      <p:to>
                                        <p:strVal val="visible"/>
                                      </p:to>
                                    </p:set>
                                    <p:anim calcmode="lin" valueType="num">
                                      <p:cBhvr>
                                        <p:cTn id="11" dur="500" fill="hold"/>
                                        <p:tgtEl>
                                          <p:spTgt spid="343043">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34304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430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304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343043">
                                            <p:txEl>
                                              <p:pRg st="1" end="1"/>
                                            </p:txEl>
                                          </p:spTgt>
                                        </p:tgtEl>
                                        <p:attrNameLst>
                                          <p:attrName>style.visibility</p:attrName>
                                        </p:attrNameLst>
                                      </p:cBhvr>
                                      <p:to>
                                        <p:strVal val="visible"/>
                                      </p:to>
                                    </p:set>
                                    <p:anim calcmode="lin" valueType="num">
                                      <p:cBhvr>
                                        <p:cTn id="18" dur="500" fill="hold"/>
                                        <p:tgtEl>
                                          <p:spTgt spid="343043">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43043">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4304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4304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343043">
                                            <p:txEl>
                                              <p:pRg st="3" end="3"/>
                                            </p:txEl>
                                          </p:spTgt>
                                        </p:tgtEl>
                                        <p:attrNameLst>
                                          <p:attrName>style.visibility</p:attrName>
                                        </p:attrNameLst>
                                      </p:cBhvr>
                                      <p:to>
                                        <p:strVal val="visible"/>
                                      </p:to>
                                    </p:set>
                                    <p:anim calcmode="lin" valueType="num">
                                      <p:cBhvr>
                                        <p:cTn id="25" dur="500" fill="hold"/>
                                        <p:tgtEl>
                                          <p:spTgt spid="34304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4304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4304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4304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autoUpdateAnimBg="0"/>
      <p:bldP spid="343043" grpId="0" build="p" autoUpdateAnimBg="0" advAuto="0"/>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9538" name="Rectangle 2"/>
          <p:cNvSpPr>
            <a:spLocks noGrp="1" noChangeArrowheads="1"/>
          </p:cNvSpPr>
          <p:nvPr>
            <p:ph type="body" idx="4294967295"/>
          </p:nvPr>
        </p:nvSpPr>
        <p:spPr>
          <a:xfrm>
            <a:off x="990600" y="1905000"/>
            <a:ext cx="7467600" cy="1371600"/>
          </a:xfrm>
        </p:spPr>
        <p:txBody>
          <a:bodyPr/>
          <a:lstStyle/>
          <a:p>
            <a:r>
              <a:rPr lang="es-PY" sz="2800" b="1" dirty="0" smtClean="0">
                <a:solidFill>
                  <a:schemeClr val="hlink"/>
                </a:solidFill>
              </a:rPr>
              <a:t>aclara lo que es esperado de los seguidores y  lo que ellos recibirán si satisfacen los niveles esperados de desempeño;</a:t>
            </a:r>
            <a:endParaRPr lang="es-PY" sz="2800" b="1" dirty="0">
              <a:solidFill>
                <a:schemeClr val="hlink"/>
              </a:solidFill>
            </a:endParaRPr>
          </a:p>
        </p:txBody>
      </p:sp>
      <p:sp>
        <p:nvSpPr>
          <p:cNvPr id="449539" name="Rectangle 3"/>
          <p:cNvSpPr>
            <a:spLocks noChangeArrowheads="1"/>
          </p:cNvSpPr>
          <p:nvPr/>
        </p:nvSpPr>
        <p:spPr bwMode="auto">
          <a:xfrm>
            <a:off x="838200" y="1143000"/>
            <a:ext cx="7591452"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latin typeface="Times New Roman" pitchFamily="18" charset="0"/>
              </a:rPr>
              <a:t>Factor 5: </a:t>
            </a:r>
            <a:r>
              <a:rPr lang="es-PY" sz="3200" dirty="0" smtClean="0">
                <a:solidFill>
                  <a:srgbClr val="FF99FF"/>
                </a:solidFill>
                <a:latin typeface="Times New Roman" pitchFamily="18" charset="0"/>
              </a:rPr>
              <a:t>Recompensa contingente</a:t>
            </a:r>
            <a:endParaRPr lang="es-PY" dirty="0">
              <a:solidFill>
                <a:srgbClr val="FF99FF"/>
              </a:solidFill>
              <a:latin typeface="Times New Roman" pitchFamily="18" charset="0"/>
            </a:endParaRPr>
          </a:p>
        </p:txBody>
      </p:sp>
      <p:sp>
        <p:nvSpPr>
          <p:cNvPr id="449540" name="Rectangle 4"/>
          <p:cNvSpPr>
            <a:spLocks noChangeArrowheads="1"/>
          </p:cNvSpPr>
          <p:nvPr/>
        </p:nvSpPr>
        <p:spPr bwMode="auto">
          <a:xfrm>
            <a:off x="785786" y="3505200"/>
            <a:ext cx="7858180"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latin typeface="Times New Roman" pitchFamily="18" charset="0"/>
              </a:rPr>
              <a:t>Factor 6</a:t>
            </a:r>
            <a:r>
              <a:rPr lang="es-PY" sz="3200" b="0" dirty="0" smtClean="0">
                <a:latin typeface="Times New Roman" pitchFamily="18" charset="0"/>
              </a:rPr>
              <a:t>: </a:t>
            </a:r>
            <a:r>
              <a:rPr lang="es-PY" sz="3200" dirty="0" smtClean="0">
                <a:solidFill>
                  <a:srgbClr val="FF99FF"/>
                </a:solidFill>
                <a:latin typeface="Times New Roman" pitchFamily="18" charset="0"/>
              </a:rPr>
              <a:t>Administración por excepción</a:t>
            </a:r>
            <a:endParaRPr lang="es-PY" dirty="0">
              <a:solidFill>
                <a:srgbClr val="FF99FF"/>
              </a:solidFill>
              <a:latin typeface="Times New Roman" pitchFamily="18" charset="0"/>
            </a:endParaRPr>
          </a:p>
        </p:txBody>
      </p:sp>
      <p:sp>
        <p:nvSpPr>
          <p:cNvPr id="449541" name="Rectangle 5"/>
          <p:cNvSpPr>
            <a:spLocks noChangeArrowheads="1"/>
          </p:cNvSpPr>
          <p:nvPr/>
        </p:nvSpPr>
        <p:spPr bwMode="auto">
          <a:xfrm>
            <a:off x="990600" y="4267200"/>
            <a:ext cx="7772400" cy="19812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Char char="¨"/>
            </a:pPr>
            <a:r>
              <a:rPr lang="es-PY" dirty="0" smtClean="0">
                <a:solidFill>
                  <a:schemeClr val="hlink"/>
                </a:solidFill>
                <a:latin typeface="Times New Roman" pitchFamily="18" charset="0"/>
              </a:rPr>
              <a:t>focaliza en monitorear la ejecución de le tarea para ver si  surgen problemas, y </a:t>
            </a:r>
          </a:p>
          <a:p>
            <a:pPr marL="342900" indent="-342900" algn="l" eaLnBrk="1" hangingPunct="1">
              <a:spcBef>
                <a:spcPct val="20000"/>
              </a:spcBef>
              <a:buClr>
                <a:srgbClr val="CCFFFF"/>
              </a:buClr>
              <a:buFont typeface="Symbol" pitchFamily="18" charset="2"/>
              <a:buChar char="¨"/>
            </a:pPr>
            <a:r>
              <a:rPr lang="es-PY" dirty="0" smtClean="0">
                <a:solidFill>
                  <a:schemeClr val="hlink"/>
                </a:solidFill>
                <a:latin typeface="Times New Roman" pitchFamily="18" charset="0"/>
              </a:rPr>
              <a:t>corrige los problemas para mantener los niveles de desempeño actuales.</a:t>
            </a:r>
            <a:endParaRPr lang="es-PY" b="0" dirty="0">
              <a:solidFill>
                <a:schemeClr val="hlink"/>
              </a:solidFill>
              <a:latin typeface="Times New Roman" pitchFamily="18" charset="0"/>
            </a:endParaRPr>
          </a:p>
        </p:txBody>
      </p:sp>
      <p:sp>
        <p:nvSpPr>
          <p:cNvPr id="449542" name="Rectangle 6"/>
          <p:cNvSpPr>
            <a:spLocks noGrp="1" noChangeArrowheads="1"/>
          </p:cNvSpPr>
          <p:nvPr>
            <p:ph type="title"/>
          </p:nvPr>
        </p:nvSpPr>
        <p:spPr>
          <a:xfrm>
            <a:off x="762000" y="0"/>
            <a:ext cx="7772400" cy="1066800"/>
          </a:xfrm>
          <a:noFill/>
          <a:ln/>
        </p:spPr>
        <p:txBody>
          <a:bodyPr/>
          <a:lstStyle/>
          <a:p>
            <a:r>
              <a:rPr lang="es-PY" sz="3200" b="1" dirty="0" smtClean="0">
                <a:solidFill>
                  <a:srgbClr val="FFFF00"/>
                </a:solidFill>
              </a:rPr>
              <a:t>Factores del Liderazgo Transaccional</a:t>
            </a:r>
            <a:endParaRPr lang="es-PY" sz="3200" b="1" dirty="0">
              <a:solidFill>
                <a:srgbClr val="FF4D4D"/>
              </a:solidFill>
            </a:endParaRPr>
          </a:p>
        </p:txBody>
      </p:sp>
    </p:spTree>
  </p:cSld>
  <p:clrMapOvr>
    <a:masterClrMapping/>
  </p:clrMapOvr>
  <p:transition advTm="548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9542"/>
                                        </p:tgtEl>
                                        <p:attrNameLst>
                                          <p:attrName>style.visibility</p:attrName>
                                        </p:attrNameLst>
                                      </p:cBhvr>
                                      <p:to>
                                        <p:strVal val="visible"/>
                                      </p:to>
                                    </p:set>
                                    <p:animEffect transition="in" filter="wipe(left)">
                                      <p:cBhvr>
                                        <p:cTn id="7" dur="500"/>
                                        <p:tgtEl>
                                          <p:spTgt spid="449542"/>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449539"/>
                                        </p:tgtEl>
                                        <p:attrNameLst>
                                          <p:attrName>style.visibility</p:attrName>
                                        </p:attrNameLst>
                                      </p:cBhvr>
                                      <p:to>
                                        <p:strVal val="visible"/>
                                      </p:to>
                                    </p:set>
                                    <p:anim calcmode="lin" valueType="num">
                                      <p:cBhvr additive="base">
                                        <p:cTn id="11" dur="500" fill="hold"/>
                                        <p:tgtEl>
                                          <p:spTgt spid="449539"/>
                                        </p:tgtEl>
                                        <p:attrNameLst>
                                          <p:attrName>ppt_x</p:attrName>
                                        </p:attrNameLst>
                                      </p:cBhvr>
                                      <p:tavLst>
                                        <p:tav tm="0">
                                          <p:val>
                                            <p:strVal val="1+#ppt_w/2"/>
                                          </p:val>
                                        </p:tav>
                                        <p:tav tm="100000">
                                          <p:val>
                                            <p:strVal val="#ppt_x"/>
                                          </p:val>
                                        </p:tav>
                                      </p:tavLst>
                                    </p:anim>
                                    <p:anim calcmode="lin" valueType="num">
                                      <p:cBhvr additive="base">
                                        <p:cTn id="12" dur="500" fill="hold"/>
                                        <p:tgtEl>
                                          <p:spTgt spid="44953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9538">
                                            <p:txEl>
                                              <p:pRg st="0" end="0"/>
                                            </p:txEl>
                                          </p:spTgt>
                                        </p:tgtEl>
                                        <p:attrNameLst>
                                          <p:attrName>style.visibility</p:attrName>
                                        </p:attrNameLst>
                                      </p:cBhvr>
                                      <p:to>
                                        <p:strVal val="visible"/>
                                      </p:to>
                                    </p:set>
                                    <p:animEffect transition="in" filter="wipe(left)">
                                      <p:cBhvr>
                                        <p:cTn id="16" dur="500"/>
                                        <p:tgtEl>
                                          <p:spTgt spid="449538">
                                            <p:txEl>
                                              <p:pRg st="0" end="0"/>
                                            </p:txEl>
                                          </p:spTgt>
                                        </p:tgtEl>
                                      </p:cBhvr>
                                    </p:animEffect>
                                  </p:childTnLst>
                                </p:cTn>
                              </p:par>
                            </p:childTnLst>
                          </p:cTn>
                        </p:par>
                        <p:par>
                          <p:cTn id="17" fill="hold">
                            <p:stCondLst>
                              <p:cond delay="1500"/>
                            </p:stCondLst>
                            <p:childTnLst>
                              <p:par>
                                <p:cTn id="18" presetID="2" presetClass="entr" presetSubtype="3" fill="hold" grpId="0" nodeType="afterEffect">
                                  <p:stCondLst>
                                    <p:cond delay="0"/>
                                  </p:stCondLst>
                                  <p:childTnLst>
                                    <p:set>
                                      <p:cBhvr>
                                        <p:cTn id="19" dur="1" fill="hold">
                                          <p:stCondLst>
                                            <p:cond delay="0"/>
                                          </p:stCondLst>
                                        </p:cTn>
                                        <p:tgtEl>
                                          <p:spTgt spid="449540"/>
                                        </p:tgtEl>
                                        <p:attrNameLst>
                                          <p:attrName>style.visibility</p:attrName>
                                        </p:attrNameLst>
                                      </p:cBhvr>
                                      <p:to>
                                        <p:strVal val="visible"/>
                                      </p:to>
                                    </p:set>
                                    <p:anim calcmode="lin" valueType="num">
                                      <p:cBhvr additive="base">
                                        <p:cTn id="20" dur="500" fill="hold"/>
                                        <p:tgtEl>
                                          <p:spTgt spid="449540"/>
                                        </p:tgtEl>
                                        <p:attrNameLst>
                                          <p:attrName>ppt_x</p:attrName>
                                        </p:attrNameLst>
                                      </p:cBhvr>
                                      <p:tavLst>
                                        <p:tav tm="0">
                                          <p:val>
                                            <p:strVal val="1+#ppt_w/2"/>
                                          </p:val>
                                        </p:tav>
                                        <p:tav tm="100000">
                                          <p:val>
                                            <p:strVal val="#ppt_x"/>
                                          </p:val>
                                        </p:tav>
                                      </p:tavLst>
                                    </p:anim>
                                    <p:anim calcmode="lin" valueType="num">
                                      <p:cBhvr additive="base">
                                        <p:cTn id="21" dur="500" fill="hold"/>
                                        <p:tgtEl>
                                          <p:spTgt spid="449540"/>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9541"/>
                                        </p:tgtEl>
                                        <p:attrNameLst>
                                          <p:attrName>style.visibility</p:attrName>
                                        </p:attrNameLst>
                                      </p:cBhvr>
                                      <p:to>
                                        <p:strVal val="visible"/>
                                      </p:to>
                                    </p:set>
                                    <p:animEffect transition="in" filter="wipe(left)">
                                      <p:cBhvr>
                                        <p:cTn id="25" dur="500"/>
                                        <p:tgtEl>
                                          <p:spTgt spid="449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build="p" autoUpdateAnimBg="0" advAuto="0"/>
      <p:bldP spid="449539" grpId="0" autoUpdateAnimBg="0"/>
      <p:bldP spid="449540" grpId="0" autoUpdateAnimBg="0"/>
      <p:bldP spid="449541" grpId="0" autoUpdateAnimBg="0"/>
      <p:bldP spid="449542"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85800" y="0"/>
            <a:ext cx="7772400" cy="1066800"/>
          </a:xfrm>
        </p:spPr>
        <p:txBody>
          <a:bodyPr/>
          <a:lstStyle/>
          <a:p>
            <a:r>
              <a:rPr lang="es-PY" sz="3200" b="1" dirty="0" smtClean="0">
                <a:solidFill>
                  <a:srgbClr val="FFFF00"/>
                </a:solidFill>
              </a:rPr>
              <a:t>Factor Pasivo de Liderazgo</a:t>
            </a:r>
            <a:endParaRPr lang="es-PY" sz="2400" b="1" dirty="0">
              <a:solidFill>
                <a:srgbClr val="FF8181"/>
              </a:solidFill>
            </a:endParaRPr>
          </a:p>
        </p:txBody>
      </p:sp>
      <p:sp>
        <p:nvSpPr>
          <p:cNvPr id="450563" name="Rectangle 3"/>
          <p:cNvSpPr>
            <a:spLocks noGrp="1" noChangeArrowheads="1"/>
          </p:cNvSpPr>
          <p:nvPr>
            <p:ph type="body" idx="4294967295"/>
          </p:nvPr>
        </p:nvSpPr>
        <p:spPr>
          <a:xfrm>
            <a:off x="1219200" y="2362200"/>
            <a:ext cx="7543800" cy="2209800"/>
          </a:xfrm>
        </p:spPr>
        <p:txBody>
          <a:bodyPr/>
          <a:lstStyle/>
          <a:p>
            <a:pPr marL="476250" indent="-476250"/>
            <a:r>
              <a:rPr lang="es-PY" sz="3000" b="1" dirty="0" smtClean="0">
                <a:solidFill>
                  <a:schemeClr val="hlink"/>
                </a:solidFill>
              </a:rPr>
              <a:t>tiende a reaccionar solo después que los problemas se volvieron serios para tomar acciones correctivas</a:t>
            </a:r>
          </a:p>
          <a:p>
            <a:pPr marL="476250" indent="-476250"/>
            <a:endParaRPr lang="pt-BR" sz="3000" b="1" dirty="0">
              <a:solidFill>
                <a:schemeClr val="hlink"/>
              </a:solidFill>
            </a:endParaRPr>
          </a:p>
          <a:p>
            <a:pPr marL="476250" indent="-476250">
              <a:lnSpc>
                <a:spcPct val="125000"/>
              </a:lnSpc>
            </a:pPr>
            <a:r>
              <a:rPr lang="es-PY" sz="3000" b="1" dirty="0" smtClean="0">
                <a:solidFill>
                  <a:schemeClr val="hlink"/>
                </a:solidFill>
              </a:rPr>
              <a:t>frecuentemente evita tomar cualquier decisión</a:t>
            </a:r>
            <a:endParaRPr lang="es-PY" sz="2800" b="1" dirty="0">
              <a:solidFill>
                <a:srgbClr val="CCFFFF"/>
              </a:solidFill>
              <a:sym typeface="Wingdings" pitchFamily="2" charset="2"/>
            </a:endParaRPr>
          </a:p>
        </p:txBody>
      </p:sp>
      <p:sp>
        <p:nvSpPr>
          <p:cNvPr id="450564" name="Rectangle 4"/>
          <p:cNvSpPr>
            <a:spLocks noChangeArrowheads="1"/>
          </p:cNvSpPr>
          <p:nvPr/>
        </p:nvSpPr>
        <p:spPr bwMode="auto">
          <a:xfrm>
            <a:off x="838200" y="1371600"/>
            <a:ext cx="6858000" cy="609600"/>
          </a:xfrm>
          <a:prstGeom prst="rect">
            <a:avLst/>
          </a:prstGeom>
          <a:noFill/>
          <a:ln w="9525">
            <a:noFill/>
            <a:miter lim="800000"/>
            <a:headEnd/>
            <a:tailEnd/>
          </a:ln>
        </p:spPr>
        <p:txBody>
          <a:bodyPr/>
          <a:lstStyle/>
          <a:p>
            <a:pPr marL="342900" indent="-342900" algn="l" eaLnBrk="1" hangingPunct="1">
              <a:spcBef>
                <a:spcPct val="20000"/>
              </a:spcBef>
              <a:buClr>
                <a:srgbClr val="CCFFFF"/>
              </a:buClr>
              <a:buFont typeface="Symbol" pitchFamily="18" charset="2"/>
              <a:buNone/>
            </a:pPr>
            <a:r>
              <a:rPr lang="es-PY" sz="3200" dirty="0" smtClean="0">
                <a:latin typeface="Times New Roman" pitchFamily="18" charset="0"/>
              </a:rPr>
              <a:t>Factor 7:</a:t>
            </a:r>
            <a:r>
              <a:rPr lang="es-PY" sz="3200" dirty="0" smtClean="0">
                <a:solidFill>
                  <a:srgbClr val="FFCCFF"/>
                </a:solidFill>
                <a:latin typeface="Times New Roman" pitchFamily="18" charset="0"/>
              </a:rPr>
              <a:t> Liderazgo Pasivo - Evasiva</a:t>
            </a:r>
            <a:endParaRPr lang="es-PY" sz="3200" dirty="0">
              <a:solidFill>
                <a:srgbClr val="FFCCFF"/>
              </a:solidFill>
              <a:latin typeface="Times New Roman" pitchFamily="18" charset="0"/>
            </a:endParaRPr>
          </a:p>
        </p:txBody>
      </p:sp>
    </p:spTree>
  </p:cSld>
  <p:clrMapOvr>
    <a:masterClrMapping/>
  </p:clrMapOvr>
  <p:transition advTm="333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62"/>
                                        </p:tgtEl>
                                        <p:attrNameLst>
                                          <p:attrName>style.visibility</p:attrName>
                                        </p:attrNameLst>
                                      </p:cBhvr>
                                      <p:to>
                                        <p:strVal val="visible"/>
                                      </p:to>
                                    </p:set>
                                    <p:animEffect transition="in" filter="wipe(left)">
                                      <p:cBhvr>
                                        <p:cTn id="7" dur="500"/>
                                        <p:tgtEl>
                                          <p:spTgt spid="45056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50564"/>
                                        </p:tgtEl>
                                        <p:attrNameLst>
                                          <p:attrName>style.visibility</p:attrName>
                                        </p:attrNameLst>
                                      </p:cBhvr>
                                      <p:to>
                                        <p:strVal val="visible"/>
                                      </p:to>
                                    </p:set>
                                    <p:animEffect transition="in" filter="barn(inHorizontal)">
                                      <p:cBhvr>
                                        <p:cTn id="11" dur="500"/>
                                        <p:tgtEl>
                                          <p:spTgt spid="450564"/>
                                        </p:tgtEl>
                                      </p:cBhvr>
                                    </p:animEffect>
                                  </p:childTnLst>
                                </p:cTn>
                              </p:par>
                            </p:childTnLst>
                          </p:cTn>
                        </p:par>
                        <p:par>
                          <p:cTn id="12" fill="hold">
                            <p:stCondLst>
                              <p:cond delay="1000"/>
                            </p:stCondLst>
                            <p:childTnLst>
                              <p:par>
                                <p:cTn id="13" presetID="2" presetClass="entr" presetSubtype="6" fill="hold" grpId="0" nodeType="afterEffect">
                                  <p:stCondLst>
                                    <p:cond delay="0"/>
                                  </p:stCondLst>
                                  <p:childTnLst>
                                    <p:set>
                                      <p:cBhvr>
                                        <p:cTn id="14" dur="1" fill="hold">
                                          <p:stCondLst>
                                            <p:cond delay="0"/>
                                          </p:stCondLst>
                                        </p:cTn>
                                        <p:tgtEl>
                                          <p:spTgt spid="450563">
                                            <p:txEl>
                                              <p:pRg st="0" end="0"/>
                                            </p:txEl>
                                          </p:spTgt>
                                        </p:tgtEl>
                                        <p:attrNameLst>
                                          <p:attrName>style.visibility</p:attrName>
                                        </p:attrNameLst>
                                      </p:cBhvr>
                                      <p:to>
                                        <p:strVal val="visible"/>
                                      </p:to>
                                    </p:set>
                                    <p:anim calcmode="lin" valueType="num">
                                      <p:cBhvr additive="base">
                                        <p:cTn id="15" dur="500" fill="hold"/>
                                        <p:tgtEl>
                                          <p:spTgt spid="45056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5056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6" fill="hold" grpId="0" nodeType="afterEffect">
                                  <p:stCondLst>
                                    <p:cond delay="0"/>
                                  </p:stCondLst>
                                  <p:childTnLst>
                                    <p:set>
                                      <p:cBhvr>
                                        <p:cTn id="19" dur="1" fill="hold">
                                          <p:stCondLst>
                                            <p:cond delay="0"/>
                                          </p:stCondLst>
                                        </p:cTn>
                                        <p:tgtEl>
                                          <p:spTgt spid="450563">
                                            <p:txEl>
                                              <p:pRg st="2" end="2"/>
                                            </p:txEl>
                                          </p:spTgt>
                                        </p:tgtEl>
                                        <p:attrNameLst>
                                          <p:attrName>style.visibility</p:attrName>
                                        </p:attrNameLst>
                                      </p:cBhvr>
                                      <p:to>
                                        <p:strVal val="visible"/>
                                      </p:to>
                                    </p:set>
                                    <p:anim calcmode="lin" valueType="num">
                                      <p:cBhvr additive="base">
                                        <p:cTn id="20" dur="500" fill="hold"/>
                                        <p:tgtEl>
                                          <p:spTgt spid="45056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50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autoUpdateAnimBg="0"/>
      <p:bldP spid="450563" grpId="0" build="p" autoUpdateAnimBg="0" advAuto="0"/>
      <p:bldP spid="450564"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685800" y="0"/>
            <a:ext cx="8458200" cy="1128713"/>
          </a:xfrm>
        </p:spPr>
        <p:txBody>
          <a:bodyPr/>
          <a:lstStyle/>
          <a:p>
            <a:r>
              <a:rPr lang="es-PY" sz="3200" b="1" dirty="0" smtClean="0">
                <a:solidFill>
                  <a:srgbClr val="FFFF00"/>
                </a:solidFill>
              </a:rPr>
              <a:t>Determinación del tipo de líder transformacional</a:t>
            </a:r>
            <a:r>
              <a:rPr lang="es-PY" sz="3200" b="1" dirty="0" smtClean="0">
                <a:solidFill>
                  <a:srgbClr val="00FF00"/>
                </a:solidFill>
              </a:rPr>
              <a:t> </a:t>
            </a:r>
            <a:endParaRPr lang="es-PY" sz="3200" b="1" dirty="0">
              <a:solidFill>
                <a:srgbClr val="00FF00"/>
              </a:solidFill>
            </a:endParaRPr>
          </a:p>
        </p:txBody>
      </p:sp>
      <p:sp>
        <p:nvSpPr>
          <p:cNvPr id="451587" name="Rectangle 3"/>
          <p:cNvSpPr>
            <a:spLocks noChangeArrowheads="1"/>
          </p:cNvSpPr>
          <p:nvPr/>
        </p:nvSpPr>
        <p:spPr bwMode="auto">
          <a:xfrm>
            <a:off x="1981200" y="3733800"/>
            <a:ext cx="2971800" cy="1905000"/>
          </a:xfrm>
          <a:prstGeom prst="rect">
            <a:avLst/>
          </a:prstGeom>
          <a:solidFill>
            <a:srgbClr val="FF0066"/>
          </a:solidFill>
          <a:ln w="9525">
            <a:miter lim="800000"/>
            <a:headEnd/>
            <a:tailEnd/>
          </a:ln>
          <a:effectLst/>
          <a:scene3d>
            <a:camera prst="legacyObliqueTopLeft"/>
            <a:lightRig rig="legacyFlat2" dir="t"/>
          </a:scene3d>
          <a:sp3d extrusionH="608000" prstMaterial="legacyMatte">
            <a:bevelT w="13500" h="13500" prst="angle"/>
            <a:bevelB w="13500" h="13500" prst="angle"/>
            <a:extrusionClr>
              <a:srgbClr val="FF0066"/>
            </a:extrusionClr>
          </a:sp3d>
        </p:spPr>
        <p:txBody>
          <a:bodyPr wrap="none" anchor="ctr">
            <a:flatTx/>
          </a:bodyPr>
          <a:lstStyle/>
          <a:p>
            <a:r>
              <a:rPr lang="es-PY" sz="2600" dirty="0" smtClean="0">
                <a:latin typeface="Times New Roman" pitchFamily="18" charset="0"/>
              </a:rPr>
              <a:t>NO comparte </a:t>
            </a:r>
          </a:p>
          <a:p>
            <a:r>
              <a:rPr lang="es-PY" sz="2600" dirty="0" smtClean="0">
                <a:latin typeface="Times New Roman" pitchFamily="18" charset="0"/>
              </a:rPr>
              <a:t>valores ni cumple </a:t>
            </a:r>
          </a:p>
          <a:p>
            <a:r>
              <a:rPr lang="es-PY" sz="2600" dirty="0" smtClean="0">
                <a:latin typeface="Times New Roman" pitchFamily="18" charset="0"/>
              </a:rPr>
              <a:t>compromisos </a:t>
            </a:r>
          </a:p>
          <a:p>
            <a:r>
              <a:rPr lang="es-PY" sz="2600" dirty="0" smtClean="0">
                <a:latin typeface="Times New Roman" pitchFamily="18" charset="0"/>
              </a:rPr>
              <a:t>de desempeño </a:t>
            </a:r>
            <a:endParaRPr lang="es-PY" sz="2600" dirty="0">
              <a:solidFill>
                <a:schemeClr val="tx1"/>
              </a:solidFill>
              <a:latin typeface="Times New Roman" pitchFamily="18" charset="0"/>
            </a:endParaRPr>
          </a:p>
        </p:txBody>
      </p:sp>
      <p:sp>
        <p:nvSpPr>
          <p:cNvPr id="451588" name="Rectangle 4"/>
          <p:cNvSpPr>
            <a:spLocks noChangeArrowheads="1"/>
          </p:cNvSpPr>
          <p:nvPr/>
        </p:nvSpPr>
        <p:spPr bwMode="auto">
          <a:xfrm>
            <a:off x="5334000" y="3733800"/>
            <a:ext cx="2971800" cy="1905000"/>
          </a:xfrm>
          <a:prstGeom prst="rect">
            <a:avLst/>
          </a:prstGeom>
          <a:solidFill>
            <a:srgbClr val="FF6699"/>
          </a:solidFill>
          <a:ln w="9525">
            <a:miter lim="800000"/>
            <a:headEnd/>
            <a:tailEnd/>
          </a:ln>
          <a:effectLst/>
          <a:scene3d>
            <a:camera prst="legacyObliqueTopLeft"/>
            <a:lightRig rig="legacyFlat2" dir="t"/>
          </a:scene3d>
          <a:sp3d extrusionH="608000" prstMaterial="legacyMatte">
            <a:bevelT w="13500" h="13500" prst="angle"/>
            <a:bevelB w="13500" h="13500" prst="angle"/>
            <a:extrusionClr>
              <a:srgbClr val="FF6699"/>
            </a:extrusionClr>
          </a:sp3d>
        </p:spPr>
        <p:txBody>
          <a:bodyPr wrap="none" anchor="ctr">
            <a:flatTx/>
          </a:bodyPr>
          <a:lstStyle/>
          <a:p>
            <a:r>
              <a:rPr lang="es-PY" sz="2600" dirty="0" smtClean="0">
                <a:latin typeface="Times New Roman" pitchFamily="18" charset="0"/>
              </a:rPr>
              <a:t>NO comparte </a:t>
            </a:r>
          </a:p>
          <a:p>
            <a:r>
              <a:rPr lang="es-PY" sz="2600" dirty="0" smtClean="0">
                <a:latin typeface="Times New Roman" pitchFamily="18" charset="0"/>
              </a:rPr>
              <a:t>valores pero cumple </a:t>
            </a:r>
          </a:p>
          <a:p>
            <a:r>
              <a:rPr lang="es-PY" sz="2600" dirty="0" smtClean="0">
                <a:latin typeface="Times New Roman" pitchFamily="18" charset="0"/>
              </a:rPr>
              <a:t>compromisos de </a:t>
            </a:r>
          </a:p>
          <a:p>
            <a:r>
              <a:rPr lang="es-PY" sz="2600" dirty="0" smtClean="0">
                <a:latin typeface="Times New Roman" pitchFamily="18" charset="0"/>
              </a:rPr>
              <a:t>desempeño </a:t>
            </a:r>
            <a:endParaRPr lang="es-PY" sz="2600" b="0" dirty="0">
              <a:solidFill>
                <a:schemeClr val="tx1"/>
              </a:solidFill>
              <a:latin typeface="Times New Roman" pitchFamily="18" charset="0"/>
            </a:endParaRPr>
          </a:p>
        </p:txBody>
      </p:sp>
      <p:sp>
        <p:nvSpPr>
          <p:cNvPr id="451589" name="Rectangle 5"/>
          <p:cNvSpPr>
            <a:spLocks noChangeArrowheads="1"/>
          </p:cNvSpPr>
          <p:nvPr/>
        </p:nvSpPr>
        <p:spPr bwMode="auto">
          <a:xfrm>
            <a:off x="1981200" y="1524000"/>
            <a:ext cx="2971800" cy="1905000"/>
          </a:xfrm>
          <a:prstGeom prst="rect">
            <a:avLst/>
          </a:prstGeom>
          <a:solidFill>
            <a:srgbClr val="FFFF66"/>
          </a:solidFill>
          <a:ln w="9525">
            <a:miter lim="800000"/>
            <a:headEnd/>
            <a:tailEnd/>
          </a:ln>
          <a:effectLst/>
          <a:scene3d>
            <a:camera prst="legacyObliqueTopLeft"/>
            <a:lightRig rig="legacyFlat2" dir="t"/>
          </a:scene3d>
          <a:sp3d extrusionH="608000" prstMaterial="legacyMatte">
            <a:bevelT w="13500" h="13500" prst="angle"/>
            <a:bevelB w="13500" h="13500" prst="angle"/>
            <a:extrusionClr>
              <a:srgbClr val="FFFF66"/>
            </a:extrusionClr>
          </a:sp3d>
        </p:spPr>
        <p:txBody>
          <a:bodyPr wrap="none" anchor="ctr">
            <a:flatTx/>
          </a:bodyPr>
          <a:lstStyle/>
          <a:p>
            <a:r>
              <a:rPr lang="es-PY" sz="2600" dirty="0" smtClean="0">
                <a:solidFill>
                  <a:srgbClr val="0000CC"/>
                </a:solidFill>
                <a:latin typeface="Times New Roman" pitchFamily="18" charset="0"/>
              </a:rPr>
              <a:t>Comparte valores</a:t>
            </a:r>
          </a:p>
          <a:p>
            <a:r>
              <a:rPr lang="es-PY" sz="2600" dirty="0" smtClean="0">
                <a:solidFill>
                  <a:srgbClr val="0000CC"/>
                </a:solidFill>
                <a:latin typeface="Times New Roman" pitchFamily="18" charset="0"/>
              </a:rPr>
              <a:t> pero pierde </a:t>
            </a:r>
          </a:p>
          <a:p>
            <a:r>
              <a:rPr lang="es-PY" sz="2600" dirty="0" smtClean="0">
                <a:solidFill>
                  <a:srgbClr val="0000CC"/>
                </a:solidFill>
                <a:latin typeface="Times New Roman" pitchFamily="18" charset="0"/>
              </a:rPr>
              <a:t>compromiso </a:t>
            </a:r>
          </a:p>
          <a:p>
            <a:r>
              <a:rPr lang="es-PY" sz="2600" dirty="0" smtClean="0">
                <a:solidFill>
                  <a:srgbClr val="0000CC"/>
                </a:solidFill>
                <a:latin typeface="Times New Roman" pitchFamily="18" charset="0"/>
              </a:rPr>
              <a:t>de rendimiento  </a:t>
            </a:r>
            <a:endParaRPr lang="es-PY" sz="2400" b="0" dirty="0">
              <a:solidFill>
                <a:srgbClr val="0000CC"/>
              </a:solidFill>
              <a:latin typeface="Times New Roman" pitchFamily="18" charset="0"/>
            </a:endParaRPr>
          </a:p>
        </p:txBody>
      </p:sp>
      <p:sp>
        <p:nvSpPr>
          <p:cNvPr id="451590" name="Rectangle 6"/>
          <p:cNvSpPr>
            <a:spLocks noChangeArrowheads="1"/>
          </p:cNvSpPr>
          <p:nvPr/>
        </p:nvSpPr>
        <p:spPr bwMode="auto">
          <a:xfrm>
            <a:off x="5334000" y="1524000"/>
            <a:ext cx="2971800" cy="1905000"/>
          </a:xfrm>
          <a:prstGeom prst="rect">
            <a:avLst/>
          </a:prstGeom>
          <a:solidFill>
            <a:srgbClr val="33CC33"/>
          </a:solidFill>
          <a:ln w="9525">
            <a:miter lim="800000"/>
            <a:headEnd/>
            <a:tailEnd/>
          </a:ln>
          <a:effectLst/>
          <a:scene3d>
            <a:camera prst="legacyObliqueTopLeft"/>
            <a:lightRig rig="legacyFlat2" dir="t"/>
          </a:scene3d>
          <a:sp3d extrusionH="608000" prstMaterial="legacyMatte">
            <a:bevelT w="13500" h="13500" prst="angle"/>
            <a:bevelB w="13500" h="13500" prst="angle"/>
            <a:extrusionClr>
              <a:srgbClr val="33CC33"/>
            </a:extrusionClr>
          </a:sp3d>
        </p:spPr>
        <p:txBody>
          <a:bodyPr wrap="none" anchor="ctr">
            <a:flatTx/>
          </a:bodyPr>
          <a:lstStyle/>
          <a:p>
            <a:r>
              <a:rPr lang="es-PY" sz="2600" dirty="0" smtClean="0">
                <a:latin typeface="Times New Roman" pitchFamily="18" charset="0"/>
              </a:rPr>
              <a:t>Comparte valores</a:t>
            </a:r>
          </a:p>
          <a:p>
            <a:r>
              <a:rPr lang="es-PY" sz="2600" dirty="0" smtClean="0">
                <a:latin typeface="Times New Roman" pitchFamily="18" charset="0"/>
              </a:rPr>
              <a:t> y cumple</a:t>
            </a:r>
            <a:r>
              <a:rPr lang="es-PY" sz="2600" dirty="0" smtClean="0">
                <a:solidFill>
                  <a:srgbClr val="FFFF00"/>
                </a:solidFill>
                <a:latin typeface="Times New Roman" pitchFamily="18" charset="0"/>
              </a:rPr>
              <a:t> </a:t>
            </a:r>
          </a:p>
          <a:p>
            <a:r>
              <a:rPr lang="es-PY" sz="2600" dirty="0" smtClean="0">
                <a:latin typeface="Times New Roman" pitchFamily="18" charset="0"/>
              </a:rPr>
              <a:t>compromisos</a:t>
            </a:r>
          </a:p>
          <a:p>
            <a:r>
              <a:rPr lang="es-PY" sz="2600" dirty="0" smtClean="0">
                <a:latin typeface="Times New Roman" pitchFamily="18" charset="0"/>
              </a:rPr>
              <a:t> de desempeño </a:t>
            </a:r>
            <a:endParaRPr lang="es-PY" sz="2400" b="0" dirty="0">
              <a:solidFill>
                <a:schemeClr val="tx1"/>
              </a:solidFill>
              <a:latin typeface="Times New Roman" pitchFamily="18" charset="0"/>
            </a:endParaRPr>
          </a:p>
        </p:txBody>
      </p:sp>
      <p:grpSp>
        <p:nvGrpSpPr>
          <p:cNvPr id="451591" name="Group 7"/>
          <p:cNvGrpSpPr>
            <a:grpSpLocks/>
          </p:cNvGrpSpPr>
          <p:nvPr/>
        </p:nvGrpSpPr>
        <p:grpSpPr bwMode="auto">
          <a:xfrm>
            <a:off x="685800" y="990600"/>
            <a:ext cx="8001000" cy="5705476"/>
            <a:chOff x="432" y="624"/>
            <a:chExt cx="5040" cy="3594"/>
          </a:xfrm>
        </p:grpSpPr>
        <p:sp>
          <p:nvSpPr>
            <p:cNvPr id="451592" name="Line 8"/>
            <p:cNvSpPr>
              <a:spLocks noChangeShapeType="1"/>
            </p:cNvSpPr>
            <p:nvPr/>
          </p:nvSpPr>
          <p:spPr bwMode="auto">
            <a:xfrm>
              <a:off x="864" y="3744"/>
              <a:ext cx="4608" cy="0"/>
            </a:xfrm>
            <a:prstGeom prst="line">
              <a:avLst/>
            </a:prstGeom>
            <a:noFill/>
            <a:ln w="114300">
              <a:solidFill>
                <a:srgbClr val="66FFFF"/>
              </a:solidFill>
              <a:round/>
              <a:headEnd/>
              <a:tailEnd type="triangle" w="med" len="med"/>
            </a:ln>
            <a:effectLst/>
          </p:spPr>
          <p:txBody>
            <a:bodyPr wrap="none" anchor="ctr"/>
            <a:lstStyle/>
            <a:p>
              <a:endParaRPr lang="es-PY"/>
            </a:p>
          </p:txBody>
        </p:sp>
        <p:sp>
          <p:nvSpPr>
            <p:cNvPr id="451593" name="Line 9"/>
            <p:cNvSpPr>
              <a:spLocks noChangeShapeType="1"/>
            </p:cNvSpPr>
            <p:nvPr/>
          </p:nvSpPr>
          <p:spPr bwMode="auto">
            <a:xfrm flipV="1">
              <a:off x="912" y="624"/>
              <a:ext cx="0" cy="3120"/>
            </a:xfrm>
            <a:prstGeom prst="line">
              <a:avLst/>
            </a:prstGeom>
            <a:noFill/>
            <a:ln w="114300">
              <a:solidFill>
                <a:srgbClr val="66FFFF"/>
              </a:solidFill>
              <a:round/>
              <a:headEnd/>
              <a:tailEnd type="triangle" w="med" len="med"/>
            </a:ln>
            <a:effectLst/>
          </p:spPr>
          <p:txBody>
            <a:bodyPr wrap="none" anchor="ctr"/>
            <a:lstStyle/>
            <a:p>
              <a:endParaRPr lang="es-PY"/>
            </a:p>
          </p:txBody>
        </p:sp>
        <p:sp>
          <p:nvSpPr>
            <p:cNvPr id="451594" name="Text Box 10"/>
            <p:cNvSpPr txBox="1">
              <a:spLocks noChangeArrowheads="1"/>
            </p:cNvSpPr>
            <p:nvPr/>
          </p:nvSpPr>
          <p:spPr bwMode="auto">
            <a:xfrm>
              <a:off x="3696" y="3888"/>
              <a:ext cx="1401" cy="330"/>
            </a:xfrm>
            <a:prstGeom prst="rect">
              <a:avLst/>
            </a:prstGeom>
            <a:noFill/>
            <a:ln w="114300">
              <a:noFill/>
              <a:miter lim="800000"/>
              <a:headEnd/>
              <a:tailEnd/>
            </a:ln>
            <a:effectLst/>
          </p:spPr>
          <p:txBody>
            <a:bodyPr wrap="none" anchor="ctr">
              <a:spAutoFit/>
            </a:bodyPr>
            <a:lstStyle/>
            <a:p>
              <a:pPr>
                <a:spcBef>
                  <a:spcPct val="50000"/>
                </a:spcBef>
              </a:pPr>
              <a:r>
                <a:rPr lang="es-PY" dirty="0" smtClean="0"/>
                <a:t>Desempeño</a:t>
              </a:r>
              <a:endParaRPr lang="es-PY" dirty="0"/>
            </a:p>
          </p:txBody>
        </p:sp>
        <p:sp>
          <p:nvSpPr>
            <p:cNvPr id="451595" name="Text Box 11"/>
            <p:cNvSpPr txBox="1">
              <a:spLocks noChangeArrowheads="1"/>
            </p:cNvSpPr>
            <p:nvPr/>
          </p:nvSpPr>
          <p:spPr bwMode="auto">
            <a:xfrm rot="-5375578">
              <a:off x="133" y="1259"/>
              <a:ext cx="926" cy="327"/>
            </a:xfrm>
            <a:prstGeom prst="rect">
              <a:avLst/>
            </a:prstGeom>
            <a:noFill/>
            <a:ln w="114300">
              <a:noFill/>
              <a:miter lim="800000"/>
              <a:headEnd/>
              <a:tailEnd/>
            </a:ln>
            <a:effectLst/>
          </p:spPr>
          <p:txBody>
            <a:bodyPr wrap="none" anchor="ctr">
              <a:spAutoFit/>
            </a:bodyPr>
            <a:lstStyle/>
            <a:p>
              <a:pPr>
                <a:spcBef>
                  <a:spcPct val="50000"/>
                </a:spcBef>
              </a:pPr>
              <a:r>
                <a:rPr lang="pt-BR"/>
                <a:t>Valores</a:t>
              </a:r>
            </a:p>
          </p:txBody>
        </p:sp>
      </p:grpSp>
    </p:spTree>
  </p:cSld>
  <p:clrMapOvr>
    <a:masterClrMapping/>
  </p:clrMapOvr>
  <p:transition advTm="217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1586"/>
                                        </p:tgtEl>
                                        <p:attrNameLst>
                                          <p:attrName>style.visibility</p:attrName>
                                        </p:attrNameLst>
                                      </p:cBhvr>
                                      <p:to>
                                        <p:strVal val="visible"/>
                                      </p:to>
                                    </p:set>
                                    <p:animEffect transition="in" filter="wipe(left)">
                                      <p:cBhvr>
                                        <p:cTn id="7" dur="500"/>
                                        <p:tgtEl>
                                          <p:spTgt spid="45158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1591"/>
                                        </p:tgtEl>
                                        <p:attrNameLst>
                                          <p:attrName>style.visibility</p:attrName>
                                        </p:attrNameLst>
                                      </p:cBhvr>
                                      <p:to>
                                        <p:strVal val="visible"/>
                                      </p:to>
                                    </p:set>
                                    <p:animEffect transition="in" filter="wipe(down)">
                                      <p:cBhvr>
                                        <p:cTn id="11" dur="500"/>
                                        <p:tgtEl>
                                          <p:spTgt spid="451591"/>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51590"/>
                                        </p:tgtEl>
                                        <p:attrNameLst>
                                          <p:attrName>style.visibility</p:attrName>
                                        </p:attrNameLst>
                                      </p:cBhvr>
                                      <p:to>
                                        <p:strVal val="visible"/>
                                      </p:to>
                                    </p:set>
                                    <p:anim calcmode="lin" valueType="num">
                                      <p:cBhvr>
                                        <p:cTn id="16" dur="500" fill="hold"/>
                                        <p:tgtEl>
                                          <p:spTgt spid="451590"/>
                                        </p:tgtEl>
                                        <p:attrNameLst>
                                          <p:attrName>ppt_w</p:attrName>
                                        </p:attrNameLst>
                                      </p:cBhvr>
                                      <p:tavLst>
                                        <p:tav tm="0">
                                          <p:val>
                                            <p:fltVal val="0"/>
                                          </p:val>
                                        </p:tav>
                                        <p:tav tm="100000">
                                          <p:val>
                                            <p:strVal val="#ppt_w"/>
                                          </p:val>
                                        </p:tav>
                                      </p:tavLst>
                                    </p:anim>
                                    <p:anim calcmode="lin" valueType="num">
                                      <p:cBhvr>
                                        <p:cTn id="17" dur="500" fill="hold"/>
                                        <p:tgtEl>
                                          <p:spTgt spid="45159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1587"/>
                                        </p:tgtEl>
                                        <p:attrNameLst>
                                          <p:attrName>style.visibility</p:attrName>
                                        </p:attrNameLst>
                                      </p:cBhvr>
                                      <p:to>
                                        <p:strVal val="visible"/>
                                      </p:to>
                                    </p:set>
                                    <p:animEffect transition="in" filter="box(out)">
                                      <p:cBhvr>
                                        <p:cTn id="22" dur="500"/>
                                        <p:tgtEl>
                                          <p:spTgt spid="45158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51588"/>
                                        </p:tgtEl>
                                        <p:attrNameLst>
                                          <p:attrName>style.visibility</p:attrName>
                                        </p:attrNameLst>
                                      </p:cBhvr>
                                      <p:to>
                                        <p:strVal val="visible"/>
                                      </p:to>
                                    </p:set>
                                    <p:animEffect transition="in" filter="strips(downLeft)">
                                      <p:cBhvr>
                                        <p:cTn id="27" dur="500"/>
                                        <p:tgtEl>
                                          <p:spTgt spid="451588"/>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451589"/>
                                        </p:tgtEl>
                                        <p:attrNameLst>
                                          <p:attrName>style.visibility</p:attrName>
                                        </p:attrNameLst>
                                      </p:cBhvr>
                                      <p:to>
                                        <p:strVal val="visible"/>
                                      </p:to>
                                    </p:set>
                                    <p:anim calcmode="lin" valueType="num">
                                      <p:cBhvr>
                                        <p:cTn id="32" dur="500" fill="hold"/>
                                        <p:tgtEl>
                                          <p:spTgt spid="451589"/>
                                        </p:tgtEl>
                                        <p:attrNameLst>
                                          <p:attrName>ppt_x</p:attrName>
                                        </p:attrNameLst>
                                      </p:cBhvr>
                                      <p:tavLst>
                                        <p:tav tm="0">
                                          <p:val>
                                            <p:strVal val="#ppt_x-#ppt_w/2"/>
                                          </p:val>
                                        </p:tav>
                                        <p:tav tm="100000">
                                          <p:val>
                                            <p:strVal val="#ppt_x"/>
                                          </p:val>
                                        </p:tav>
                                      </p:tavLst>
                                    </p:anim>
                                    <p:anim calcmode="lin" valueType="num">
                                      <p:cBhvr>
                                        <p:cTn id="33" dur="500" fill="hold"/>
                                        <p:tgtEl>
                                          <p:spTgt spid="451589"/>
                                        </p:tgtEl>
                                        <p:attrNameLst>
                                          <p:attrName>ppt_y</p:attrName>
                                        </p:attrNameLst>
                                      </p:cBhvr>
                                      <p:tavLst>
                                        <p:tav tm="0">
                                          <p:val>
                                            <p:strVal val="#ppt_y"/>
                                          </p:val>
                                        </p:tav>
                                        <p:tav tm="100000">
                                          <p:val>
                                            <p:strVal val="#ppt_y"/>
                                          </p:val>
                                        </p:tav>
                                      </p:tavLst>
                                    </p:anim>
                                    <p:anim calcmode="lin" valueType="num">
                                      <p:cBhvr>
                                        <p:cTn id="34" dur="500" fill="hold"/>
                                        <p:tgtEl>
                                          <p:spTgt spid="451589"/>
                                        </p:tgtEl>
                                        <p:attrNameLst>
                                          <p:attrName>ppt_w</p:attrName>
                                        </p:attrNameLst>
                                      </p:cBhvr>
                                      <p:tavLst>
                                        <p:tav tm="0">
                                          <p:val>
                                            <p:fltVal val="0"/>
                                          </p:val>
                                        </p:tav>
                                        <p:tav tm="100000">
                                          <p:val>
                                            <p:strVal val="#ppt_w"/>
                                          </p:val>
                                        </p:tav>
                                      </p:tavLst>
                                    </p:anim>
                                    <p:anim calcmode="lin" valueType="num">
                                      <p:cBhvr>
                                        <p:cTn id="35" dur="500" fill="hold"/>
                                        <p:tgtEl>
                                          <p:spTgt spid="4515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6" grpId="0" autoUpdateAnimBg="0"/>
      <p:bldP spid="451587" grpId="0" animBg="1" autoUpdateAnimBg="0"/>
      <p:bldP spid="451588" grpId="0" animBg="1" autoUpdateAnimBg="0"/>
      <p:bldP spid="451589" grpId="0" animBg="1" autoUpdateAnimBg="0"/>
      <p:bldP spid="451590"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body" idx="4294967295"/>
          </p:nvPr>
        </p:nvSpPr>
        <p:spPr>
          <a:xfrm>
            <a:off x="228600" y="1052513"/>
            <a:ext cx="8534400" cy="5662635"/>
          </a:xfrm>
        </p:spPr>
        <p:txBody>
          <a:bodyPr/>
          <a:lstStyle/>
          <a:p>
            <a:pPr marL="990600" lvl="1" indent="-533400">
              <a:buNone/>
            </a:pPr>
            <a:r>
              <a:rPr lang="pt-BR" b="1" dirty="0" smtClean="0">
                <a:solidFill>
                  <a:srgbClr val="00FF00"/>
                </a:solidFill>
              </a:rPr>
              <a:t>	</a:t>
            </a:r>
          </a:p>
          <a:p>
            <a:pPr marL="990600" lvl="1" indent="-533400">
              <a:buNone/>
            </a:pPr>
            <a:r>
              <a:rPr lang="pt-BR" b="1" dirty="0" smtClean="0">
                <a:solidFill>
                  <a:srgbClr val="00FF00"/>
                </a:solidFill>
              </a:rPr>
              <a:t>	Grupo </a:t>
            </a:r>
            <a:r>
              <a:rPr lang="pt-BR" b="1" dirty="0" err="1" smtClean="0">
                <a:solidFill>
                  <a:srgbClr val="00FF00"/>
                </a:solidFill>
              </a:rPr>
              <a:t>Eroski</a:t>
            </a:r>
            <a:r>
              <a:rPr lang="pt-BR" b="1" dirty="0" smtClean="0">
                <a:solidFill>
                  <a:srgbClr val="00FF00"/>
                </a:solidFill>
              </a:rPr>
              <a:t> </a:t>
            </a:r>
            <a:r>
              <a:rPr lang="pt-BR" b="1" dirty="0" err="1" smtClean="0">
                <a:solidFill>
                  <a:srgbClr val="00FF00"/>
                </a:solidFill>
              </a:rPr>
              <a:t>refuerza</a:t>
            </a:r>
            <a:r>
              <a:rPr lang="pt-BR" b="1" dirty="0" smtClean="0">
                <a:solidFill>
                  <a:srgbClr val="00FF00"/>
                </a:solidFill>
              </a:rPr>
              <a:t> </a:t>
            </a:r>
            <a:r>
              <a:rPr lang="pt-BR" b="1" dirty="0" err="1" smtClean="0">
                <a:solidFill>
                  <a:srgbClr val="00FF00"/>
                </a:solidFill>
              </a:rPr>
              <a:t>su</a:t>
            </a:r>
            <a:r>
              <a:rPr lang="pt-BR" b="1" dirty="0" smtClean="0">
                <a:solidFill>
                  <a:srgbClr val="00FF00"/>
                </a:solidFill>
              </a:rPr>
              <a:t> cultura corporativa mediante </a:t>
            </a:r>
            <a:r>
              <a:rPr lang="pt-BR" b="1" dirty="0" err="1" smtClean="0">
                <a:solidFill>
                  <a:srgbClr val="00FF00"/>
                </a:solidFill>
              </a:rPr>
              <a:t>la</a:t>
            </a:r>
            <a:r>
              <a:rPr lang="pt-BR" b="1" dirty="0" smtClean="0">
                <a:solidFill>
                  <a:srgbClr val="00FF00"/>
                </a:solidFill>
              </a:rPr>
              <a:t> </a:t>
            </a:r>
            <a:r>
              <a:rPr lang="pt-BR" b="1" dirty="0" err="1" smtClean="0">
                <a:solidFill>
                  <a:srgbClr val="00FF00"/>
                </a:solidFill>
              </a:rPr>
              <a:t>formación</a:t>
            </a:r>
            <a:r>
              <a:rPr lang="pt-BR" b="1" dirty="0" smtClean="0">
                <a:solidFill>
                  <a:srgbClr val="00FF00"/>
                </a:solidFill>
              </a:rPr>
              <a:t> </a:t>
            </a:r>
            <a:r>
              <a:rPr lang="pt-BR" b="1" dirty="0" err="1" smtClean="0">
                <a:solidFill>
                  <a:srgbClr val="00FF00"/>
                </a:solidFill>
              </a:rPr>
              <a:t>en</a:t>
            </a:r>
            <a:r>
              <a:rPr lang="pt-BR" b="1" dirty="0" smtClean="0">
                <a:solidFill>
                  <a:srgbClr val="00FF00"/>
                </a:solidFill>
              </a:rPr>
              <a:t> </a:t>
            </a:r>
            <a:r>
              <a:rPr lang="pt-BR" b="1" dirty="0" err="1" smtClean="0">
                <a:solidFill>
                  <a:srgbClr val="00FF00"/>
                </a:solidFill>
              </a:rPr>
              <a:t>Liderazgo</a:t>
            </a:r>
            <a:endParaRPr lang="pt-BR" b="1" dirty="0" smtClean="0">
              <a:solidFill>
                <a:srgbClr val="00FF00"/>
              </a:solidFill>
            </a:endParaRPr>
          </a:p>
          <a:p>
            <a:pPr marL="990600" lvl="1" indent="-533400">
              <a:buNone/>
            </a:pPr>
            <a:endParaRPr lang="es-PY" sz="1800" b="1" dirty="0" smtClean="0">
              <a:solidFill>
                <a:srgbClr val="00FF00"/>
              </a:solidFill>
            </a:endParaRPr>
          </a:p>
          <a:p>
            <a:pPr marL="990600" lvl="1" indent="-533400">
              <a:buFontTx/>
              <a:buNone/>
            </a:pPr>
            <a:r>
              <a:rPr lang="es-PY" sz="2400" b="1" dirty="0" smtClean="0">
                <a:solidFill>
                  <a:srgbClr val="00FFFF"/>
                </a:solidFill>
              </a:rPr>
              <a:t>	</a:t>
            </a:r>
            <a:r>
              <a:rPr lang="es-PY" b="1" dirty="0" smtClean="0">
                <a:solidFill>
                  <a:srgbClr val="00FFFF"/>
                </a:solidFill>
              </a:rPr>
              <a:t>Grupo </a:t>
            </a:r>
            <a:r>
              <a:rPr lang="es-PY" b="1" dirty="0" err="1" smtClean="0">
                <a:solidFill>
                  <a:srgbClr val="00FFFF"/>
                </a:solidFill>
              </a:rPr>
              <a:t>Eroski</a:t>
            </a:r>
            <a:r>
              <a:rPr lang="es-PY" b="1" dirty="0" smtClean="0">
                <a:solidFill>
                  <a:srgbClr val="00FFFF"/>
                </a:solidFill>
              </a:rPr>
              <a:t> , una de las primeras cadenas españolas de distribución, ha experimentado un fuerte proceso de expansión a partir de 1990. Actualmente cuenta con más de 1.800 puntos de venta entre hipermercados, supermercados, autoservicio y otros negocios, con más de 30.000 trabajadores en toda España.    </a:t>
            </a:r>
            <a:endParaRPr lang="es-PY" b="1" dirty="0">
              <a:solidFill>
                <a:srgbClr val="00FFFF"/>
              </a:solidFill>
            </a:endParaRPr>
          </a:p>
        </p:txBody>
      </p:sp>
      <p:sp>
        <p:nvSpPr>
          <p:cNvPr id="457731" name="Rectangle 3"/>
          <p:cNvSpPr>
            <a:spLocks noGrp="1" noChangeArrowheads="1"/>
          </p:cNvSpPr>
          <p:nvPr>
            <p:ph type="title"/>
          </p:nvPr>
        </p:nvSpPr>
        <p:spPr>
          <a:xfrm>
            <a:off x="457200" y="-214338"/>
            <a:ext cx="8686800" cy="1281138"/>
          </a:xfrm>
          <a:noFill/>
          <a:ln/>
        </p:spPr>
        <p:txBody>
          <a:bodyPr/>
          <a:lstStyle/>
          <a:p>
            <a:r>
              <a:rPr lang="es-PY" sz="3200" b="1" dirty="0" smtClean="0">
                <a:solidFill>
                  <a:srgbClr val="FFFF00"/>
                </a:solidFill>
              </a:rPr>
              <a:t/>
            </a:r>
            <a:br>
              <a:rPr lang="es-PY" sz="3200" b="1" dirty="0" smtClean="0">
                <a:solidFill>
                  <a:srgbClr val="FFFF00"/>
                </a:solidFill>
              </a:rPr>
            </a:br>
            <a:r>
              <a:rPr lang="es-PY" sz="3200" b="1" dirty="0" smtClean="0">
                <a:solidFill>
                  <a:srgbClr val="FFFF00"/>
                </a:solidFill>
              </a:rPr>
              <a:t/>
            </a:r>
            <a:br>
              <a:rPr lang="es-PY" sz="3200" b="1" dirty="0" smtClean="0">
                <a:solidFill>
                  <a:srgbClr val="FFFF00"/>
                </a:solidFill>
              </a:rPr>
            </a:br>
            <a:r>
              <a:rPr lang="es-PY" sz="3200" b="1" dirty="0" smtClean="0">
                <a:solidFill>
                  <a:srgbClr val="FFFF00"/>
                </a:solidFill>
              </a:rPr>
              <a:t/>
            </a:r>
            <a:br>
              <a:rPr lang="es-PY" sz="3200" b="1" dirty="0" smtClean="0">
                <a:solidFill>
                  <a:srgbClr val="FFFF00"/>
                </a:solidFill>
              </a:rPr>
            </a:br>
            <a:r>
              <a:rPr lang="es-PY" sz="3200" b="1" dirty="0" smtClean="0">
                <a:solidFill>
                  <a:srgbClr val="FFFF00"/>
                </a:solidFill>
              </a:rPr>
              <a:t>Programa de Liderazgo en Cooperativas del Grupo </a:t>
            </a:r>
            <a:r>
              <a:rPr lang="es-PY" sz="3200" b="1" dirty="0" err="1" smtClean="0">
                <a:solidFill>
                  <a:srgbClr val="FFFF00"/>
                </a:solidFill>
              </a:rPr>
              <a:t>Eroski</a:t>
            </a:r>
            <a:r>
              <a:rPr lang="es-PY" sz="3200" b="1" dirty="0" smtClean="0">
                <a:solidFill>
                  <a:srgbClr val="FFFF00"/>
                </a:solidFill>
              </a:rPr>
              <a:t/>
            </a:r>
            <a:br>
              <a:rPr lang="es-PY" sz="3200" b="1" dirty="0" smtClean="0">
                <a:solidFill>
                  <a:srgbClr val="FFFF00"/>
                </a:solidFill>
              </a:rPr>
            </a:br>
            <a:r>
              <a:rPr lang="es-PY" sz="3200" b="1" dirty="0" smtClean="0">
                <a:solidFill>
                  <a:srgbClr val="FFFF00"/>
                </a:solidFill>
              </a:rPr>
              <a:t/>
            </a:r>
            <a:br>
              <a:rPr lang="es-PY" sz="3200" b="1" dirty="0" smtClean="0">
                <a:solidFill>
                  <a:srgbClr val="FFFF00"/>
                </a:solidFill>
              </a:rPr>
            </a:br>
            <a:endParaRPr lang="es-PY" dirty="0"/>
          </a:p>
        </p:txBody>
      </p:sp>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left)">
                                      <p:cBhvr>
                                        <p:cTn id="7" dur="500"/>
                                        <p:tgtEl>
                                          <p:spTgt spid="45773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57730">
                                            <p:txEl>
                                              <p:pRg st="0" end="0"/>
                                            </p:txEl>
                                          </p:spTgt>
                                        </p:tgtEl>
                                        <p:attrNameLst>
                                          <p:attrName>style.visibility</p:attrName>
                                        </p:attrNameLst>
                                      </p:cBhvr>
                                      <p:to>
                                        <p:strVal val="visible"/>
                                      </p:to>
                                    </p:set>
                                    <p:anim to="" calcmode="lin" valueType="num">
                                      <p:cBhvr>
                                        <p:cTn id="11" dur="1" fill="hold"/>
                                        <p:tgtEl>
                                          <p:spTgt spid="457730">
                                            <p:txEl>
                                              <p:pRg st="0" end="0"/>
                                            </p:txEl>
                                          </p:spTgt>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57730">
                                            <p:txEl>
                                              <p:pRg st="1" end="1"/>
                                            </p:txEl>
                                          </p:spTgt>
                                        </p:tgtEl>
                                        <p:attrNameLst>
                                          <p:attrName>style.visibility</p:attrName>
                                        </p:attrNameLst>
                                      </p:cBhvr>
                                      <p:to>
                                        <p:strVal val="visible"/>
                                      </p:to>
                                    </p:set>
                                    <p:anim to="" calcmode="lin" valueType="num">
                                      <p:cBhvr>
                                        <p:cTn id="15" dur="1" fill="hold"/>
                                        <p:tgtEl>
                                          <p:spTgt spid="457730">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457730">
                                            <p:txEl>
                                              <p:pRg st="3" end="3"/>
                                            </p:txEl>
                                          </p:spTgt>
                                        </p:tgtEl>
                                        <p:attrNameLst>
                                          <p:attrName>style.visibility</p:attrName>
                                        </p:attrNameLst>
                                      </p:cBhvr>
                                      <p:to>
                                        <p:strVal val="visible"/>
                                      </p:to>
                                    </p:set>
                                    <p:anim to="" calcmode="lin" valueType="num">
                                      <p:cBhvr>
                                        <p:cTn id="18" dur="1" fill="hold"/>
                                        <p:tgtEl>
                                          <p:spTgt spid="457730">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advAuto="0"/>
      <p:bldP spid="457731"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body" idx="4294967295"/>
          </p:nvPr>
        </p:nvSpPr>
        <p:spPr>
          <a:xfrm>
            <a:off x="228600" y="1052513"/>
            <a:ext cx="8534400" cy="5662635"/>
          </a:xfrm>
        </p:spPr>
        <p:txBody>
          <a:bodyPr/>
          <a:lstStyle/>
          <a:p>
            <a:pPr marL="990600" lvl="1" indent="-533400">
              <a:buFontTx/>
              <a:buNone/>
            </a:pPr>
            <a:r>
              <a:rPr lang="pt-BR" b="1" dirty="0">
                <a:solidFill>
                  <a:srgbClr val="00FF00"/>
                </a:solidFill>
              </a:rPr>
              <a:t>	</a:t>
            </a:r>
            <a:endParaRPr lang="es-PY" sz="2400" b="1" dirty="0">
              <a:solidFill>
                <a:srgbClr val="00FFFF"/>
              </a:solidFill>
            </a:endParaRPr>
          </a:p>
        </p:txBody>
      </p:sp>
      <p:sp>
        <p:nvSpPr>
          <p:cNvPr id="457731" name="Rectangle 3"/>
          <p:cNvSpPr>
            <a:spLocks noGrp="1" noChangeArrowheads="1"/>
          </p:cNvSpPr>
          <p:nvPr>
            <p:ph type="title"/>
          </p:nvPr>
        </p:nvSpPr>
        <p:spPr>
          <a:xfrm>
            <a:off x="457200" y="0"/>
            <a:ext cx="8686800" cy="1066800"/>
          </a:xfrm>
          <a:noFill/>
          <a:ln/>
        </p:spPr>
        <p:txBody>
          <a:bodyPr/>
          <a:lstStyle/>
          <a:p>
            <a:r>
              <a:rPr lang="es-PY" sz="3200" b="1" dirty="0" smtClean="0">
                <a:solidFill>
                  <a:srgbClr val="FFFF00"/>
                </a:solidFill>
              </a:rPr>
              <a:t>Programa de Liderazgo en Cooperativas del Grupo </a:t>
            </a:r>
            <a:r>
              <a:rPr lang="es-PY" sz="3200" b="1" dirty="0" err="1" smtClean="0">
                <a:solidFill>
                  <a:srgbClr val="FFFF00"/>
                </a:solidFill>
              </a:rPr>
              <a:t>Eroski</a:t>
            </a:r>
            <a:endParaRPr lang="es-PY" dirty="0"/>
          </a:p>
        </p:txBody>
      </p:sp>
      <p:pic>
        <p:nvPicPr>
          <p:cNvPr id="270338" name="Picture 2"/>
          <p:cNvPicPr>
            <a:picLocks noChangeAspect="1" noChangeArrowheads="1"/>
          </p:cNvPicPr>
          <p:nvPr/>
        </p:nvPicPr>
        <p:blipFill>
          <a:blip r:embed="rId2"/>
          <a:srcRect/>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left)">
                                      <p:cBhvr>
                                        <p:cTn id="7" dur="500"/>
                                        <p:tgtEl>
                                          <p:spTgt spid="45773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57730">
                                            <p:txEl>
                                              <p:pRg st="0" end="0"/>
                                            </p:txEl>
                                          </p:spTgt>
                                        </p:tgtEl>
                                        <p:attrNameLst>
                                          <p:attrName>style.visibility</p:attrName>
                                        </p:attrNameLst>
                                      </p:cBhvr>
                                      <p:to>
                                        <p:strVal val="visible"/>
                                      </p:to>
                                    </p:set>
                                    <p:anim to="" calcmode="lin" valueType="num">
                                      <p:cBhvr>
                                        <p:cTn id="11" dur="1" fill="hold"/>
                                        <p:tgtEl>
                                          <p:spTgt spid="45773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advAuto="0"/>
      <p:bldP spid="457731"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body" idx="4294967295"/>
          </p:nvPr>
        </p:nvSpPr>
        <p:spPr>
          <a:xfrm>
            <a:off x="228600" y="1052513"/>
            <a:ext cx="8534400" cy="5662635"/>
          </a:xfrm>
        </p:spPr>
        <p:txBody>
          <a:bodyPr/>
          <a:lstStyle/>
          <a:p>
            <a:pPr marL="990600" lvl="1" indent="-533400">
              <a:buNone/>
            </a:pPr>
            <a:endParaRPr lang="es-PY" sz="2400" b="1" dirty="0" smtClean="0">
              <a:solidFill>
                <a:srgbClr val="00FFFF"/>
              </a:solidFill>
            </a:endParaRPr>
          </a:p>
          <a:p>
            <a:pPr marL="990600" lvl="1" indent="-533400"/>
            <a:r>
              <a:rPr lang="es-PY" sz="2400" b="1" dirty="0" smtClean="0">
                <a:solidFill>
                  <a:srgbClr val="00FFFF"/>
                </a:solidFill>
              </a:rPr>
              <a:t>E</a:t>
            </a:r>
            <a:r>
              <a:rPr lang="es-PY" b="1" dirty="0" smtClean="0">
                <a:solidFill>
                  <a:srgbClr val="00FFFF"/>
                </a:solidFill>
              </a:rPr>
              <a:t>l 40% de la plantilla son trabajadores y socios propietarios. </a:t>
            </a:r>
          </a:p>
          <a:p>
            <a:pPr marL="990600" lvl="1" indent="-533400"/>
            <a:r>
              <a:rPr lang="es-PY" b="1" dirty="0" smtClean="0">
                <a:solidFill>
                  <a:srgbClr val="00FFFF"/>
                </a:solidFill>
              </a:rPr>
              <a:t>La empresa periódicamente realiza un balance social mediante que identifica sus puntos fuertes y débiles. </a:t>
            </a:r>
          </a:p>
          <a:p>
            <a:pPr marL="990600" lvl="1" indent="-533400"/>
            <a:r>
              <a:rPr lang="es-PY" b="1" dirty="0" smtClean="0">
                <a:solidFill>
                  <a:srgbClr val="00FFFF"/>
                </a:solidFill>
              </a:rPr>
              <a:t>En 2003 se diagnosticó la necesidad de profundizar en el liderazgo de los mandos. </a:t>
            </a:r>
          </a:p>
          <a:p>
            <a:pPr marL="990600" lvl="1" indent="-533400"/>
            <a:r>
              <a:rPr lang="es-PY" b="1" dirty="0" smtClean="0">
                <a:solidFill>
                  <a:srgbClr val="00FFFF"/>
                </a:solidFill>
              </a:rPr>
              <a:t>La respuesta fue un programa de Liderazgo que ha formado a más de 2000 personas.    </a:t>
            </a:r>
            <a:endParaRPr lang="es-PY" b="1" dirty="0">
              <a:solidFill>
                <a:srgbClr val="00FFFF"/>
              </a:solidFill>
            </a:endParaRPr>
          </a:p>
        </p:txBody>
      </p:sp>
      <p:sp>
        <p:nvSpPr>
          <p:cNvPr id="457731" name="Rectangle 3"/>
          <p:cNvSpPr>
            <a:spLocks noGrp="1" noChangeArrowheads="1"/>
          </p:cNvSpPr>
          <p:nvPr>
            <p:ph type="title"/>
          </p:nvPr>
        </p:nvSpPr>
        <p:spPr>
          <a:xfrm>
            <a:off x="457200" y="0"/>
            <a:ext cx="8686800" cy="1066800"/>
          </a:xfrm>
          <a:noFill/>
          <a:ln/>
        </p:spPr>
        <p:txBody>
          <a:bodyPr/>
          <a:lstStyle/>
          <a:p>
            <a:r>
              <a:rPr lang="es-PY" sz="3200" b="1" dirty="0" smtClean="0">
                <a:solidFill>
                  <a:srgbClr val="FFFF00"/>
                </a:solidFill>
              </a:rPr>
              <a:t>Programa de Liderazgo en Cooperativas del Grupo </a:t>
            </a:r>
            <a:r>
              <a:rPr lang="es-PY" sz="3200" b="1" dirty="0" err="1" smtClean="0">
                <a:solidFill>
                  <a:srgbClr val="FFFF00"/>
                </a:solidFill>
              </a:rPr>
              <a:t>Eroski</a:t>
            </a:r>
            <a:endParaRPr lang="es-PY" dirty="0"/>
          </a:p>
        </p:txBody>
      </p:sp>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left)">
                                      <p:cBhvr>
                                        <p:cTn id="7" dur="500"/>
                                        <p:tgtEl>
                                          <p:spTgt spid="45773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57730">
                                            <p:txEl>
                                              <p:pRg st="1" end="1"/>
                                            </p:txEl>
                                          </p:spTgt>
                                        </p:tgtEl>
                                        <p:attrNameLst>
                                          <p:attrName>style.visibility</p:attrName>
                                        </p:attrNameLst>
                                      </p:cBhvr>
                                      <p:to>
                                        <p:strVal val="visible"/>
                                      </p:to>
                                    </p:set>
                                    <p:anim to="" calcmode="lin" valueType="num">
                                      <p:cBhvr>
                                        <p:cTn id="11" dur="1" fill="hold"/>
                                        <p:tgtEl>
                                          <p:spTgt spid="457730">
                                            <p:txEl>
                                              <p:pRg st="1" end="1"/>
                                            </p:txEl>
                                          </p:spTgt>
                                        </p:tgtEl>
                                        <p:attrNameLst>
                                          <p:attrName/>
                                        </p:attrNameLst>
                                      </p:cBhvr>
                                    </p:anim>
                                  </p:childTnLst>
                                </p:cTn>
                              </p:par>
                              <p:par>
                                <p:cTn id="12" presetID="24" presetClass="entr" presetSubtype="0" fill="hold" grpId="0" nodeType="withEffect">
                                  <p:stCondLst>
                                    <p:cond delay="0"/>
                                  </p:stCondLst>
                                  <p:childTnLst>
                                    <p:set>
                                      <p:cBhvr>
                                        <p:cTn id="13" dur="1" fill="hold">
                                          <p:stCondLst>
                                            <p:cond delay="499"/>
                                          </p:stCondLst>
                                        </p:cTn>
                                        <p:tgtEl>
                                          <p:spTgt spid="457730">
                                            <p:txEl>
                                              <p:pRg st="2" end="2"/>
                                            </p:txEl>
                                          </p:spTgt>
                                        </p:tgtEl>
                                        <p:attrNameLst>
                                          <p:attrName>style.visibility</p:attrName>
                                        </p:attrNameLst>
                                      </p:cBhvr>
                                      <p:to>
                                        <p:strVal val="visible"/>
                                      </p:to>
                                    </p:set>
                                    <p:anim to="" calcmode="lin" valueType="num">
                                      <p:cBhvr>
                                        <p:cTn id="14" dur="1" fill="hold"/>
                                        <p:tgtEl>
                                          <p:spTgt spid="457730">
                                            <p:txEl>
                                              <p:pRg st="2" end="2"/>
                                            </p:txEl>
                                          </p:spTgt>
                                        </p:tgtEl>
                                        <p:attrNameLst>
                                          <p:attrName/>
                                        </p:attrNameLst>
                                      </p:cBhvr>
                                    </p:anim>
                                  </p:childTnLst>
                                </p:cTn>
                              </p:par>
                              <p:par>
                                <p:cTn id="15" presetID="24" presetClass="entr" presetSubtype="0" fill="hold" grpId="0" nodeType="withEffect">
                                  <p:stCondLst>
                                    <p:cond delay="0"/>
                                  </p:stCondLst>
                                  <p:childTnLst>
                                    <p:set>
                                      <p:cBhvr>
                                        <p:cTn id="16" dur="1" fill="hold">
                                          <p:stCondLst>
                                            <p:cond delay="499"/>
                                          </p:stCondLst>
                                        </p:cTn>
                                        <p:tgtEl>
                                          <p:spTgt spid="457730">
                                            <p:txEl>
                                              <p:pRg st="3" end="3"/>
                                            </p:txEl>
                                          </p:spTgt>
                                        </p:tgtEl>
                                        <p:attrNameLst>
                                          <p:attrName>style.visibility</p:attrName>
                                        </p:attrNameLst>
                                      </p:cBhvr>
                                      <p:to>
                                        <p:strVal val="visible"/>
                                      </p:to>
                                    </p:set>
                                    <p:anim to="" calcmode="lin" valueType="num">
                                      <p:cBhvr>
                                        <p:cTn id="17" dur="1" fill="hold"/>
                                        <p:tgtEl>
                                          <p:spTgt spid="457730">
                                            <p:txEl>
                                              <p:pRg st="3" end="3"/>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499"/>
                                          </p:stCondLst>
                                        </p:cTn>
                                        <p:tgtEl>
                                          <p:spTgt spid="457730">
                                            <p:txEl>
                                              <p:pRg st="4" end="4"/>
                                            </p:txEl>
                                          </p:spTgt>
                                        </p:tgtEl>
                                        <p:attrNameLst>
                                          <p:attrName>style.visibility</p:attrName>
                                        </p:attrNameLst>
                                      </p:cBhvr>
                                      <p:to>
                                        <p:strVal val="visible"/>
                                      </p:to>
                                    </p:set>
                                    <p:anim to="" calcmode="lin" valueType="num">
                                      <p:cBhvr>
                                        <p:cTn id="20" dur="1" fill="hold"/>
                                        <p:tgtEl>
                                          <p:spTgt spid="45773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advAuto="0"/>
      <p:bldP spid="457731"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body" idx="4294967295"/>
          </p:nvPr>
        </p:nvSpPr>
        <p:spPr>
          <a:xfrm>
            <a:off x="228600" y="1052513"/>
            <a:ext cx="8534400" cy="5662635"/>
          </a:xfrm>
        </p:spPr>
        <p:txBody>
          <a:bodyPr/>
          <a:lstStyle/>
          <a:p>
            <a:pPr marL="990600" lvl="1" indent="-533400">
              <a:buFontTx/>
              <a:buNone/>
            </a:pPr>
            <a:r>
              <a:rPr lang="pt-BR" b="1" dirty="0">
                <a:solidFill>
                  <a:srgbClr val="00FF00"/>
                </a:solidFill>
              </a:rPr>
              <a:t>	</a:t>
            </a:r>
            <a:r>
              <a:rPr lang="es-PY" b="1" dirty="0" smtClean="0">
                <a:solidFill>
                  <a:srgbClr val="00FF00"/>
                </a:solidFill>
              </a:rPr>
              <a:t>Fabricando Líderes</a:t>
            </a:r>
            <a:endParaRPr lang="es-PY" sz="1800" b="1" dirty="0" smtClean="0">
              <a:solidFill>
                <a:srgbClr val="00FF00"/>
              </a:solidFill>
            </a:endParaRPr>
          </a:p>
          <a:p>
            <a:pPr marL="990600" lvl="1" indent="-533400"/>
            <a:r>
              <a:rPr lang="es-PY" sz="2400" b="1" dirty="0" smtClean="0">
                <a:solidFill>
                  <a:srgbClr val="00FFFF"/>
                </a:solidFill>
              </a:rPr>
              <a:t>El </a:t>
            </a:r>
            <a:r>
              <a:rPr lang="es-PY" sz="2400" b="1" dirty="0" smtClean="0">
                <a:solidFill>
                  <a:srgbClr val="FFFF00"/>
                </a:solidFill>
              </a:rPr>
              <a:t>Programa de Liderazgo  </a:t>
            </a:r>
            <a:r>
              <a:rPr lang="es-PY" sz="2400" b="1" dirty="0" smtClean="0">
                <a:solidFill>
                  <a:srgbClr val="00FFFF"/>
                </a:solidFill>
              </a:rPr>
              <a:t>está dirigido a todas aquellas personas que tengan alguna responsabilidad de equipo. </a:t>
            </a:r>
          </a:p>
          <a:p>
            <a:pPr marL="990600" lvl="1" indent="-533400"/>
            <a:r>
              <a:rPr lang="es-PY" sz="2400" b="1" dirty="0" smtClean="0">
                <a:solidFill>
                  <a:srgbClr val="00FFFF"/>
                </a:solidFill>
              </a:rPr>
              <a:t>Se ha llegado hasta los responsables de cada área, como las carnicerías o las fruterías. Puede tratarse de hasta 3 o 4 personas por establecimiento dependiendo de la dimensión de cada centro.	</a:t>
            </a:r>
          </a:p>
          <a:p>
            <a:pPr marL="990600" lvl="1" indent="-533400"/>
            <a:r>
              <a:rPr lang="es-PY" sz="2400" b="1" dirty="0" smtClean="0">
                <a:solidFill>
                  <a:srgbClr val="00FFFF"/>
                </a:solidFill>
              </a:rPr>
              <a:t>“Queremos trabajar con estas personas para que cada día recuerden</a:t>
            </a:r>
            <a:r>
              <a:rPr lang="es-PY" sz="2400" b="1" dirty="0" smtClean="0">
                <a:solidFill>
                  <a:srgbClr val="FFC000"/>
                </a:solidFill>
              </a:rPr>
              <a:t>: “</a:t>
            </a:r>
            <a:r>
              <a:rPr lang="es-PY" sz="2400" b="1" i="1" dirty="0" smtClean="0">
                <a:solidFill>
                  <a:srgbClr val="FFC000"/>
                </a:solidFill>
              </a:rPr>
              <a:t>Soy un líder y tengo algo que aportar a mis compañeros” </a:t>
            </a:r>
            <a:r>
              <a:rPr lang="es-PY" sz="2400" b="1" i="1" dirty="0" smtClean="0">
                <a:solidFill>
                  <a:schemeClr val="accent1"/>
                </a:solidFill>
              </a:rPr>
              <a:t>(</a:t>
            </a:r>
            <a:r>
              <a:rPr lang="es-PY" sz="2400" b="1" dirty="0" smtClean="0">
                <a:solidFill>
                  <a:srgbClr val="00FFFF"/>
                </a:solidFill>
              </a:rPr>
              <a:t>explica </a:t>
            </a:r>
            <a:r>
              <a:rPr lang="es-PY" sz="2400" b="1" dirty="0" err="1" smtClean="0">
                <a:solidFill>
                  <a:srgbClr val="00FFFF"/>
                </a:solidFill>
              </a:rPr>
              <a:t>Goio</a:t>
            </a:r>
            <a:r>
              <a:rPr lang="es-PY" sz="2400" b="1" dirty="0" smtClean="0">
                <a:solidFill>
                  <a:srgbClr val="00FFFF"/>
                </a:solidFill>
              </a:rPr>
              <a:t> Hernando)</a:t>
            </a:r>
            <a:endParaRPr lang="es-PY" sz="2400" b="1" dirty="0">
              <a:solidFill>
                <a:srgbClr val="00FFFF"/>
              </a:solidFill>
            </a:endParaRPr>
          </a:p>
        </p:txBody>
      </p:sp>
      <p:sp>
        <p:nvSpPr>
          <p:cNvPr id="457731" name="Rectangle 3"/>
          <p:cNvSpPr>
            <a:spLocks noGrp="1" noChangeArrowheads="1"/>
          </p:cNvSpPr>
          <p:nvPr>
            <p:ph type="title"/>
          </p:nvPr>
        </p:nvSpPr>
        <p:spPr>
          <a:xfrm>
            <a:off x="457200" y="0"/>
            <a:ext cx="8686800" cy="1066800"/>
          </a:xfrm>
          <a:noFill/>
          <a:ln/>
        </p:spPr>
        <p:txBody>
          <a:bodyPr/>
          <a:lstStyle/>
          <a:p>
            <a:r>
              <a:rPr lang="es-PY" sz="3200" b="1" dirty="0" smtClean="0">
                <a:solidFill>
                  <a:srgbClr val="FFFF00"/>
                </a:solidFill>
              </a:rPr>
              <a:t>Programa de Liderazgo en Cooperativas del Grupo </a:t>
            </a:r>
            <a:r>
              <a:rPr lang="es-PY" sz="3200" b="1" dirty="0" err="1" smtClean="0">
                <a:solidFill>
                  <a:srgbClr val="FFFF00"/>
                </a:solidFill>
              </a:rPr>
              <a:t>Eroski</a:t>
            </a:r>
            <a:endParaRPr lang="es-PY" dirty="0"/>
          </a:p>
        </p:txBody>
      </p:sp>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left)">
                                      <p:cBhvr>
                                        <p:cTn id="7" dur="500"/>
                                        <p:tgtEl>
                                          <p:spTgt spid="45773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57730">
                                            <p:txEl>
                                              <p:pRg st="0" end="0"/>
                                            </p:txEl>
                                          </p:spTgt>
                                        </p:tgtEl>
                                        <p:attrNameLst>
                                          <p:attrName>style.visibility</p:attrName>
                                        </p:attrNameLst>
                                      </p:cBhvr>
                                      <p:to>
                                        <p:strVal val="visible"/>
                                      </p:to>
                                    </p:set>
                                    <p:anim to="" calcmode="lin" valueType="num">
                                      <p:cBhvr>
                                        <p:cTn id="11" dur="1" fill="hold"/>
                                        <p:tgtEl>
                                          <p:spTgt spid="457730">
                                            <p:txEl>
                                              <p:pRg st="0" end="0"/>
                                            </p:txEl>
                                          </p:spTgt>
                                        </p:tgtEl>
                                        <p:attrNameLst>
                                          <p:attrName/>
                                        </p:attrNameLst>
                                      </p:cBhvr>
                                    </p:anim>
                                  </p:childTnLst>
                                </p:cTn>
                              </p:par>
                              <p:par>
                                <p:cTn id="12" presetID="24" presetClass="entr" presetSubtype="0" fill="hold" grpId="0" nodeType="withEffect">
                                  <p:stCondLst>
                                    <p:cond delay="0"/>
                                  </p:stCondLst>
                                  <p:childTnLst>
                                    <p:set>
                                      <p:cBhvr>
                                        <p:cTn id="13" dur="1" fill="hold">
                                          <p:stCondLst>
                                            <p:cond delay="499"/>
                                          </p:stCondLst>
                                        </p:cTn>
                                        <p:tgtEl>
                                          <p:spTgt spid="457730">
                                            <p:txEl>
                                              <p:pRg st="1" end="1"/>
                                            </p:txEl>
                                          </p:spTgt>
                                        </p:tgtEl>
                                        <p:attrNameLst>
                                          <p:attrName>style.visibility</p:attrName>
                                        </p:attrNameLst>
                                      </p:cBhvr>
                                      <p:to>
                                        <p:strVal val="visible"/>
                                      </p:to>
                                    </p:set>
                                    <p:anim to="" calcmode="lin" valueType="num">
                                      <p:cBhvr>
                                        <p:cTn id="14" dur="1" fill="hold"/>
                                        <p:tgtEl>
                                          <p:spTgt spid="457730">
                                            <p:txEl>
                                              <p:pRg st="1" end="1"/>
                                            </p:txEl>
                                          </p:spTgt>
                                        </p:tgtEl>
                                        <p:attrNameLst>
                                          <p:attrName/>
                                        </p:attrNameLst>
                                      </p:cBhvr>
                                    </p:anim>
                                  </p:childTnLst>
                                </p:cTn>
                              </p:par>
                              <p:par>
                                <p:cTn id="15" presetID="24" presetClass="entr" presetSubtype="0" fill="hold" grpId="0" nodeType="withEffect">
                                  <p:stCondLst>
                                    <p:cond delay="0"/>
                                  </p:stCondLst>
                                  <p:childTnLst>
                                    <p:set>
                                      <p:cBhvr>
                                        <p:cTn id="16" dur="1" fill="hold">
                                          <p:stCondLst>
                                            <p:cond delay="499"/>
                                          </p:stCondLst>
                                        </p:cTn>
                                        <p:tgtEl>
                                          <p:spTgt spid="457730">
                                            <p:txEl>
                                              <p:pRg st="2" end="2"/>
                                            </p:txEl>
                                          </p:spTgt>
                                        </p:tgtEl>
                                        <p:attrNameLst>
                                          <p:attrName>style.visibility</p:attrName>
                                        </p:attrNameLst>
                                      </p:cBhvr>
                                      <p:to>
                                        <p:strVal val="visible"/>
                                      </p:to>
                                    </p:set>
                                    <p:anim to="" calcmode="lin" valueType="num">
                                      <p:cBhvr>
                                        <p:cTn id="17" dur="1" fill="hold"/>
                                        <p:tgtEl>
                                          <p:spTgt spid="457730">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499"/>
                                          </p:stCondLst>
                                        </p:cTn>
                                        <p:tgtEl>
                                          <p:spTgt spid="457730">
                                            <p:txEl>
                                              <p:pRg st="3" end="3"/>
                                            </p:txEl>
                                          </p:spTgt>
                                        </p:tgtEl>
                                        <p:attrNameLst>
                                          <p:attrName>style.visibility</p:attrName>
                                        </p:attrNameLst>
                                      </p:cBhvr>
                                      <p:to>
                                        <p:strVal val="visible"/>
                                      </p:to>
                                    </p:set>
                                    <p:anim to="" calcmode="lin" valueType="num">
                                      <p:cBhvr>
                                        <p:cTn id="20" dur="1" fill="hold"/>
                                        <p:tgtEl>
                                          <p:spTgt spid="457730">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advAuto="0"/>
      <p:bldP spid="457731"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body" idx="4294967295"/>
          </p:nvPr>
        </p:nvSpPr>
        <p:spPr>
          <a:xfrm>
            <a:off x="228600" y="1052513"/>
            <a:ext cx="8534400" cy="5662635"/>
          </a:xfrm>
        </p:spPr>
        <p:txBody>
          <a:bodyPr/>
          <a:lstStyle/>
          <a:p>
            <a:pPr marL="990600" lvl="1" indent="-533400"/>
            <a:r>
              <a:rPr lang="es-PY" sz="2400" b="1" dirty="0" smtClean="0">
                <a:solidFill>
                  <a:srgbClr val="00FFFF"/>
                </a:solidFill>
              </a:rPr>
              <a:t>El </a:t>
            </a:r>
            <a:r>
              <a:rPr lang="es-PY" sz="2400" b="1" dirty="0" smtClean="0">
                <a:solidFill>
                  <a:schemeClr val="accent1">
                    <a:lumMod val="40000"/>
                    <a:lumOff val="60000"/>
                  </a:schemeClr>
                </a:solidFill>
              </a:rPr>
              <a:t>Programa</a:t>
            </a:r>
            <a:r>
              <a:rPr lang="es-PY" sz="2400" b="1" dirty="0" smtClean="0">
                <a:solidFill>
                  <a:srgbClr val="FFFF00"/>
                </a:solidFill>
              </a:rPr>
              <a:t> </a:t>
            </a:r>
            <a:r>
              <a:rPr lang="es-PY" sz="2400" b="1" dirty="0" smtClean="0">
                <a:solidFill>
                  <a:srgbClr val="00FFFF"/>
                </a:solidFill>
              </a:rPr>
              <a:t>busca contar con el apoyo de las personas que tienen  responsabilidades de equipo para que se conviertan  en referentes de la organización, para que tengan ascendencia sobre sus compañeros (</a:t>
            </a:r>
            <a:r>
              <a:rPr lang="es-PY" sz="2400" b="1" dirty="0" err="1" smtClean="0">
                <a:solidFill>
                  <a:srgbClr val="00FFFF"/>
                </a:solidFill>
              </a:rPr>
              <a:t>Goio</a:t>
            </a:r>
            <a:r>
              <a:rPr lang="es-PY" sz="2400" b="1" dirty="0" smtClean="0">
                <a:solidFill>
                  <a:srgbClr val="00FFFF"/>
                </a:solidFill>
              </a:rPr>
              <a:t> Hernando).</a:t>
            </a:r>
          </a:p>
          <a:p>
            <a:pPr marL="990600" lvl="1" indent="-533400"/>
            <a:r>
              <a:rPr lang="es-PY" sz="2400" b="1" dirty="0" smtClean="0">
                <a:solidFill>
                  <a:srgbClr val="00FFFF"/>
                </a:solidFill>
              </a:rPr>
              <a:t>Básicamente es un programa en el que se trabajan una serie  de habilidades para trabajar con personas.</a:t>
            </a:r>
          </a:p>
          <a:p>
            <a:pPr marL="990600" lvl="1" indent="-533400"/>
            <a:r>
              <a:rPr lang="es-PY" sz="2400" b="1" dirty="0" smtClean="0">
                <a:solidFill>
                  <a:srgbClr val="FF9900"/>
                </a:solidFill>
              </a:rPr>
              <a:t>“</a:t>
            </a:r>
            <a:r>
              <a:rPr lang="es-PY" sz="2400" b="1" i="1" dirty="0" smtClean="0">
                <a:solidFill>
                  <a:srgbClr val="FF9900"/>
                </a:solidFill>
              </a:rPr>
              <a:t>Se trata de adaptarse a la compañía y de trabajar mejor. Es un compromiso con las personas, con la organización, al margen tanto de su vinculación jurídica con ella, como de su propia proyección de carrera</a:t>
            </a:r>
            <a:r>
              <a:rPr lang="es-PY" sz="2400" b="1" dirty="0" smtClean="0">
                <a:solidFill>
                  <a:srgbClr val="FF9900"/>
                </a:solidFill>
              </a:rPr>
              <a:t>. Se puede decir que se trata de </a:t>
            </a:r>
            <a:r>
              <a:rPr lang="es-PY" sz="2400" b="1" i="1" dirty="0" smtClean="0">
                <a:solidFill>
                  <a:srgbClr val="FF9900"/>
                </a:solidFill>
              </a:rPr>
              <a:t>un programa </a:t>
            </a:r>
            <a:r>
              <a:rPr lang="es-PY" sz="2400" b="1" i="1" dirty="0" err="1" smtClean="0">
                <a:solidFill>
                  <a:srgbClr val="FF9900"/>
                </a:solidFill>
              </a:rPr>
              <a:t>sociolaboral</a:t>
            </a:r>
            <a:r>
              <a:rPr lang="es-PY" sz="2400" b="1" i="1" dirty="0" smtClean="0">
                <a:solidFill>
                  <a:srgbClr val="FF9900"/>
                </a:solidFill>
              </a:rPr>
              <a:t>”. </a:t>
            </a:r>
            <a:r>
              <a:rPr lang="es-PY" sz="2400" b="1" i="1" dirty="0" smtClean="0">
                <a:solidFill>
                  <a:srgbClr val="FF00FF"/>
                </a:solidFill>
              </a:rPr>
              <a:t> </a:t>
            </a:r>
            <a:r>
              <a:rPr lang="es-PY" sz="2400" b="1" i="1" dirty="0" smtClean="0">
                <a:solidFill>
                  <a:srgbClr val="00FFFF"/>
                </a:solidFill>
              </a:rPr>
              <a:t>(ratifica </a:t>
            </a:r>
            <a:r>
              <a:rPr lang="es-PY" sz="2400" b="1" dirty="0" smtClean="0">
                <a:solidFill>
                  <a:srgbClr val="00FFFF"/>
                </a:solidFill>
              </a:rPr>
              <a:t>Hernando). </a:t>
            </a:r>
            <a:endParaRPr lang="es-PY" sz="2400" b="1" dirty="0">
              <a:solidFill>
                <a:srgbClr val="00FFFF"/>
              </a:solidFill>
            </a:endParaRPr>
          </a:p>
        </p:txBody>
      </p:sp>
      <p:sp>
        <p:nvSpPr>
          <p:cNvPr id="457731" name="Rectangle 3"/>
          <p:cNvSpPr>
            <a:spLocks noGrp="1" noChangeArrowheads="1"/>
          </p:cNvSpPr>
          <p:nvPr>
            <p:ph type="title"/>
          </p:nvPr>
        </p:nvSpPr>
        <p:spPr>
          <a:xfrm>
            <a:off x="457200" y="0"/>
            <a:ext cx="8686800" cy="1066800"/>
          </a:xfrm>
          <a:noFill/>
          <a:ln/>
        </p:spPr>
        <p:txBody>
          <a:bodyPr/>
          <a:lstStyle/>
          <a:p>
            <a:r>
              <a:rPr lang="es-PY" sz="3200" b="1" dirty="0" smtClean="0">
                <a:solidFill>
                  <a:srgbClr val="FFFF00"/>
                </a:solidFill>
              </a:rPr>
              <a:t>Programa de Liderazgo en Cooperativas del Grupo </a:t>
            </a:r>
            <a:r>
              <a:rPr lang="es-PY" sz="3200" b="1" dirty="0" err="1" smtClean="0">
                <a:solidFill>
                  <a:srgbClr val="FFFF00"/>
                </a:solidFill>
              </a:rPr>
              <a:t>Eroski</a:t>
            </a:r>
            <a:endParaRPr lang="es-PY" dirty="0"/>
          </a:p>
        </p:txBody>
      </p:sp>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left)">
                                      <p:cBhvr>
                                        <p:cTn id="7" dur="500"/>
                                        <p:tgtEl>
                                          <p:spTgt spid="457731"/>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57730">
                                            <p:txEl>
                                              <p:pRg st="0" end="0"/>
                                            </p:txEl>
                                          </p:spTgt>
                                        </p:tgtEl>
                                        <p:attrNameLst>
                                          <p:attrName>style.visibility</p:attrName>
                                        </p:attrNameLst>
                                      </p:cBhvr>
                                      <p:to>
                                        <p:strVal val="visible"/>
                                      </p:to>
                                    </p:set>
                                    <p:anim to="" calcmode="lin" valueType="num">
                                      <p:cBhvr>
                                        <p:cTn id="11" dur="1" fill="hold"/>
                                        <p:tgtEl>
                                          <p:spTgt spid="457730">
                                            <p:txEl>
                                              <p:pRg st="0" end="0"/>
                                            </p:txEl>
                                          </p:spTgt>
                                        </p:tgtEl>
                                        <p:attrNameLst>
                                          <p:attrName/>
                                        </p:attrNameLst>
                                      </p:cBhvr>
                                    </p:anim>
                                  </p:childTnLst>
                                </p:cTn>
                              </p:par>
                              <p:par>
                                <p:cTn id="12" presetID="24" presetClass="entr" presetSubtype="0" fill="hold" grpId="0" nodeType="withEffect">
                                  <p:stCondLst>
                                    <p:cond delay="0"/>
                                  </p:stCondLst>
                                  <p:childTnLst>
                                    <p:set>
                                      <p:cBhvr>
                                        <p:cTn id="13" dur="1" fill="hold">
                                          <p:stCondLst>
                                            <p:cond delay="499"/>
                                          </p:stCondLst>
                                        </p:cTn>
                                        <p:tgtEl>
                                          <p:spTgt spid="457730">
                                            <p:txEl>
                                              <p:pRg st="1" end="1"/>
                                            </p:txEl>
                                          </p:spTgt>
                                        </p:tgtEl>
                                        <p:attrNameLst>
                                          <p:attrName>style.visibility</p:attrName>
                                        </p:attrNameLst>
                                      </p:cBhvr>
                                      <p:to>
                                        <p:strVal val="visible"/>
                                      </p:to>
                                    </p:set>
                                    <p:anim to="" calcmode="lin" valueType="num">
                                      <p:cBhvr>
                                        <p:cTn id="14" dur="1" fill="hold"/>
                                        <p:tgtEl>
                                          <p:spTgt spid="457730">
                                            <p:txEl>
                                              <p:pRg st="1" end="1"/>
                                            </p:txEl>
                                          </p:spTgt>
                                        </p:tgtEl>
                                        <p:attrNameLst>
                                          <p:attrName/>
                                        </p:attrNameLst>
                                      </p:cBhvr>
                                    </p:anim>
                                  </p:childTnLst>
                                </p:cTn>
                              </p:par>
                              <p:par>
                                <p:cTn id="15" presetID="24" presetClass="entr" presetSubtype="0" fill="hold" grpId="0" nodeType="withEffect">
                                  <p:stCondLst>
                                    <p:cond delay="0"/>
                                  </p:stCondLst>
                                  <p:childTnLst>
                                    <p:set>
                                      <p:cBhvr>
                                        <p:cTn id="16" dur="1" fill="hold">
                                          <p:stCondLst>
                                            <p:cond delay="499"/>
                                          </p:stCondLst>
                                        </p:cTn>
                                        <p:tgtEl>
                                          <p:spTgt spid="457730">
                                            <p:txEl>
                                              <p:pRg st="2" end="2"/>
                                            </p:txEl>
                                          </p:spTgt>
                                        </p:tgtEl>
                                        <p:attrNameLst>
                                          <p:attrName>style.visibility</p:attrName>
                                        </p:attrNameLst>
                                      </p:cBhvr>
                                      <p:to>
                                        <p:strVal val="visible"/>
                                      </p:to>
                                    </p:set>
                                    <p:anim to="" calcmode="lin" valueType="num">
                                      <p:cBhvr>
                                        <p:cTn id="17" dur="1" fill="hold"/>
                                        <p:tgtEl>
                                          <p:spTgt spid="45773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advAuto="0"/>
      <p:bldP spid="457731"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8" name="Rectangle 2"/>
          <p:cNvSpPr>
            <a:spLocks noGrp="1" noChangeArrowheads="1"/>
          </p:cNvSpPr>
          <p:nvPr>
            <p:ph type="body" idx="4294967295"/>
          </p:nvPr>
        </p:nvSpPr>
        <p:spPr>
          <a:xfrm>
            <a:off x="990600" y="1219200"/>
            <a:ext cx="7772400" cy="4343400"/>
          </a:xfrm>
        </p:spPr>
        <p:txBody>
          <a:bodyPr/>
          <a:lstStyle/>
          <a:p>
            <a:pPr marL="381000" indent="-381000" algn="just">
              <a:lnSpc>
                <a:spcPct val="80000"/>
              </a:lnSpc>
              <a:buFont typeface="Symbol" pitchFamily="18" charset="2"/>
              <a:buNone/>
            </a:pPr>
            <a:r>
              <a:rPr lang="pt-BR" sz="800" b="1">
                <a:solidFill>
                  <a:srgbClr val="66FF33"/>
                </a:solidFill>
              </a:rPr>
              <a:t>	“</a:t>
            </a:r>
            <a:r>
              <a:rPr lang="pt-BR" sz="2000" b="1">
                <a:solidFill>
                  <a:srgbClr val="66FF33"/>
                </a:solidFill>
              </a:rPr>
              <a:t>A verdadeira alegria na vida é ser usado para um propósito que você considere imensamente significativo.</a:t>
            </a:r>
          </a:p>
          <a:p>
            <a:pPr marL="381000" indent="-381000" algn="just">
              <a:lnSpc>
                <a:spcPct val="80000"/>
              </a:lnSpc>
              <a:buFont typeface="Symbol" pitchFamily="18" charset="2"/>
              <a:buNone/>
            </a:pPr>
            <a:r>
              <a:rPr lang="pt-BR" sz="2000" b="1">
                <a:solidFill>
                  <a:srgbClr val="66FF33"/>
                </a:solidFill>
              </a:rPr>
              <a:t>	Ser uma força da natureza em vez de uma amontoado febril e egoísta de males e queixas lamentando que o mundo não se dedique a fazê-lo feliz.</a:t>
            </a:r>
          </a:p>
          <a:p>
            <a:pPr marL="381000" indent="-381000" algn="just">
              <a:lnSpc>
                <a:spcPct val="80000"/>
              </a:lnSpc>
              <a:buFont typeface="Symbol" pitchFamily="18" charset="2"/>
              <a:buNone/>
            </a:pPr>
            <a:r>
              <a:rPr lang="pt-BR" sz="2000" b="1">
                <a:solidFill>
                  <a:srgbClr val="66FF33"/>
                </a:solidFill>
              </a:rPr>
              <a:t>	Acredito que minha vida pertence a toda a comunidade e enquanto eu viver será meu privilégio fazer por ela tudo que puder. </a:t>
            </a:r>
          </a:p>
          <a:p>
            <a:pPr marL="381000" indent="-381000" algn="just">
              <a:lnSpc>
                <a:spcPct val="80000"/>
              </a:lnSpc>
              <a:buFont typeface="Symbol" pitchFamily="18" charset="2"/>
              <a:buNone/>
            </a:pPr>
            <a:r>
              <a:rPr lang="pt-BR" sz="2000" b="1">
                <a:solidFill>
                  <a:srgbClr val="66FF33"/>
                </a:solidFill>
              </a:rPr>
              <a:t>	Desejo estar totalmente desgastado ao morrer, pois quanto mais árduo for meu trabalho mais amor sentirei. Amo a vida por ela própria. A vida não é, para mim, uma vela que logo se apaga, é uma espécie de  tocha esplendida que devo empunhar para o momento em que eu desejar que ela brilhe com mais intensidade antes de passá-la ás futuras gerações”</a:t>
            </a:r>
            <a:r>
              <a:rPr lang="pt-BR" sz="2000" b="1"/>
              <a:t>      </a:t>
            </a:r>
          </a:p>
          <a:p>
            <a:pPr marL="381000" indent="-381000" algn="just">
              <a:lnSpc>
                <a:spcPct val="80000"/>
              </a:lnSpc>
              <a:buFont typeface="Symbol" pitchFamily="18" charset="2"/>
              <a:buNone/>
            </a:pPr>
            <a:r>
              <a:rPr lang="pt-BR" sz="2000" b="1">
                <a:solidFill>
                  <a:srgbClr val="33CCFF"/>
                </a:solidFill>
              </a:rPr>
              <a:t>						Bernad Shaw</a:t>
            </a:r>
          </a:p>
          <a:p>
            <a:pPr marL="381000" indent="-381000" algn="just">
              <a:lnSpc>
                <a:spcPct val="80000"/>
              </a:lnSpc>
              <a:buFont typeface="Symbol" pitchFamily="18" charset="2"/>
              <a:buNone/>
            </a:pPr>
            <a:endParaRPr lang="pt-BR" sz="2000" b="1">
              <a:solidFill>
                <a:srgbClr val="33CCFF"/>
              </a:solidFill>
            </a:endParaRPr>
          </a:p>
          <a:p>
            <a:pPr marL="381000" indent="-381000" algn="just">
              <a:lnSpc>
                <a:spcPct val="80000"/>
              </a:lnSpc>
              <a:buFont typeface="Symbol" pitchFamily="18" charset="2"/>
              <a:buNone/>
            </a:pPr>
            <a:r>
              <a:rPr lang="pt-BR" sz="2000" b="1">
                <a:solidFill>
                  <a:srgbClr val="33CCFF"/>
                </a:solidFill>
              </a:rPr>
              <a:t>				Obrigada!..</a:t>
            </a:r>
          </a:p>
        </p:txBody>
      </p:sp>
      <p:sp>
        <p:nvSpPr>
          <p:cNvPr id="464899" name="Rectangle 3"/>
          <p:cNvSpPr>
            <a:spLocks noGrp="1" noChangeArrowheads="1"/>
          </p:cNvSpPr>
          <p:nvPr>
            <p:ph type="title"/>
          </p:nvPr>
        </p:nvSpPr>
        <p:spPr>
          <a:xfrm>
            <a:off x="685800" y="0"/>
            <a:ext cx="8458200" cy="1066800"/>
          </a:xfrm>
          <a:noFill/>
          <a:ln/>
        </p:spPr>
        <p:txBody>
          <a:bodyPr/>
          <a:lstStyle/>
          <a:p>
            <a:r>
              <a:rPr lang="es-PY" sz="3200" b="1" dirty="0" smtClean="0">
                <a:solidFill>
                  <a:srgbClr val="FFFF00"/>
                </a:solidFill>
              </a:rPr>
              <a:t>Conclusión </a:t>
            </a:r>
            <a:endParaRPr lang="es-PY" b="1" dirty="0">
              <a:solidFill>
                <a:schemeClr val="tx1"/>
              </a:solidFill>
            </a:endParaRPr>
          </a:p>
        </p:txBody>
      </p:sp>
    </p:spTree>
  </p:cSld>
  <p:clrMapOvr>
    <a:masterClrMapping/>
  </p:clrMapOvr>
  <p:transition advTm="13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4899"/>
                                        </p:tgtEl>
                                        <p:attrNameLst>
                                          <p:attrName>style.visibility</p:attrName>
                                        </p:attrNameLst>
                                      </p:cBhvr>
                                      <p:to>
                                        <p:strVal val="visible"/>
                                      </p:to>
                                    </p:set>
                                    <p:animEffect transition="in" filter="wipe(left)">
                                      <p:cBhvr>
                                        <p:cTn id="7" dur="500"/>
                                        <p:tgtEl>
                                          <p:spTgt spid="464899"/>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64898">
                                            <p:txEl>
                                              <p:pRg st="0" end="0"/>
                                            </p:txEl>
                                          </p:spTgt>
                                        </p:tgtEl>
                                        <p:attrNameLst>
                                          <p:attrName>style.visibility</p:attrName>
                                        </p:attrNameLst>
                                      </p:cBhvr>
                                      <p:to>
                                        <p:strVal val="visible"/>
                                      </p:to>
                                    </p:set>
                                    <p:anim to="" calcmode="lin" valueType="num">
                                      <p:cBhvr>
                                        <p:cTn id="11" dur="1" fill="hold"/>
                                        <p:tgtEl>
                                          <p:spTgt spid="464898">
                                            <p:txEl>
                                              <p:pRg st="0" end="0"/>
                                            </p:txEl>
                                          </p:spTgt>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64898">
                                            <p:txEl>
                                              <p:pRg st="1" end="1"/>
                                            </p:txEl>
                                          </p:spTgt>
                                        </p:tgtEl>
                                        <p:attrNameLst>
                                          <p:attrName>style.visibility</p:attrName>
                                        </p:attrNameLst>
                                      </p:cBhvr>
                                      <p:to>
                                        <p:strVal val="visible"/>
                                      </p:to>
                                    </p:set>
                                    <p:anim to="" calcmode="lin" valueType="num">
                                      <p:cBhvr>
                                        <p:cTn id="15" dur="1" fill="hold"/>
                                        <p:tgtEl>
                                          <p:spTgt spid="464898">
                                            <p:txEl>
                                              <p:pRg st="1" end="1"/>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64898">
                                            <p:txEl>
                                              <p:pRg st="2" end="2"/>
                                            </p:txEl>
                                          </p:spTgt>
                                        </p:tgtEl>
                                        <p:attrNameLst>
                                          <p:attrName>style.visibility</p:attrName>
                                        </p:attrNameLst>
                                      </p:cBhvr>
                                      <p:to>
                                        <p:strVal val="visible"/>
                                      </p:to>
                                    </p:set>
                                    <p:anim to="" calcmode="lin" valueType="num">
                                      <p:cBhvr>
                                        <p:cTn id="19" dur="1" fill="hold"/>
                                        <p:tgtEl>
                                          <p:spTgt spid="464898">
                                            <p:txEl>
                                              <p:pRg st="2" end="2"/>
                                            </p:txEl>
                                          </p:spTgt>
                                        </p:tgtEl>
                                        <p:attrNameLst>
                                          <p:attrName/>
                                        </p:attrNameLst>
                                      </p:cBhvr>
                                    </p:anim>
                                  </p:childTnLst>
                                </p:cTn>
                              </p:par>
                            </p:childTnLst>
                          </p:cTn>
                        </p:par>
                        <p:par>
                          <p:cTn id="20" fill="hold">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464898">
                                            <p:txEl>
                                              <p:pRg st="3" end="3"/>
                                            </p:txEl>
                                          </p:spTgt>
                                        </p:tgtEl>
                                        <p:attrNameLst>
                                          <p:attrName>style.visibility</p:attrName>
                                        </p:attrNameLst>
                                      </p:cBhvr>
                                      <p:to>
                                        <p:strVal val="visible"/>
                                      </p:to>
                                    </p:set>
                                    <p:anim to="" calcmode="lin" valueType="num">
                                      <p:cBhvr>
                                        <p:cTn id="23" dur="1" fill="hold"/>
                                        <p:tgtEl>
                                          <p:spTgt spid="464898">
                                            <p:txEl>
                                              <p:pRg st="3" end="3"/>
                                            </p:txEl>
                                          </p:spTgt>
                                        </p:tgtEl>
                                        <p:attrNameLst>
                                          <p:attrName/>
                                        </p:attrNameLst>
                                      </p:cBhvr>
                                    </p:anim>
                                  </p:childTnLst>
                                </p:cTn>
                              </p:par>
                            </p:childTnLst>
                          </p:cTn>
                        </p:par>
                        <p:par>
                          <p:cTn id="24" fill="hold">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464898">
                                            <p:txEl>
                                              <p:pRg st="4" end="4"/>
                                            </p:txEl>
                                          </p:spTgt>
                                        </p:tgtEl>
                                        <p:attrNameLst>
                                          <p:attrName>style.visibility</p:attrName>
                                        </p:attrNameLst>
                                      </p:cBhvr>
                                      <p:to>
                                        <p:strVal val="visible"/>
                                      </p:to>
                                    </p:set>
                                    <p:anim to="" calcmode="lin" valueType="num">
                                      <p:cBhvr>
                                        <p:cTn id="27" dur="1" fill="hold"/>
                                        <p:tgtEl>
                                          <p:spTgt spid="464898">
                                            <p:txEl>
                                              <p:pRg st="4" end="4"/>
                                            </p:txEl>
                                          </p:spTgt>
                                        </p:tgtEl>
                                        <p:attrNameLst>
                                          <p:attrName/>
                                        </p:attrNameLst>
                                      </p:cBhvr>
                                    </p:anim>
                                  </p:childTnLst>
                                </p:cTn>
                              </p:par>
                            </p:childTnLst>
                          </p:cTn>
                        </p:par>
                        <p:par>
                          <p:cTn id="28" fill="hold">
                            <p:stCondLst>
                              <p:cond delay="3000"/>
                            </p:stCondLst>
                            <p:childTnLst>
                              <p:par>
                                <p:cTn id="29" presetID="24" presetClass="entr" presetSubtype="0" fill="hold" grpId="0" nodeType="afterEffect">
                                  <p:stCondLst>
                                    <p:cond delay="0"/>
                                  </p:stCondLst>
                                  <p:childTnLst>
                                    <p:set>
                                      <p:cBhvr>
                                        <p:cTn id="30" dur="1" fill="hold">
                                          <p:stCondLst>
                                            <p:cond delay="499"/>
                                          </p:stCondLst>
                                        </p:cTn>
                                        <p:tgtEl>
                                          <p:spTgt spid="464898">
                                            <p:txEl>
                                              <p:pRg st="6" end="6"/>
                                            </p:txEl>
                                          </p:spTgt>
                                        </p:tgtEl>
                                        <p:attrNameLst>
                                          <p:attrName>style.visibility</p:attrName>
                                        </p:attrNameLst>
                                      </p:cBhvr>
                                      <p:to>
                                        <p:strVal val="visible"/>
                                      </p:to>
                                    </p:set>
                                    <p:anim to="" calcmode="lin" valueType="num">
                                      <p:cBhvr>
                                        <p:cTn id="31" dur="1" fill="hold"/>
                                        <p:tgtEl>
                                          <p:spTgt spid="46489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8" grpId="0" build="p" autoUpdateAnimBg="0" advAuto="0"/>
      <p:bldP spid="464899"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1524000" y="304800"/>
            <a:ext cx="6975475" cy="1143000"/>
          </a:xfrm>
          <a:noFill/>
          <a:ln/>
        </p:spPr>
        <p:txBody>
          <a:bodyPr/>
          <a:lstStyle/>
          <a:p>
            <a:pPr eaLnBrk="0" hangingPunct="0"/>
            <a:r>
              <a:rPr lang="pt-BR" sz="3200" b="1" dirty="0" smtClean="0">
                <a:solidFill>
                  <a:srgbClr val="FFFF00"/>
                </a:solidFill>
              </a:rPr>
              <a:t>COOPERATIVA COOECI LTDA.-</a:t>
            </a:r>
            <a:br>
              <a:rPr lang="pt-BR" sz="3200" b="1" dirty="0" smtClean="0">
                <a:solidFill>
                  <a:srgbClr val="FFFF00"/>
                </a:solidFill>
              </a:rPr>
            </a:br>
            <a:r>
              <a:rPr lang="pt-BR" sz="3200" b="1" dirty="0" smtClean="0">
                <a:solidFill>
                  <a:srgbClr val="FFFF00"/>
                </a:solidFill>
              </a:rPr>
              <a:t>2012</a:t>
            </a:r>
            <a:endParaRPr lang="pt-BR" sz="3200" b="1" dirty="0">
              <a:solidFill>
                <a:srgbClr val="FFFF00"/>
              </a:solidFill>
            </a:endParaRPr>
          </a:p>
        </p:txBody>
      </p:sp>
      <p:sp>
        <p:nvSpPr>
          <p:cNvPr id="4100" name="Rectangle 4"/>
          <p:cNvSpPr>
            <a:spLocks noGrp="1" noChangeArrowheads="1"/>
          </p:cNvSpPr>
          <p:nvPr>
            <p:ph type="body" idx="1"/>
          </p:nvPr>
        </p:nvSpPr>
        <p:spPr>
          <a:xfrm>
            <a:off x="762000" y="1828800"/>
            <a:ext cx="7772400" cy="1219200"/>
          </a:xfrm>
          <a:noFill/>
          <a:ln/>
        </p:spPr>
        <p:txBody>
          <a:bodyPr/>
          <a:lstStyle/>
          <a:p>
            <a:pPr algn="ctr" eaLnBrk="0" hangingPunct="0">
              <a:buNone/>
            </a:pPr>
            <a:r>
              <a:rPr lang="es-PY" sz="3600" b="1" dirty="0" smtClean="0">
                <a:solidFill>
                  <a:srgbClr val="FF66FF"/>
                </a:solidFill>
                <a:cs typeface="Times New Roman" pitchFamily="18" charset="0"/>
              </a:rPr>
              <a:t>EL LÍDER DEL FUTURO: </a:t>
            </a:r>
            <a:r>
              <a:rPr lang="pt-BR" sz="3600" b="1" dirty="0" smtClean="0">
                <a:solidFill>
                  <a:srgbClr val="FF00FF"/>
                </a:solidFill>
                <a:cs typeface="Times New Roman" pitchFamily="18" charset="0"/>
              </a:rPr>
              <a:t>EL PAPEL DEL LIDER EN EL DESARROLLO DE LA ORGANIZACIÓN</a:t>
            </a:r>
            <a:endParaRPr lang="es-PY" sz="3600" b="1" dirty="0">
              <a:solidFill>
                <a:srgbClr val="FF00FF"/>
              </a:solidFill>
              <a:cs typeface="Times New Roman" pitchFamily="18" charset="0"/>
            </a:endParaRPr>
          </a:p>
          <a:p>
            <a:pPr algn="ctr" eaLnBrk="0" hangingPunct="0">
              <a:buFont typeface="Symbol" pitchFamily="18" charset="2"/>
              <a:buNone/>
            </a:pPr>
            <a:endParaRPr lang="pt-BR" sz="2800" b="1" dirty="0">
              <a:solidFill>
                <a:srgbClr val="CCFFFF"/>
              </a:solidFill>
            </a:endParaRPr>
          </a:p>
        </p:txBody>
      </p:sp>
      <p:sp>
        <p:nvSpPr>
          <p:cNvPr id="4102" name="Rectangle 6"/>
          <p:cNvSpPr>
            <a:spLocks noChangeArrowheads="1"/>
          </p:cNvSpPr>
          <p:nvPr/>
        </p:nvSpPr>
        <p:spPr bwMode="auto">
          <a:xfrm>
            <a:off x="685800" y="3124200"/>
            <a:ext cx="7813675" cy="3260509"/>
          </a:xfrm>
          <a:prstGeom prst="rect">
            <a:avLst/>
          </a:prstGeom>
          <a:noFill/>
          <a:ln w="9525">
            <a:noFill/>
            <a:miter lim="800000"/>
            <a:headEnd/>
            <a:tailEnd/>
          </a:ln>
          <a:effectLst/>
        </p:spPr>
        <p:txBody>
          <a:bodyPr lIns="92075" tIns="46038" rIns="92075" bIns="46038">
            <a:spAutoFit/>
          </a:bodyPr>
          <a:lstStyle/>
          <a:p>
            <a:endParaRPr lang="pt-BR" dirty="0">
              <a:solidFill>
                <a:srgbClr val="CCFFFF"/>
              </a:solidFill>
            </a:endParaRPr>
          </a:p>
          <a:p>
            <a:pPr>
              <a:spcBef>
                <a:spcPts val="500"/>
              </a:spcBef>
              <a:spcAft>
                <a:spcPts val="500"/>
              </a:spcAft>
            </a:pPr>
            <a:endParaRPr lang="pt-BR" sz="2000" dirty="0" smtClean="0">
              <a:solidFill>
                <a:srgbClr val="CCFFFF"/>
              </a:solidFill>
            </a:endParaRPr>
          </a:p>
          <a:p>
            <a:pPr>
              <a:spcBef>
                <a:spcPts val="500"/>
              </a:spcBef>
              <a:spcAft>
                <a:spcPts val="500"/>
              </a:spcAft>
            </a:pPr>
            <a:endParaRPr lang="pt-BR" sz="2000" dirty="0" smtClean="0">
              <a:solidFill>
                <a:srgbClr val="CCFFFF"/>
              </a:solidFill>
            </a:endParaRPr>
          </a:p>
          <a:p>
            <a:pPr>
              <a:spcBef>
                <a:spcPts val="500"/>
              </a:spcBef>
              <a:spcAft>
                <a:spcPts val="500"/>
              </a:spcAft>
            </a:pPr>
            <a:r>
              <a:rPr lang="pt-BR" dirty="0" smtClean="0">
                <a:solidFill>
                  <a:srgbClr val="14E619"/>
                </a:solidFill>
              </a:rPr>
              <a:t>Dra. Ing. Sonia D. Godoy Viera</a:t>
            </a:r>
            <a:endParaRPr lang="pt-BR" dirty="0" smtClean="0">
              <a:solidFill>
                <a:srgbClr val="14E619"/>
              </a:solidFill>
              <a:latin typeface="Times New Roman" pitchFamily="18" charset="0"/>
            </a:endParaRPr>
          </a:p>
          <a:p>
            <a:pPr>
              <a:spcBef>
                <a:spcPts val="500"/>
              </a:spcBef>
              <a:spcAft>
                <a:spcPts val="500"/>
              </a:spcAft>
            </a:pPr>
            <a:endParaRPr lang="pt-BR" sz="2000" dirty="0">
              <a:solidFill>
                <a:srgbClr val="CCFFFF"/>
              </a:solidFill>
            </a:endParaRPr>
          </a:p>
          <a:p>
            <a:pPr>
              <a:spcBef>
                <a:spcPts val="500"/>
              </a:spcBef>
              <a:spcAft>
                <a:spcPts val="500"/>
              </a:spcAft>
            </a:pPr>
            <a:endParaRPr lang="pt-BR" sz="2000" dirty="0">
              <a:solidFill>
                <a:srgbClr val="CCFFFF"/>
              </a:solidFill>
            </a:endParaRPr>
          </a:p>
          <a:p>
            <a:pPr>
              <a:spcBef>
                <a:spcPts val="500"/>
              </a:spcBef>
              <a:spcAft>
                <a:spcPts val="500"/>
              </a:spcAft>
            </a:pPr>
            <a:r>
              <a:rPr lang="pt-BR" sz="2400" dirty="0" err="1" smtClean="0">
                <a:solidFill>
                  <a:srgbClr val="FF9900"/>
                </a:solidFill>
              </a:rPr>
              <a:t>Asunción</a:t>
            </a:r>
            <a:r>
              <a:rPr lang="pt-BR" sz="2400" dirty="0" smtClean="0">
                <a:solidFill>
                  <a:srgbClr val="FF9900"/>
                </a:solidFill>
              </a:rPr>
              <a:t>, 23 </a:t>
            </a:r>
            <a:r>
              <a:rPr lang="pt-BR" sz="2400" dirty="0">
                <a:solidFill>
                  <a:srgbClr val="FF9900"/>
                </a:solidFill>
              </a:rPr>
              <a:t>de </a:t>
            </a:r>
            <a:r>
              <a:rPr lang="pt-BR" sz="2400" dirty="0" err="1" smtClean="0">
                <a:solidFill>
                  <a:srgbClr val="FF9900"/>
                </a:solidFill>
              </a:rPr>
              <a:t>julio</a:t>
            </a:r>
            <a:r>
              <a:rPr lang="pt-BR" sz="2400" dirty="0" smtClean="0">
                <a:solidFill>
                  <a:srgbClr val="FF9900"/>
                </a:solidFill>
              </a:rPr>
              <a:t> de 2012.</a:t>
            </a:r>
            <a:endParaRPr lang="pt-BR" sz="2400" dirty="0">
              <a:solidFill>
                <a:srgbClr val="FF9900"/>
              </a:solidFill>
            </a:endParaRPr>
          </a:p>
        </p:txBody>
      </p:sp>
      <p:sp>
        <p:nvSpPr>
          <p:cNvPr id="4103" name="Rectangle 7"/>
          <p:cNvSpPr>
            <a:spLocks noChangeArrowheads="1"/>
          </p:cNvSpPr>
          <p:nvPr/>
        </p:nvSpPr>
        <p:spPr bwMode="auto">
          <a:xfrm>
            <a:off x="-1588" y="-1588"/>
            <a:ext cx="9147176" cy="6861176"/>
          </a:xfrm>
          <a:prstGeom prst="rect">
            <a:avLst/>
          </a:prstGeom>
          <a:noFill/>
          <a:ln w="25400">
            <a:solidFill>
              <a:srgbClr val="0000CC"/>
            </a:solidFill>
            <a:miter lim="800000"/>
            <a:headEnd/>
            <a:tailEnd/>
          </a:ln>
          <a:effectLst/>
        </p:spPr>
        <p:txBody>
          <a:bodyPr wrap="none" anchor="ctr"/>
          <a:lstStyle/>
          <a:p>
            <a:endParaRPr lang="es-PY"/>
          </a:p>
        </p:txBody>
      </p:sp>
    </p:spTree>
  </p:cSld>
  <p:clrMapOvr>
    <a:masterClrMapping/>
  </p:clrMapOvr>
  <p:transition advTm="25424">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Top)">
                                      <p:cBhvr>
                                        <p:cTn id="7" dur="500"/>
                                        <p:tgtEl>
                                          <p:spTgt spid="4099"/>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anim calcmode="lin" valueType="num">
                                      <p:cBhvr>
                                        <p:cTn id="11" dur="500" fill="hold"/>
                                        <p:tgtEl>
                                          <p:spTgt spid="4100">
                                            <p:txEl>
                                              <p:pRg st="0" end="0"/>
                                            </p:txEl>
                                          </p:spTgt>
                                        </p:tgtEl>
                                        <p:attrNameLst>
                                          <p:attrName>ppt_w</p:attrName>
                                        </p:attrNameLst>
                                      </p:cBhvr>
                                      <p:tavLst>
                                        <p:tav tm="0">
                                          <p:val>
                                            <p:strVal val="4*#ppt_w"/>
                                          </p:val>
                                        </p:tav>
                                        <p:tav tm="100000">
                                          <p:val>
                                            <p:strVal val="#ppt_w"/>
                                          </p:val>
                                        </p:tav>
                                      </p:tavLst>
                                    </p:anim>
                                    <p:anim calcmode="lin" valueType="num">
                                      <p:cBhvr>
                                        <p:cTn id="12" dur="500" fill="hold"/>
                                        <p:tgtEl>
                                          <p:spTgt spid="4100">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4102"/>
                                        </p:tgtEl>
                                        <p:attrNameLst>
                                          <p:attrName>style.visibility</p:attrName>
                                        </p:attrNameLst>
                                      </p:cBhvr>
                                      <p:to>
                                        <p:strVal val="visible"/>
                                      </p:to>
                                    </p:set>
                                    <p:anim calcmode="lin" valueType="num">
                                      <p:cBhvr>
                                        <p:cTn id="16" dur="1000" fill="hold"/>
                                        <p:tgtEl>
                                          <p:spTgt spid="4102"/>
                                        </p:tgtEl>
                                        <p:attrNameLst>
                                          <p:attrName>ppt_w</p:attrName>
                                        </p:attrNameLst>
                                      </p:cBhvr>
                                      <p:tavLst>
                                        <p:tav tm="0">
                                          <p:val>
                                            <p:fltVal val="0"/>
                                          </p:val>
                                        </p:tav>
                                        <p:tav tm="100000">
                                          <p:val>
                                            <p:strVal val="#ppt_w"/>
                                          </p:val>
                                        </p:tav>
                                      </p:tavLst>
                                    </p:anim>
                                    <p:anim calcmode="lin" valueType="num">
                                      <p:cBhvr>
                                        <p:cTn id="17" dur="1000" fill="hold"/>
                                        <p:tgtEl>
                                          <p:spTgt spid="4102"/>
                                        </p:tgtEl>
                                        <p:attrNameLst>
                                          <p:attrName>ppt_h</p:attrName>
                                        </p:attrNameLst>
                                      </p:cBhvr>
                                      <p:tavLst>
                                        <p:tav tm="0">
                                          <p:val>
                                            <p:fltVal val="0"/>
                                          </p:val>
                                        </p:tav>
                                        <p:tav tm="100000">
                                          <p:val>
                                            <p:strVal val="#ppt_h"/>
                                          </p:val>
                                        </p:tav>
                                      </p:tavLst>
                                    </p:anim>
                                    <p:anim calcmode="lin" valueType="num">
                                      <p:cBhvr>
                                        <p:cTn id="18" dur="1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build="p" autoUpdateAnimBg="0" advAuto="0"/>
      <p:bldP spid="4102" grpId="0" autoUpdateAnimBg="0"/>
    </p:bldLst>
  </p:timing>
</p:sld>
</file>

<file path=ppt/theme/theme1.xml><?xml version="1.0" encoding="utf-8"?>
<a:theme xmlns:a="http://schemas.openxmlformats.org/drawingml/2006/main" name="PapelLiderCooeci">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28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28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8000"/>
    </a:dk2>
    <a:lt2>
      <a:srgbClr val="FF9900"/>
    </a:lt2>
    <a:accent1>
      <a:srgbClr val="D60093"/>
    </a:accent1>
    <a:accent2>
      <a:srgbClr val="FFFF66"/>
    </a:accent2>
    <a:accent3>
      <a:srgbClr val="AAC0AA"/>
    </a:accent3>
    <a:accent4>
      <a:srgbClr val="DADADA"/>
    </a:accent4>
    <a:accent5>
      <a:srgbClr val="E8AAC8"/>
    </a:accent5>
    <a:accent6>
      <a:srgbClr val="E7E75C"/>
    </a:accent6>
    <a:hlink>
      <a:srgbClr val="FF9933"/>
    </a:hlink>
    <a:folHlink>
      <a:srgbClr val="FFCCFF"/>
    </a:folHlink>
  </a:clrScheme>
</a:themeOverride>
</file>

<file path=docProps/app.xml><?xml version="1.0" encoding="utf-8"?>
<Properties xmlns="http://schemas.openxmlformats.org/officeDocument/2006/extended-properties" xmlns:vt="http://schemas.openxmlformats.org/officeDocument/2006/docPropsVTypes">
  <Template>PapelLiderCooeci</Template>
  <TotalTime>1857</TotalTime>
  <Words>3115</Words>
  <Application>Microsoft Office PowerPoint</Application>
  <PresentationFormat>Presentación en pantalla (4:3)</PresentationFormat>
  <Paragraphs>712</Paragraphs>
  <Slides>99</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99</vt:i4>
      </vt:variant>
    </vt:vector>
  </HeadingPairs>
  <TitlesOfParts>
    <vt:vector size="101" baseType="lpstr">
      <vt:lpstr>PapelLiderCooeci</vt:lpstr>
      <vt:lpstr>Imagen</vt:lpstr>
      <vt:lpstr>COOPERATIVA COOECI LTDA.- 2012</vt:lpstr>
      <vt:lpstr>Presentación de PowerPoint</vt:lpstr>
      <vt:lpstr>  </vt:lpstr>
      <vt:lpstr>  </vt:lpstr>
      <vt:lpstr>Definiciones de Liderazgo </vt:lpstr>
      <vt:lpstr>Consideraciones Iniciales</vt:lpstr>
      <vt:lpstr>Triángulo de Liderazgo</vt:lpstr>
      <vt:lpstr>Consideraciones Iniciales</vt:lpstr>
      <vt:lpstr>Definiciones de Liderazgo </vt:lpstr>
      <vt:lpstr>Definiciones de Liderazgo </vt:lpstr>
      <vt:lpstr>Definiciones de Liderazgo </vt:lpstr>
      <vt:lpstr>Definiciones de Liderazgo</vt:lpstr>
      <vt:lpstr> </vt:lpstr>
      <vt:lpstr>Evolución Conceptual de Liderazgo </vt:lpstr>
      <vt:lpstr>Evolución Conceptual de Liderazgo  </vt:lpstr>
      <vt:lpstr>Teoría de los Rasgos </vt:lpstr>
      <vt:lpstr>Teoría de los rasgos</vt:lpstr>
      <vt:lpstr>Teoría del Comportamiento y Funcional </vt:lpstr>
      <vt:lpstr>Teoría del Comportamiento y Funcional</vt:lpstr>
      <vt:lpstr>Teoría del Comportamiento y Funcional</vt:lpstr>
      <vt:lpstr>Teorías de Contingencia </vt:lpstr>
      <vt:lpstr>Teoría de los Rasgos de la Personalidad </vt:lpstr>
      <vt:lpstr>  Teoría del Comportamiento   </vt:lpstr>
      <vt:lpstr>Teoría de la Contingencia o Situación </vt:lpstr>
      <vt:lpstr>Definiciones de Liderazgo </vt:lpstr>
      <vt:lpstr>ÉTICA y LIDERAZGO</vt:lpstr>
      <vt:lpstr>ÉTICA y LIDERAZGO</vt:lpstr>
      <vt:lpstr>ÉTICA y LIDERAZGO</vt:lpstr>
      <vt:lpstr>ÉTICA y LIDERAZGO</vt:lpstr>
      <vt:lpstr>ÉTICA y LIDERAZGO</vt:lpstr>
      <vt:lpstr>ÉTICA y LIDERAZGO</vt:lpstr>
      <vt:lpstr>ÉTICA y LIDERAZGO</vt:lpstr>
      <vt:lpstr>Elementos de una Organización Ética </vt:lpstr>
      <vt:lpstr>Políticas de ética en la empresa</vt:lpstr>
      <vt:lpstr> LÍDER CENTRADO EN PRINCIPIOS</vt:lpstr>
      <vt:lpstr> CARÁCTERÍSTICAS Y VIRTUDES PRINCIPALES DEL LÍDER</vt:lpstr>
      <vt:lpstr> ANTILIDER</vt:lpstr>
      <vt:lpstr>7 hábitos de una persona ineficaz (Covey, 2002):</vt:lpstr>
      <vt:lpstr> LÍDER CENTRADO EN PRINCIPIOS</vt:lpstr>
      <vt:lpstr>CÓDIGO DE ÉTICA </vt:lpstr>
      <vt:lpstr> 7 hábitos para ser una persona eficaz </vt:lpstr>
      <vt:lpstr>  7 hábitos para ser una persona eficaz    Cont...</vt:lpstr>
      <vt:lpstr>CÓDIGO DE ÉTICA</vt:lpstr>
      <vt:lpstr>CÓDIGO DE ÉTICA</vt:lpstr>
      <vt:lpstr>CÓDIGO DE ÉTICA</vt:lpstr>
      <vt:lpstr>Políticas de ética en la empresa</vt:lpstr>
      <vt:lpstr>Políticas de ética en la empresa</vt:lpstr>
      <vt:lpstr>DEFINICIÓN DE COOPERATIVA</vt:lpstr>
      <vt:lpstr>PIONEROS DEL COOPERATIVISMO</vt:lpstr>
      <vt:lpstr>VALORES COOPERATIVOS</vt:lpstr>
      <vt:lpstr>VALORES COOPERATIVOS</vt:lpstr>
      <vt:lpstr>PRINCIPIOS COOPERATIVOS</vt:lpstr>
      <vt:lpstr>ÉTICA y LIDERAZGO</vt:lpstr>
      <vt:lpstr>Liderazgo</vt:lpstr>
      <vt:lpstr>CARACTERISTICAS DE LOS LIDERES CENTRADOS EN PRINCIPIOS</vt:lpstr>
      <vt:lpstr>Liderar versus Dirigir</vt:lpstr>
      <vt:lpstr> Diferencia entre Liderar y Administrar </vt:lpstr>
      <vt:lpstr>El viejo  paradigma de Liderazgo </vt:lpstr>
      <vt:lpstr>El Líder de los Búfalos y la Manada </vt:lpstr>
      <vt:lpstr>Nuevo Paradigma del Liderazgo </vt:lpstr>
      <vt:lpstr>Nuevos Paradigmas de Liderazgo</vt:lpstr>
      <vt:lpstr>  Nuevos Paradigmas de Liderazgo  TEORIA DE LIDERAZGO SERVIDOR   </vt:lpstr>
      <vt:lpstr>El LÍDER DEFIENDE SU PUEBLO</vt:lpstr>
      <vt:lpstr>Nuevos Paradigmas de Liderazgo</vt:lpstr>
      <vt:lpstr>Características del Líder Carismático</vt:lpstr>
      <vt:lpstr>Modelos de Comportamento en Liderazgo Carismático</vt:lpstr>
      <vt:lpstr>Presentación de PowerPoint</vt:lpstr>
      <vt:lpstr>LIDERAZGO TRANSFORMACIONAL</vt:lpstr>
      <vt:lpstr>LIDERAZGO TRANSFORMACIONAL</vt:lpstr>
      <vt:lpstr>LIDERAZGO TRANSFORMACIONAL</vt:lpstr>
      <vt:lpstr>EJEMPLO DE VISIÓN </vt:lpstr>
      <vt:lpstr>VISIÓN DE UN HOMBRE</vt:lpstr>
      <vt:lpstr>EJEMPLO DE VISIÓN, ESTRATEGIA E VALORES</vt:lpstr>
      <vt:lpstr>EJEMPLO DE VISIÓN, ESTRATEGIA E VALORES</vt:lpstr>
      <vt:lpstr>LIDERAZGO FUNDAMENTADA EN PRINCIPIOS</vt:lpstr>
      <vt:lpstr>Fundamentos de Liderazgo</vt:lpstr>
      <vt:lpstr>LIDERAZGO TRANSFORMACIONAL</vt:lpstr>
      <vt:lpstr>LIDERAZGO TRANSFORMACIONAL</vt:lpstr>
      <vt:lpstr>LIDERAZGO TRANSFORMACIONAL</vt:lpstr>
      <vt:lpstr>Características del Liderazgo Transformacional</vt:lpstr>
      <vt:lpstr>Características del Liderazgo Transformacional</vt:lpstr>
      <vt:lpstr>Características del Liderazgo Transformacional</vt:lpstr>
      <vt:lpstr>Características del Liderazgo Transformacional</vt:lpstr>
      <vt:lpstr>Componentes del Liderazgo Transformacional</vt:lpstr>
      <vt:lpstr>Factores Del Liderazgo Transformacional</vt:lpstr>
      <vt:lpstr>Factores del Liderazgo Transformacional</vt:lpstr>
      <vt:lpstr>Factores Del Liderago Transformacional</vt:lpstr>
      <vt:lpstr>Factores del Liderazgo Transformacional</vt:lpstr>
      <vt:lpstr>Presentación de PowerPoint</vt:lpstr>
      <vt:lpstr>Factores del Liderazgo Transaccional</vt:lpstr>
      <vt:lpstr>Factor Pasivo de Liderazgo</vt:lpstr>
      <vt:lpstr>Determinación del tipo de líder transformacional </vt:lpstr>
      <vt:lpstr>   Programa de Liderazgo en Cooperativas del Grupo Eroski  </vt:lpstr>
      <vt:lpstr>Programa de Liderazgo en Cooperativas del Grupo Eroski</vt:lpstr>
      <vt:lpstr>Programa de Liderazgo en Cooperativas del Grupo Eroski</vt:lpstr>
      <vt:lpstr>Programa de Liderazgo en Cooperativas del Grupo Eroski</vt:lpstr>
      <vt:lpstr>Programa de Liderazgo en Cooperativas del Grupo Eroski</vt:lpstr>
      <vt:lpstr>Conclusión </vt:lpstr>
      <vt:lpstr>COOPERATIVA COOECI LTDA.- 2012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COOPERATIVA COOECI 2012</dc:title>
  <dc:creator>Maria</dc:creator>
  <cp:lastModifiedBy>Cooperativa Cooeci</cp:lastModifiedBy>
  <cp:revision>298</cp:revision>
  <cp:lastPrinted>1998-09-09T14:30:46Z</cp:lastPrinted>
  <dcterms:created xsi:type="dcterms:W3CDTF">2012-06-23T23:58:59Z</dcterms:created>
  <dcterms:modified xsi:type="dcterms:W3CDTF">2012-07-25T13:12:14Z</dcterms:modified>
</cp:coreProperties>
</file>